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12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13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14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15.xml" ContentType="application/vnd.openxmlformats-officedocument.presentationml.notesSlide+xml"/>
  <Override PartName="/ppt/charts/chart16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7.xml" ContentType="application/vnd.openxmlformats-officedocument.drawingml.chart+xml"/>
  <Override PartName="/ppt/notesSlides/notesSlide19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5" r:id="rId27"/>
    <p:sldId id="286" r:id="rId28"/>
    <p:sldId id="287" r:id="rId29"/>
    <p:sldId id="288" r:id="rId30"/>
    <p:sldId id="289" r:id="rId31"/>
    <p:sldId id="290" r:id="rId3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49687" autoAdjust="0"/>
  </p:normalViewPr>
  <p:slideViewPr>
    <p:cSldViewPr snapToGrid="0" snapToObjects="1">
      <p:cViewPr varScale="1">
        <p:scale>
          <a:sx n="45" d="100"/>
          <a:sy n="45" d="100"/>
        </p:scale>
        <p:origin x="2958" y="5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package" Target="../embeddings/Microsoft_Excel_Worksheet1.xlsx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tif"/><Relationship Id="rId7" Type="http://schemas.openxmlformats.org/officeDocument/2006/relationships/image" Target="../media/image31.png"/><Relationship Id="rId2" Type="http://schemas.openxmlformats.org/officeDocument/2006/relationships/image" Target="../media/image26.tif"/><Relationship Id="rId1" Type="http://schemas.openxmlformats.org/officeDocument/2006/relationships/image" Target="../media/image25.tif"/><Relationship Id="rId6" Type="http://schemas.openxmlformats.org/officeDocument/2006/relationships/image" Target="../media/image30.tif"/><Relationship Id="rId5" Type="http://schemas.openxmlformats.org/officeDocument/2006/relationships/image" Target="../media/image29.tif"/><Relationship Id="rId10" Type="http://schemas.openxmlformats.org/officeDocument/2006/relationships/package" Target="../embeddings/Microsoft_Excel_Worksheet16.xlsx"/><Relationship Id="rId4" Type="http://schemas.openxmlformats.org/officeDocument/2006/relationships/image" Target="../media/image28.tif"/><Relationship Id="rId9" Type="http://schemas.openxmlformats.org/officeDocument/2006/relationships/image" Target="../media/image33.png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54237299999999999"/>
          <c:y val="5.0000000000000001E-3"/>
          <c:w val="0.452627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c:spPr>
          <c:explosion val="17"/>
          <c:dPt>
            <c:idx val="0"/>
            <c:bubble3D val="0"/>
          </c:dPt>
          <c:dPt>
            <c:idx val="1"/>
            <c:bubble3D val="0"/>
            <c:explosion val="6"/>
            <c:spPr>
              <a:blipFill rotWithShape="1">
                <a:blip xmlns:r="http://schemas.openxmlformats.org/officeDocument/2006/relationships" r:embed="rId2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c:spPr>
          </c:dPt>
          <c:dPt>
            <c:idx val="2"/>
            <c:bubble3D val="0"/>
            <c:explosion val="8"/>
            <c:spPr>
              <a:blipFill rotWithShape="1">
                <a:blip xmlns:r="http://schemas.openxmlformats.org/officeDocument/2006/relationships" r:embed="rId3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c:spPr>
          </c:dPt>
          <c:dPt>
            <c:idx val="3"/>
            <c:bubble3D val="0"/>
            <c:explosion val="10"/>
            <c:spPr>
              <a:blipFill rotWithShape="1">
                <a:blip xmlns:r="http://schemas.openxmlformats.org/officeDocument/2006/relationships" r:embed="rId4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c:spPr>
          </c:dPt>
          <c:dPt>
            <c:idx val="4"/>
            <c:bubble3D val="0"/>
            <c:explosion val="14"/>
            <c:spPr>
              <a:blipFill rotWithShape="1">
                <a:blip xmlns:r="http://schemas.openxmlformats.org/officeDocument/2006/relationships" r:embed="rId5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c:spPr>
          </c:dPt>
          <c:dPt>
            <c:idx val="5"/>
            <c:bubble3D val="0"/>
            <c:explosion val="5"/>
            <c:spPr>
              <a:blipFill rotWithShape="1">
                <a:blip xmlns:r="http://schemas.openxmlformats.org/officeDocument/2006/relationships" r:embed="rId6"/>
                <a:srcRect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c:spPr>
          </c:dPt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600" b="0" i="0" u="none" strike="noStrike">
                    <a:solidFill>
                      <a:srgbClr val="000000"/>
                    </a:solidFill>
                    <a:effectLst>
                      <a:outerShdw blurRad="3048000" dist="232724" dir="5400000" algn="tl">
                        <a:srgbClr val="000000">
                          <a:alpha val="58371"/>
                        </a:srgbClr>
                      </a:outerShdw>
                    </a:effectLst>
                    <a:latin typeface="Helvetica Light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Sheet1!$B$1:$G$1</c:f>
              <c:strCache>
                <c:ptCount val="6"/>
                <c:pt idx="0">
                  <c:v>I Had to Pick Something</c:v>
                </c:pt>
                <c:pt idx="1">
                  <c:v>I have not selected a final major yet</c:v>
                </c:pt>
                <c:pt idx="2">
                  <c:v>The salary potential is attractive to me</c:v>
                </c:pt>
                <c:pt idx="3">
                  <c:v>I know someone who majored or works in this field</c:v>
                </c:pt>
                <c:pt idx="4">
                  <c:v>My parents or an advisor suggested this choice</c:v>
                </c:pt>
                <c:pt idx="5">
                  <c:v>My interests lie in ths area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47</c:v>
                </c:pt>
                <c:pt idx="1">
                  <c:v>322</c:v>
                </c:pt>
                <c:pt idx="2">
                  <c:v>357</c:v>
                </c:pt>
                <c:pt idx="3">
                  <c:v>171</c:v>
                </c:pt>
                <c:pt idx="4">
                  <c:v>268</c:v>
                </c:pt>
                <c:pt idx="5">
                  <c:v>4113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"/>
          <c:y val="0.38495400000000002"/>
          <c:w val="0.69311400000000001"/>
          <c:h val="0.38611099999999998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200" b="0" i="0" u="none" strike="noStrike">
              <a:solidFill>
                <a:srgbClr val="000000"/>
              </a:solidFill>
              <a:latin typeface="Helvetica Light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7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>
              <a:defRPr sz="2000" b="1" i="0" u="none" strike="noStrike">
                <a:solidFill>
                  <a:srgbClr val="000000"/>
                </a:solidFill>
                <a:latin typeface="Helvetica"/>
              </a:defRPr>
            </a:pPr>
            <a:r>
              <a:rPr lang="en-US" sz="2000" b="1" i="0" u="none" strike="noStrike">
                <a:solidFill>
                  <a:srgbClr val="000000"/>
                </a:solidFill>
                <a:latin typeface="Helvetica"/>
              </a:rPr>
              <a:t>Results of TBR Co-requisite Full Implementation - Community Colleges</a:t>
            </a:r>
          </a:p>
        </c:rich>
      </c:tx>
      <c:layout>
        <c:manualLayout>
          <c:xMode val="edge"/>
          <c:yMode val="edge"/>
          <c:x val="9.9739599999999998E-2"/>
          <c:y val="0"/>
          <c:w val="0.80052100000000004"/>
          <c:h val="9.7333900000000001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1.5969799999999999E-2"/>
          <c:y val="9.7333900000000001E-2"/>
          <c:w val="0.97902999999999996"/>
          <c:h val="0.874681000000000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2012-13 Cohort</c:v>
                </c:pt>
              </c:strCache>
            </c:strRef>
          </c:tx>
          <c:spPr>
            <a:solidFill>
              <a:srgbClr val="D38C07">
                <a:alpha val="80000"/>
              </a:srgbClr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No ACT</c:v>
                </c:pt>
                <c:pt idx="6">
                  <c:v>Total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0.25292399999999998</c:v>
                </c:pt>
                <c:pt idx="1">
                  <c:v>0.278117</c:v>
                </c:pt>
                <c:pt idx="2">
                  <c:v>0.33243800000000001</c:v>
                </c:pt>
                <c:pt idx="3">
                  <c:v>0.36854100000000001</c:v>
                </c:pt>
                <c:pt idx="4">
                  <c:v>0.37818200000000002</c:v>
                </c:pt>
                <c:pt idx="5">
                  <c:v>0.25115799999999999</c:v>
                </c:pt>
                <c:pt idx="6">
                  <c:v>0.30940099999999998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Full Implementation Fall &amp; Spring 2015-16</c:v>
                </c:pt>
              </c:strCache>
            </c:strRef>
          </c:tx>
          <c:spPr>
            <a:noFill/>
            <a:ln w="12700" cap="flat">
              <a:noFill/>
              <a:miter lim="400000"/>
            </a:ln>
            <a:effectLst/>
          </c:spPr>
          <c:invertIfNegative val="0"/>
          <c:dLbls>
            <c:numFmt formatCode="#,##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No ACT</c:v>
                </c:pt>
                <c:pt idx="6">
                  <c:v>Total</c:v>
                </c:pt>
              </c:strCache>
            </c:strRef>
          </c:cat>
          <c:val>
            <c:numRef>
              <c:f>Sheet1!$B$3:$H$3</c:f>
              <c:numCache>
                <c:formatCode>General</c:formatCode>
                <c:ptCount val="7"/>
                <c:pt idx="0">
                  <c:v>0.53900000000000003</c:v>
                </c:pt>
                <c:pt idx="1">
                  <c:v>0.63800000000000001</c:v>
                </c:pt>
                <c:pt idx="2">
                  <c:v>0.65300000000000002</c:v>
                </c:pt>
                <c:pt idx="3">
                  <c:v>0.67100000000000004</c:v>
                </c:pt>
                <c:pt idx="4">
                  <c:v>0.69599999999999995</c:v>
                </c:pt>
                <c:pt idx="5">
                  <c:v>0.58399999999999996</c:v>
                </c:pt>
                <c:pt idx="6">
                  <c:v>0.61799999999999999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405318792"/>
        <c:axId val="405318008"/>
      </c:barChart>
      <c:catAx>
        <c:axId val="4053187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7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405318008"/>
        <c:crosses val="autoZero"/>
        <c:auto val="1"/>
        <c:lblAlgn val="ctr"/>
        <c:lblOffset val="100"/>
        <c:noMultiLvlLbl val="1"/>
      </c:catAx>
      <c:valAx>
        <c:axId val="405318008"/>
        <c:scaling>
          <c:orientation val="minMax"/>
          <c:max val="0.8"/>
        </c:scaling>
        <c:delete val="0"/>
        <c:axPos val="l"/>
        <c:numFmt formatCode="#,##0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7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405318792"/>
        <c:crosses val="autoZero"/>
        <c:crossBetween val="between"/>
        <c:majorUnit val="0.2"/>
        <c:minorUnit val="0.1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133738"/>
          <c:y val="4.17977E-2"/>
          <c:w val="0.83300200000000002"/>
          <c:h val="0.82565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2012-13 Cohort</c:v>
                </c:pt>
              </c:strCache>
            </c:strRef>
          </c:tx>
          <c:spPr>
            <a:solidFill>
              <a:srgbClr val="D38C07">
                <a:alpha val="80000"/>
              </a:srgbClr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&lt;=13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No ACT</c:v>
                </c:pt>
                <c:pt idx="6">
                  <c:v>Total</c:v>
                </c:pt>
              </c:strCache>
            </c:strRef>
          </c:cat>
          <c:val>
            <c:numRef>
              <c:f>Sheet1!$B$2:$H$2</c:f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Full Implementation -Fall 2015</c:v>
                </c:pt>
              </c:strCache>
            </c:strRef>
          </c:tx>
          <c:spPr>
            <a:solidFill>
              <a:srgbClr val="D44906">
                <a:alpha val="80000"/>
              </a:srgbClr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Helvetica Ligh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&lt;=13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No ACT</c:v>
                </c:pt>
                <c:pt idx="6">
                  <c:v>Total</c:v>
                </c:pt>
              </c:strCache>
            </c:strRef>
          </c:cat>
          <c:val>
            <c:numRef>
              <c:f>Sheet1!$B$3:$H$3</c:f>
              <c:numCache>
                <c:formatCode>General</c:formatCode>
                <c:ptCount val="7"/>
                <c:pt idx="0">
                  <c:v>0.501</c:v>
                </c:pt>
                <c:pt idx="1">
                  <c:v>0.61199999999999999</c:v>
                </c:pt>
                <c:pt idx="2">
                  <c:v>0.628</c:v>
                </c:pt>
                <c:pt idx="3">
                  <c:v>0.64100000000000001</c:v>
                </c:pt>
                <c:pt idx="4">
                  <c:v>0.66300000000000003</c:v>
                </c:pt>
                <c:pt idx="5">
                  <c:v>0.56399999999999995</c:v>
                </c:pt>
                <c:pt idx="6">
                  <c:v>0.58799999999999997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Full Implementation Fall &amp; Spring 2015-16</c:v>
                </c:pt>
              </c:strCache>
            </c:strRef>
          </c:tx>
          <c:spPr>
            <a:solidFill>
              <a:schemeClr val="accent3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381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dLbls>
            <c:numFmt formatCode=";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Helvetica Neue Ligh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&lt;=13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No ACT</c:v>
                </c:pt>
                <c:pt idx="6">
                  <c:v>Total</c:v>
                </c:pt>
              </c:strCache>
            </c:strRef>
          </c:cat>
          <c:val>
            <c:numRef>
              <c:f>Sheet1!$B$4:$H$4</c:f>
              <c:numCache>
                <c:formatCode>General</c:formatCode>
                <c:ptCount val="7"/>
                <c:pt idx="0">
                  <c:v>3.6999999999999998E-2</c:v>
                </c:pt>
                <c:pt idx="1">
                  <c:v>2.5000000000000001E-2</c:v>
                </c:pt>
                <c:pt idx="2">
                  <c:v>2.5899999999999999E-2</c:v>
                </c:pt>
                <c:pt idx="3">
                  <c:v>0.03</c:v>
                </c:pt>
                <c:pt idx="4">
                  <c:v>3.3000000000000002E-2</c:v>
                </c:pt>
                <c:pt idx="5">
                  <c:v>0.02</c:v>
                </c:pt>
                <c:pt idx="6">
                  <c:v>3.1E-2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0"/>
        <c:overlap val="100"/>
        <c:axId val="405312912"/>
        <c:axId val="405314872"/>
      </c:barChart>
      <c:catAx>
        <c:axId val="4053129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7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405314872"/>
        <c:crosses val="autoZero"/>
        <c:auto val="1"/>
        <c:lblAlgn val="ctr"/>
        <c:lblOffset val="100"/>
        <c:noMultiLvlLbl val="1"/>
      </c:catAx>
      <c:valAx>
        <c:axId val="405314872"/>
        <c:scaling>
          <c:orientation val="minMax"/>
          <c:max val="0.8"/>
        </c:scaling>
        <c:delete val="0"/>
        <c:axPos val="l"/>
        <c:numFmt formatCode="#,##0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7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405312912"/>
        <c:crosses val="autoZero"/>
        <c:crossBetween val="between"/>
        <c:majorUnit val="0.2"/>
        <c:minorUnit val="0.1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94570200000000004"/>
          <c:w val="1"/>
          <c:h val="5.4297699999999997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700" b="0" i="0" u="none" strike="noStrike">
              <a:solidFill>
                <a:srgbClr val="000000"/>
              </a:solidFill>
              <a:latin typeface="Helvetica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>
              <a:defRPr sz="2000" b="1" i="0" u="none" strike="noStrike">
                <a:solidFill>
                  <a:srgbClr val="000000"/>
                </a:solidFill>
                <a:latin typeface="Helvetica"/>
              </a:defRPr>
            </a:pPr>
            <a:r>
              <a:rPr lang="en-US" sz="2000" b="1" i="0" u="none" strike="noStrike">
                <a:solidFill>
                  <a:srgbClr val="000000"/>
                </a:solidFill>
                <a:latin typeface="Helvetica"/>
              </a:rPr>
              <a:t>Results of TBR Co-requisite Full Implementation - Community Colleges</a:t>
            </a:r>
          </a:p>
        </c:rich>
      </c:tx>
      <c:layout>
        <c:manualLayout>
          <c:xMode val="edge"/>
          <c:yMode val="edge"/>
          <c:x val="9.9739599999999998E-2"/>
          <c:y val="0"/>
          <c:w val="0.80052100000000004"/>
          <c:h val="9.7333900000000001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1.5969799999999999E-2"/>
          <c:y val="9.7333900000000001E-2"/>
          <c:w val="0.97902999999999996"/>
          <c:h val="0.874681000000000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2012-13 Cohort</c:v>
                </c:pt>
              </c:strCache>
            </c:strRef>
          </c:tx>
          <c:spPr>
            <a:solidFill>
              <a:srgbClr val="D38C07">
                <a:alpha val="80000"/>
              </a:srgbClr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No ACT</c:v>
                </c:pt>
                <c:pt idx="6">
                  <c:v>Total</c:v>
                </c:pt>
              </c:strCache>
            </c:strRef>
          </c:cat>
          <c:val>
            <c:numRef>
              <c:f>Sheet1!$B$2:$H$2</c:f>
              <c:numCache>
                <c:formatCode>General</c:formatCode>
                <c:ptCount val="7"/>
                <c:pt idx="0">
                  <c:v>0.25292399999999998</c:v>
                </c:pt>
                <c:pt idx="1">
                  <c:v>0.278117</c:v>
                </c:pt>
                <c:pt idx="2">
                  <c:v>0.33243800000000001</c:v>
                </c:pt>
                <c:pt idx="3">
                  <c:v>0.36854100000000001</c:v>
                </c:pt>
                <c:pt idx="4">
                  <c:v>0.37818200000000002</c:v>
                </c:pt>
                <c:pt idx="5">
                  <c:v>0.25115799999999999</c:v>
                </c:pt>
                <c:pt idx="6">
                  <c:v>0.30940099999999998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Full Implementation Fall &amp; Spring 2015-16</c:v>
                </c:pt>
              </c:strCache>
            </c:strRef>
          </c:tx>
          <c:spPr>
            <a:noFill/>
            <a:ln w="12700" cap="flat">
              <a:noFill/>
              <a:miter lim="400000"/>
            </a:ln>
            <a:effectLst/>
          </c:spPr>
          <c:invertIfNegative val="0"/>
          <c:dLbls>
            <c:numFmt formatCode="#,##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No ACT</c:v>
                </c:pt>
                <c:pt idx="6">
                  <c:v>Total</c:v>
                </c:pt>
              </c:strCache>
            </c:strRef>
          </c:cat>
          <c:val>
            <c:numRef>
              <c:f>Sheet1!$B$3:$H$3</c:f>
              <c:numCache>
                <c:formatCode>General</c:formatCode>
                <c:ptCount val="7"/>
                <c:pt idx="0">
                  <c:v>0.53900000000000003</c:v>
                </c:pt>
                <c:pt idx="1">
                  <c:v>0.63800000000000001</c:v>
                </c:pt>
                <c:pt idx="2">
                  <c:v>0.65300000000000002</c:v>
                </c:pt>
                <c:pt idx="3">
                  <c:v>0.67100000000000004</c:v>
                </c:pt>
                <c:pt idx="4">
                  <c:v>0.69599999999999995</c:v>
                </c:pt>
                <c:pt idx="5">
                  <c:v>0.58399999999999996</c:v>
                </c:pt>
                <c:pt idx="6">
                  <c:v>0.61799999999999999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405311736"/>
        <c:axId val="405312128"/>
      </c:barChart>
      <c:catAx>
        <c:axId val="4053117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7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405312128"/>
        <c:crosses val="autoZero"/>
        <c:auto val="1"/>
        <c:lblAlgn val="ctr"/>
        <c:lblOffset val="100"/>
        <c:noMultiLvlLbl val="1"/>
      </c:catAx>
      <c:valAx>
        <c:axId val="405312128"/>
        <c:scaling>
          <c:orientation val="minMax"/>
          <c:max val="0.8"/>
        </c:scaling>
        <c:delete val="0"/>
        <c:axPos val="l"/>
        <c:numFmt formatCode="#,##0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7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405311736"/>
        <c:crosses val="autoZero"/>
        <c:crossBetween val="between"/>
        <c:majorUnit val="0.2"/>
        <c:minorUnit val="0.1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133738"/>
          <c:y val="4.17977E-2"/>
          <c:w val="0.83300200000000002"/>
          <c:h val="0.82565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2012-13 Cohort</c:v>
                </c:pt>
              </c:strCache>
            </c:strRef>
          </c:tx>
          <c:spPr>
            <a:solidFill>
              <a:srgbClr val="D38C07">
                <a:alpha val="80000"/>
              </a:srgbClr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&lt;=13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No ACT</c:v>
                </c:pt>
                <c:pt idx="6">
                  <c:v>Total</c:v>
                </c:pt>
              </c:strCache>
            </c:strRef>
          </c:cat>
          <c:val>
            <c:numRef>
              <c:f>Sheet1!$B$2:$H$2</c:f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Full Implementation -Fall 2015</c:v>
                </c:pt>
              </c:strCache>
            </c:strRef>
          </c:tx>
          <c:spPr>
            <a:solidFill>
              <a:srgbClr val="D44906">
                <a:alpha val="80000"/>
              </a:srgbClr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#,##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Helvetica Ligh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&lt;=13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No ACT</c:v>
                </c:pt>
                <c:pt idx="6">
                  <c:v>Total</c:v>
                </c:pt>
              </c:strCache>
            </c:strRef>
          </c:cat>
          <c:val>
            <c:numRef>
              <c:f>Sheet1!$B$3:$H$3</c:f>
              <c:numCache>
                <c:formatCode>General</c:formatCode>
                <c:ptCount val="7"/>
                <c:pt idx="0">
                  <c:v>0.501</c:v>
                </c:pt>
                <c:pt idx="1">
                  <c:v>0.61199999999999999</c:v>
                </c:pt>
                <c:pt idx="2">
                  <c:v>0.628</c:v>
                </c:pt>
                <c:pt idx="3">
                  <c:v>0.64100000000000001</c:v>
                </c:pt>
                <c:pt idx="4">
                  <c:v>0.66300000000000003</c:v>
                </c:pt>
                <c:pt idx="5">
                  <c:v>0.56399999999999995</c:v>
                </c:pt>
                <c:pt idx="6">
                  <c:v>0.58799999999999997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Full Implementation Fall &amp; Spring 2015-16</c:v>
                </c:pt>
              </c:strCache>
            </c:strRef>
          </c:tx>
          <c:spPr>
            <a:solidFill>
              <a:schemeClr val="accent3"/>
            </a:solidFill>
            <a:ln w="9525" cap="flat">
              <a:solidFill>
                <a:srgbClr val="F9F9F9"/>
              </a:solidFill>
              <a:prstDash val="solid"/>
              <a:round/>
            </a:ln>
            <a:effectLst>
              <a:outerShdw blurRad="381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dLbls>
            <c:numFmt formatCode=";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0" i="0" u="none" strike="noStrike">
                    <a:solidFill>
                      <a:srgbClr val="000000"/>
                    </a:solidFill>
                    <a:latin typeface="Helvetica Neue Ligh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Sheet1!$B$1:$H$1</c:f>
              <c:strCache>
                <c:ptCount val="7"/>
                <c:pt idx="0">
                  <c:v>&lt;=13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No ACT</c:v>
                </c:pt>
                <c:pt idx="6">
                  <c:v>Total</c:v>
                </c:pt>
              </c:strCache>
            </c:strRef>
          </c:cat>
          <c:val>
            <c:numRef>
              <c:f>Sheet1!$B$4:$H$4</c:f>
              <c:numCache>
                <c:formatCode>General</c:formatCode>
                <c:ptCount val="7"/>
                <c:pt idx="0">
                  <c:v>3.6999999999999998E-2</c:v>
                </c:pt>
                <c:pt idx="1">
                  <c:v>2.5000000000000001E-2</c:v>
                </c:pt>
                <c:pt idx="2">
                  <c:v>2.5899999999999999E-2</c:v>
                </c:pt>
                <c:pt idx="3">
                  <c:v>0.03</c:v>
                </c:pt>
                <c:pt idx="4">
                  <c:v>3.3000000000000002E-2</c:v>
                </c:pt>
                <c:pt idx="5">
                  <c:v>0.02</c:v>
                </c:pt>
                <c:pt idx="6">
                  <c:v>3.1E-2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0"/>
        <c:overlap val="100"/>
        <c:axId val="405312520"/>
        <c:axId val="405313696"/>
      </c:barChart>
      <c:catAx>
        <c:axId val="4053125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7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405313696"/>
        <c:crosses val="autoZero"/>
        <c:auto val="1"/>
        <c:lblAlgn val="ctr"/>
        <c:lblOffset val="100"/>
        <c:noMultiLvlLbl val="1"/>
      </c:catAx>
      <c:valAx>
        <c:axId val="405313696"/>
        <c:scaling>
          <c:orientation val="minMax"/>
          <c:max val="0.8"/>
        </c:scaling>
        <c:delete val="0"/>
        <c:axPos val="l"/>
        <c:numFmt formatCode="#,##0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7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405312520"/>
        <c:crosses val="autoZero"/>
        <c:crossBetween val="between"/>
        <c:majorUnit val="0.2"/>
        <c:minorUnit val="0.1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94570200000000004"/>
          <c:w val="1"/>
          <c:h val="5.4297699999999997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700" b="0" i="0" u="none" strike="noStrike">
              <a:solidFill>
                <a:srgbClr val="000000"/>
              </a:solidFill>
              <a:latin typeface="Helvetica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Class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explosion val="9"/>
          <c:dPt>
            <c:idx val="0"/>
            <c:bubble3D val="0"/>
          </c:dPt>
          <c:dPt>
            <c:idx val="1"/>
            <c:bubble3D val="0"/>
            <c:spPr>
              <a:gradFill flip="none" rotWithShape="1">
                <a:gsLst>
                  <a:gs pos="0">
                    <a:schemeClr val="accent2">
                      <a:hueOff val="-2473792"/>
                      <a:satOff val="-50209"/>
                      <a:lumOff val="23543"/>
                    </a:schemeClr>
                  </a:gs>
                  <a:gs pos="100000">
                    <a:schemeClr val="accent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</c:dPt>
          <c:dPt>
            <c:idx val="2"/>
            <c:bubble3D val="0"/>
            <c:spPr>
              <a:gradFill flip="none" rotWithShape="1">
                <a:gsLst>
                  <a:gs pos="0">
                    <a:schemeClr val="accent3">
                      <a:hueOff val="136526"/>
                      <a:satOff val="23858"/>
                      <a:lumOff val="7773"/>
                    </a:schemeClr>
                  </a:gs>
                  <a:gs pos="100000">
                    <a:schemeClr val="accent3">
                      <a:hueOff val="-192296"/>
                      <a:satOff val="2884"/>
                      <a:lumOff val="-7566"/>
                    </a:scheme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</c:dPt>
          <c:dPt>
            <c:idx val="3"/>
            <c:bubble3D val="0"/>
            <c:spPr>
              <a:gradFill flip="none" rotWithShape="1">
                <a:gsLst>
                  <a:gs pos="0">
                    <a:schemeClr val="accent4">
                      <a:hueOff val="495547"/>
                      <a:lumOff val="5161"/>
                    </a:schemeClr>
                  </a:gs>
                  <a:gs pos="100000">
                    <a:schemeClr val="accent4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</c:dPt>
          <c:dLbls>
            <c:dLbl>
              <c:idx val="1"/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300" b="0" i="0" u="none" strike="noStrike">
                    <a:solidFill>
                      <a:srgbClr val="000000"/>
                    </a:solidFill>
                    <a:effectLst>
                      <a:outerShdw blurRad="127000" dist="50800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Fail Both</c:v>
                </c:pt>
                <c:pt idx="1">
                  <c:v>Fail LS</c:v>
                </c:pt>
                <c:pt idx="2">
                  <c:v>Fail Credit</c:v>
                </c:pt>
                <c:pt idx="3">
                  <c:v>Pass Both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2686</c:v>
                </c:pt>
                <c:pt idx="1">
                  <c:v>197</c:v>
                </c:pt>
                <c:pt idx="2">
                  <c:v>669</c:v>
                </c:pt>
                <c:pt idx="3">
                  <c:v>3870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63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>
              <a:defRPr sz="2600" b="0" i="0" u="none" strike="noStrike">
                <a:solidFill>
                  <a:srgbClr val="000000"/>
                </a:solidFill>
                <a:latin typeface="Helvetica Light"/>
              </a:defRPr>
            </a:pPr>
            <a:r>
              <a:rPr lang="en-US" sz="2600" b="0" i="0" u="none" strike="noStrike">
                <a:solidFill>
                  <a:srgbClr val="000000"/>
                </a:solidFill>
                <a:latin typeface="Helvetica Light"/>
              </a:rPr>
              <a:t>Earned Hour %</a:t>
            </a:r>
          </a:p>
        </c:rich>
      </c:tx>
      <c:layout>
        <c:manualLayout>
          <c:xMode val="edge"/>
          <c:yMode val="edge"/>
          <c:x val="0.32896300000000001"/>
          <c:y val="0"/>
          <c:w val="0.35061399999999998"/>
          <c:h val="9.8612099999999994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9.9088499999999996E-2"/>
          <c:y val="9.8612099999999994E-2"/>
          <c:w val="0.86465499999999995"/>
          <c:h val="0.708978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Fail Both</c:v>
                </c:pt>
              </c:strCache>
            </c:strRef>
          </c:tx>
          <c:spPr>
            <a:ln w="76200" cap="flat">
              <a:solidFill>
                <a:schemeClr val="accent1">
                  <a:satOff val="-3355"/>
                  <a:lumOff val="26614"/>
                </a:schemeClr>
              </a:solidFill>
              <a:prstDash val="solid"/>
              <a:miter lim="400000"/>
            </a:ln>
            <a:effectLst/>
          </c:spPr>
          <c:marker>
            <c:symbol val="circle"/>
            <c:size val="14"/>
            <c:spPr>
              <a:solidFill>
                <a:srgbClr val="FFFFFF"/>
              </a:solidFill>
              <a:ln w="762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</a:ln>
              <a:effectLst/>
            </c:spPr>
          </c:marker>
          <c:cat>
            <c:strRef>
              <c:f>Sheet1!$B$1:$G$1</c:f>
              <c:strCache>
                <c:ptCount val="6"/>
                <c:pt idx="0">
                  <c:v>14</c:v>
                </c:pt>
                <c:pt idx="1">
                  <c:v>15</c:v>
                </c:pt>
                <c:pt idx="2">
                  <c:v>16</c:v>
                </c:pt>
                <c:pt idx="3">
                  <c:v>17</c:v>
                </c:pt>
                <c:pt idx="4">
                  <c:v>18</c:v>
                </c:pt>
                <c:pt idx="5">
                  <c:v>None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0.22</c:v>
                </c:pt>
                <c:pt idx="1">
                  <c:v>0.2</c:v>
                </c:pt>
                <c:pt idx="2">
                  <c:v>0.17699999999999999</c:v>
                </c:pt>
                <c:pt idx="3">
                  <c:v>0.186</c:v>
                </c:pt>
                <c:pt idx="4">
                  <c:v>0.16600000000000001</c:v>
                </c:pt>
                <c:pt idx="5">
                  <c:v>0.20499999999999999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Fail LS</c:v>
                </c:pt>
              </c:strCache>
            </c:strRef>
          </c:tx>
          <c:spPr>
            <a:ln w="76200" cap="flat">
              <a:solidFill>
                <a:schemeClr val="accent2">
                  <a:hueOff val="-2473792"/>
                  <a:satOff val="-50209"/>
                  <a:lumOff val="23543"/>
                </a:schemeClr>
              </a:solidFill>
              <a:prstDash val="solid"/>
              <a:miter lim="400000"/>
            </a:ln>
            <a:effectLst/>
          </c:spPr>
          <c:marker>
            <c:symbol val="circle"/>
            <c:size val="14"/>
            <c:spPr>
              <a:solidFill>
                <a:srgbClr val="FFFFFF"/>
              </a:solidFill>
              <a:ln w="76200" cap="flat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  <a:prstDash val="solid"/>
                <a:miter lim="400000"/>
              </a:ln>
              <a:effectLst/>
            </c:spPr>
          </c:marker>
          <c:cat>
            <c:strRef>
              <c:f>Sheet1!$B$1:$G$1</c:f>
              <c:strCache>
                <c:ptCount val="6"/>
                <c:pt idx="0">
                  <c:v>14</c:v>
                </c:pt>
                <c:pt idx="1">
                  <c:v>15</c:v>
                </c:pt>
                <c:pt idx="2">
                  <c:v>16</c:v>
                </c:pt>
                <c:pt idx="3">
                  <c:v>17</c:v>
                </c:pt>
                <c:pt idx="4">
                  <c:v>18</c:v>
                </c:pt>
                <c:pt idx="5">
                  <c:v>None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0">
                  <c:v>0.74399999999999999</c:v>
                </c:pt>
                <c:pt idx="1">
                  <c:v>0.65</c:v>
                </c:pt>
                <c:pt idx="2">
                  <c:v>0.625</c:v>
                </c:pt>
                <c:pt idx="3">
                  <c:v>0.51200000000000001</c:v>
                </c:pt>
                <c:pt idx="4">
                  <c:v>0.67500000000000004</c:v>
                </c:pt>
                <c:pt idx="5">
                  <c:v>0.54800000000000004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Fail Credit </c:v>
                </c:pt>
              </c:strCache>
            </c:strRef>
          </c:tx>
          <c:spPr>
            <a:ln w="76200" cap="flat">
              <a:solidFill>
                <a:schemeClr val="accent3">
                  <a:hueOff val="136526"/>
                  <a:satOff val="23858"/>
                  <a:lumOff val="7773"/>
                </a:schemeClr>
              </a:solidFill>
              <a:prstDash val="solid"/>
              <a:miter lim="400000"/>
            </a:ln>
            <a:effectLst/>
          </c:spPr>
          <c:marker>
            <c:symbol val="circle"/>
            <c:size val="14"/>
            <c:spPr>
              <a:solidFill>
                <a:srgbClr val="FFFFFF"/>
              </a:solidFill>
              <a:ln w="76200" cap="flat">
                <a:solidFill>
                  <a:schemeClr val="accent3">
                    <a:hueOff val="136526"/>
                    <a:satOff val="23858"/>
                    <a:lumOff val="7773"/>
                  </a:schemeClr>
                </a:solidFill>
                <a:prstDash val="solid"/>
                <a:miter lim="400000"/>
              </a:ln>
              <a:effectLst/>
            </c:spPr>
          </c:marker>
          <c:cat>
            <c:strRef>
              <c:f>Sheet1!$B$1:$G$1</c:f>
              <c:strCache>
                <c:ptCount val="6"/>
                <c:pt idx="0">
                  <c:v>14</c:v>
                </c:pt>
                <c:pt idx="1">
                  <c:v>15</c:v>
                </c:pt>
                <c:pt idx="2">
                  <c:v>16</c:v>
                </c:pt>
                <c:pt idx="3">
                  <c:v>17</c:v>
                </c:pt>
                <c:pt idx="4">
                  <c:v>18</c:v>
                </c:pt>
                <c:pt idx="5">
                  <c:v>None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  <c:pt idx="0">
                  <c:v>0.55700000000000005</c:v>
                </c:pt>
                <c:pt idx="1">
                  <c:v>0.55100000000000005</c:v>
                </c:pt>
                <c:pt idx="2">
                  <c:v>0.51800000000000002</c:v>
                </c:pt>
                <c:pt idx="3">
                  <c:v>0.55100000000000005</c:v>
                </c:pt>
                <c:pt idx="4">
                  <c:v>0.504</c:v>
                </c:pt>
                <c:pt idx="5">
                  <c:v>0.53600000000000003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Pass Both</c:v>
                </c:pt>
              </c:strCache>
            </c:strRef>
          </c:tx>
          <c:spPr>
            <a:ln w="76200" cap="flat">
              <a:solidFill>
                <a:schemeClr val="accent4">
                  <a:hueOff val="495547"/>
                  <a:lumOff val="5161"/>
                </a:schemeClr>
              </a:solidFill>
              <a:prstDash val="solid"/>
              <a:miter lim="400000"/>
            </a:ln>
            <a:effectLst/>
          </c:spPr>
          <c:marker>
            <c:symbol val="circle"/>
            <c:size val="14"/>
            <c:spPr>
              <a:solidFill>
                <a:srgbClr val="FFFFFF"/>
              </a:solidFill>
              <a:ln w="76200" cap="flat">
                <a:solidFill>
                  <a:schemeClr val="accent4">
                    <a:hueOff val="495547"/>
                    <a:lumOff val="5161"/>
                  </a:schemeClr>
                </a:solidFill>
                <a:prstDash val="solid"/>
                <a:miter lim="400000"/>
              </a:ln>
              <a:effectLst/>
            </c:spPr>
          </c:marker>
          <c:cat>
            <c:strRef>
              <c:f>Sheet1!$B$1:$G$1</c:f>
              <c:strCache>
                <c:ptCount val="6"/>
                <c:pt idx="0">
                  <c:v>14</c:v>
                </c:pt>
                <c:pt idx="1">
                  <c:v>15</c:v>
                </c:pt>
                <c:pt idx="2">
                  <c:v>16</c:v>
                </c:pt>
                <c:pt idx="3">
                  <c:v>17</c:v>
                </c:pt>
                <c:pt idx="4">
                  <c:v>18</c:v>
                </c:pt>
                <c:pt idx="5">
                  <c:v>None</c:v>
                </c:pt>
              </c:strCache>
            </c:strRef>
          </c:cat>
          <c:val>
            <c:numRef>
              <c:f>Sheet1!$B$5:$G$5</c:f>
              <c:numCache>
                <c:formatCode>General</c:formatCode>
                <c:ptCount val="6"/>
                <c:pt idx="0">
                  <c:v>0.85199999999999998</c:v>
                </c:pt>
                <c:pt idx="1">
                  <c:v>0.85299999999999998</c:v>
                </c:pt>
                <c:pt idx="2">
                  <c:v>0.85699999999999998</c:v>
                </c:pt>
                <c:pt idx="3">
                  <c:v>0.86899999999999999</c:v>
                </c:pt>
                <c:pt idx="4">
                  <c:v>0.873</c:v>
                </c:pt>
                <c:pt idx="5">
                  <c:v>0.84399999999999997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3677768"/>
        <c:axId val="403676200"/>
      </c:lineChart>
      <c:catAx>
        <c:axId val="403677768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sz="2000" b="0" i="0" u="none" strike="noStrike">
                    <a:solidFill>
                      <a:srgbClr val="000000"/>
                    </a:solidFill>
                    <a:latin typeface="Helvetica Light"/>
                  </a:defRPr>
                </a:pPr>
                <a:r>
                  <a:rPr lang="en-US" sz="2000" b="0" i="0" u="none" strike="noStrike">
                    <a:solidFill>
                      <a:srgbClr val="000000"/>
                    </a:solidFill>
                    <a:latin typeface="Helvetica Light"/>
                  </a:rPr>
                  <a:t>ACT Math Score</a:t>
                </a:r>
              </a:p>
            </c:rich>
          </c:tx>
          <c:overlay val="1"/>
        </c:title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5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403676200"/>
        <c:crosses val="autoZero"/>
        <c:auto val="1"/>
        <c:lblAlgn val="ctr"/>
        <c:lblOffset val="100"/>
        <c:noMultiLvlLbl val="1"/>
      </c:catAx>
      <c:valAx>
        <c:axId val="403676200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#,##0%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6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403677768"/>
        <c:crosses val="autoZero"/>
        <c:crossBetween val="midCat"/>
        <c:majorUnit val="0.18"/>
        <c:minorUnit val="0.09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95127499999999998"/>
          <c:w val="0.96374400000000005"/>
          <c:h val="4.8724900000000002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500" b="0" i="0" u="none" strike="noStrike">
              <a:solidFill>
                <a:srgbClr val="000000"/>
              </a:solidFill>
              <a:latin typeface="Helvetica Light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>
              <a:defRPr sz="2600" b="0" i="0" u="none" strike="noStrike">
                <a:solidFill>
                  <a:srgbClr val="000000"/>
                </a:solidFill>
                <a:latin typeface="Helvetica Light"/>
              </a:defRPr>
            </a:pPr>
            <a:r>
              <a:rPr lang="en-US" sz="2600" b="0" i="0" u="none" strike="noStrike">
                <a:solidFill>
                  <a:srgbClr val="000000"/>
                </a:solidFill>
                <a:latin typeface="Helvetica Light"/>
              </a:rPr>
              <a:t>Earned Hours </a:t>
            </a:r>
          </a:p>
        </c:rich>
      </c:tx>
      <c:layout>
        <c:manualLayout>
          <c:xMode val="edge"/>
          <c:yMode val="edge"/>
          <c:x val="0.399341"/>
          <c:y val="0"/>
          <c:w val="0.201317"/>
          <c:h val="9.8612099999999994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6.4722799999999997E-2"/>
          <c:y val="9.8612099999999994E-2"/>
          <c:w val="0.93027700000000002"/>
          <c:h val="0.70897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&lt;12</c:v>
                </c:pt>
              </c:strCache>
            </c:strRef>
          </c:tx>
          <c:spPr>
            <a:blipFill rotWithShape="1">
              <a:blip xmlns:r="http://schemas.openxmlformats.org/officeDocument/2006/relationships" r:embed="rId1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Sheet1!$B$1:$J$1</c:f>
              <c:strCache>
                <c:ptCount val="9"/>
                <c:pt idx="0">
                  <c:v>0hrs</c:v>
                </c:pt>
                <c:pt idx="1">
                  <c:v>1-3hrs</c:v>
                </c:pt>
                <c:pt idx="2">
                  <c:v>4-6hrs</c:v>
                </c:pt>
                <c:pt idx="3">
                  <c:v>7-9hrs</c:v>
                </c:pt>
                <c:pt idx="4">
                  <c:v>10-12hrs</c:v>
                </c:pt>
                <c:pt idx="5">
                  <c:v>13-15hrs</c:v>
                </c:pt>
                <c:pt idx="6">
                  <c:v>16-18hrs</c:v>
                </c:pt>
                <c:pt idx="7">
                  <c:v>19-21hrs</c:v>
                </c:pt>
                <c:pt idx="8">
                  <c:v>22+hrs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5"/>
                <c:pt idx="0">
                  <c:v>6</c:v>
                </c:pt>
                <c:pt idx="1">
                  <c:v>2</c:v>
                </c:pt>
                <c:pt idx="2">
                  <c:v>1</c:v>
                </c:pt>
                <c:pt idx="4">
                  <c:v>1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12</c:v>
                </c:pt>
              </c:strCache>
            </c:strRef>
          </c:tx>
          <c:spPr>
            <a:blipFill rotWithShape="1">
              <a:blip xmlns:r="http://schemas.openxmlformats.org/officeDocument/2006/relationships" r:embed="rId2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Sheet1!$B$1:$J$1</c:f>
              <c:strCache>
                <c:ptCount val="9"/>
                <c:pt idx="0">
                  <c:v>0hrs</c:v>
                </c:pt>
                <c:pt idx="1">
                  <c:v>1-3hrs</c:v>
                </c:pt>
                <c:pt idx="2">
                  <c:v>4-6hrs</c:v>
                </c:pt>
                <c:pt idx="3">
                  <c:v>7-9hrs</c:v>
                </c:pt>
                <c:pt idx="4">
                  <c:v>10-12hrs</c:v>
                </c:pt>
                <c:pt idx="5">
                  <c:v>13-15hrs</c:v>
                </c:pt>
                <c:pt idx="6">
                  <c:v>16-18hrs</c:v>
                </c:pt>
                <c:pt idx="7">
                  <c:v>19-21hrs</c:v>
                </c:pt>
                <c:pt idx="8">
                  <c:v>22+hrs</c:v>
                </c:pt>
              </c:strCache>
            </c:strRef>
          </c:cat>
          <c:val>
            <c:numRef>
              <c:f>Sheet1!$B$3:$J$3</c:f>
              <c:numCache>
                <c:formatCode>General</c:formatCode>
                <c:ptCount val="6"/>
                <c:pt idx="0">
                  <c:v>9</c:v>
                </c:pt>
                <c:pt idx="1">
                  <c:v>3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13</c:v>
                </c:pt>
              </c:strCache>
            </c:strRef>
          </c:tx>
          <c:spPr>
            <a:blipFill rotWithShape="1">
              <a:blip xmlns:r="http://schemas.openxmlformats.org/officeDocument/2006/relationships"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Sheet1!$B$1:$J$1</c:f>
              <c:strCache>
                <c:ptCount val="9"/>
                <c:pt idx="0">
                  <c:v>0hrs</c:v>
                </c:pt>
                <c:pt idx="1">
                  <c:v>1-3hrs</c:v>
                </c:pt>
                <c:pt idx="2">
                  <c:v>4-6hrs</c:v>
                </c:pt>
                <c:pt idx="3">
                  <c:v>7-9hrs</c:v>
                </c:pt>
                <c:pt idx="4">
                  <c:v>10-12hrs</c:v>
                </c:pt>
                <c:pt idx="5">
                  <c:v>13-15hrs</c:v>
                </c:pt>
                <c:pt idx="6">
                  <c:v>16-18hrs</c:v>
                </c:pt>
                <c:pt idx="7">
                  <c:v>19-21hrs</c:v>
                </c:pt>
                <c:pt idx="8">
                  <c:v>22+hrs</c:v>
                </c:pt>
              </c:strCache>
            </c:strRef>
          </c:cat>
          <c:val>
            <c:numRef>
              <c:f>Sheet1!$B$4:$J$4</c:f>
              <c:numCache>
                <c:formatCode>General</c:formatCode>
                <c:ptCount val="9"/>
                <c:pt idx="0">
                  <c:v>42</c:v>
                </c:pt>
                <c:pt idx="1">
                  <c:v>10</c:v>
                </c:pt>
                <c:pt idx="2">
                  <c:v>11</c:v>
                </c:pt>
                <c:pt idx="3">
                  <c:v>5</c:v>
                </c:pt>
                <c:pt idx="4">
                  <c:v>2</c:v>
                </c:pt>
                <c:pt idx="5">
                  <c:v>4</c:v>
                </c:pt>
                <c:pt idx="8">
                  <c:v>1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14</c:v>
                </c:pt>
              </c:strCache>
            </c:strRef>
          </c:tx>
          <c:spPr>
            <a:blipFill rotWithShape="1">
              <a:blip xmlns:r="http://schemas.openxmlformats.org/officeDocument/2006/relationships" r:embed="rId4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Sheet1!$B$1:$J$1</c:f>
              <c:strCache>
                <c:ptCount val="9"/>
                <c:pt idx="0">
                  <c:v>0hrs</c:v>
                </c:pt>
                <c:pt idx="1">
                  <c:v>1-3hrs</c:v>
                </c:pt>
                <c:pt idx="2">
                  <c:v>4-6hrs</c:v>
                </c:pt>
                <c:pt idx="3">
                  <c:v>7-9hrs</c:v>
                </c:pt>
                <c:pt idx="4">
                  <c:v>10-12hrs</c:v>
                </c:pt>
                <c:pt idx="5">
                  <c:v>13-15hrs</c:v>
                </c:pt>
                <c:pt idx="6">
                  <c:v>16-18hrs</c:v>
                </c:pt>
                <c:pt idx="7">
                  <c:v>19-21hrs</c:v>
                </c:pt>
                <c:pt idx="8">
                  <c:v>22+hrs</c:v>
                </c:pt>
              </c:strCache>
            </c:strRef>
          </c:cat>
          <c:val>
            <c:numRef>
              <c:f>Sheet1!$B$5:$J$5</c:f>
              <c:numCache>
                <c:formatCode>General</c:formatCode>
                <c:ptCount val="9"/>
                <c:pt idx="0">
                  <c:v>200</c:v>
                </c:pt>
                <c:pt idx="1">
                  <c:v>42</c:v>
                </c:pt>
                <c:pt idx="2">
                  <c:v>47</c:v>
                </c:pt>
                <c:pt idx="3">
                  <c:v>22</c:v>
                </c:pt>
                <c:pt idx="4">
                  <c:v>17</c:v>
                </c:pt>
                <c:pt idx="5">
                  <c:v>10</c:v>
                </c:pt>
                <c:pt idx="6">
                  <c:v>8</c:v>
                </c:pt>
                <c:pt idx="7">
                  <c:v>4</c:v>
                </c:pt>
                <c:pt idx="8">
                  <c:v>5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15</c:v>
                </c:pt>
              </c:strCache>
            </c:strRef>
          </c:tx>
          <c:spPr>
            <a:blipFill rotWithShape="1">
              <a:blip xmlns:r="http://schemas.openxmlformats.org/officeDocument/2006/relationships" r:embed="rId5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Sheet1!$B$1:$J$1</c:f>
              <c:strCache>
                <c:ptCount val="9"/>
                <c:pt idx="0">
                  <c:v>0hrs</c:v>
                </c:pt>
                <c:pt idx="1">
                  <c:v>1-3hrs</c:v>
                </c:pt>
                <c:pt idx="2">
                  <c:v>4-6hrs</c:v>
                </c:pt>
                <c:pt idx="3">
                  <c:v>7-9hrs</c:v>
                </c:pt>
                <c:pt idx="4">
                  <c:v>10-12hrs</c:v>
                </c:pt>
                <c:pt idx="5">
                  <c:v>13-15hrs</c:v>
                </c:pt>
                <c:pt idx="6">
                  <c:v>16-18hrs</c:v>
                </c:pt>
                <c:pt idx="7">
                  <c:v>19-21hrs</c:v>
                </c:pt>
                <c:pt idx="8">
                  <c:v>22+hrs</c:v>
                </c:pt>
              </c:strCache>
            </c:strRef>
          </c:cat>
          <c:val>
            <c:numRef>
              <c:f>Sheet1!$B$6:$J$6</c:f>
              <c:numCache>
                <c:formatCode>General</c:formatCode>
                <c:ptCount val="9"/>
                <c:pt idx="0">
                  <c:v>372</c:v>
                </c:pt>
                <c:pt idx="1">
                  <c:v>81</c:v>
                </c:pt>
                <c:pt idx="2">
                  <c:v>84</c:v>
                </c:pt>
                <c:pt idx="3">
                  <c:v>33</c:v>
                </c:pt>
                <c:pt idx="4">
                  <c:v>23</c:v>
                </c:pt>
                <c:pt idx="5">
                  <c:v>23</c:v>
                </c:pt>
                <c:pt idx="6">
                  <c:v>13</c:v>
                </c:pt>
                <c:pt idx="7">
                  <c:v>3</c:v>
                </c:pt>
                <c:pt idx="8">
                  <c:v>5</c:v>
                </c:pt>
              </c:numCache>
            </c:numRef>
          </c:val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16</c:v>
                </c:pt>
              </c:strCache>
            </c:strRef>
          </c:tx>
          <c:spPr>
            <a:blipFill rotWithShape="1">
              <a:blip xmlns:r="http://schemas.openxmlformats.org/officeDocument/2006/relationships" r:embed="rId6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Sheet1!$B$1:$J$1</c:f>
              <c:strCache>
                <c:ptCount val="9"/>
                <c:pt idx="0">
                  <c:v>0hrs</c:v>
                </c:pt>
                <c:pt idx="1">
                  <c:v>1-3hrs</c:v>
                </c:pt>
                <c:pt idx="2">
                  <c:v>4-6hrs</c:v>
                </c:pt>
                <c:pt idx="3">
                  <c:v>7-9hrs</c:v>
                </c:pt>
                <c:pt idx="4">
                  <c:v>10-12hrs</c:v>
                </c:pt>
                <c:pt idx="5">
                  <c:v>13-15hrs</c:v>
                </c:pt>
                <c:pt idx="6">
                  <c:v>16-18hrs</c:v>
                </c:pt>
                <c:pt idx="7">
                  <c:v>19-21hrs</c:v>
                </c:pt>
                <c:pt idx="8">
                  <c:v>22+hrs</c:v>
                </c:pt>
              </c:strCache>
            </c:strRef>
          </c:cat>
          <c:val>
            <c:numRef>
              <c:f>Sheet1!$B$7:$J$7</c:f>
              <c:numCache>
                <c:formatCode>General</c:formatCode>
                <c:ptCount val="9"/>
                <c:pt idx="0">
                  <c:v>460</c:v>
                </c:pt>
                <c:pt idx="1">
                  <c:v>98</c:v>
                </c:pt>
                <c:pt idx="2">
                  <c:v>77</c:v>
                </c:pt>
                <c:pt idx="3">
                  <c:v>40</c:v>
                </c:pt>
                <c:pt idx="4">
                  <c:v>17</c:v>
                </c:pt>
                <c:pt idx="5">
                  <c:v>12</c:v>
                </c:pt>
                <c:pt idx="6">
                  <c:v>15</c:v>
                </c:pt>
                <c:pt idx="7">
                  <c:v>10</c:v>
                </c:pt>
                <c:pt idx="8">
                  <c:v>4</c:v>
                </c:pt>
              </c:numCache>
            </c:numRef>
          </c:val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17</c:v>
                </c:pt>
              </c:strCache>
            </c:strRef>
          </c:tx>
          <c:spPr>
            <a:blipFill rotWithShape="1">
              <a:blip xmlns:r="http://schemas.openxmlformats.org/officeDocument/2006/relationships" r:embed="rId7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Sheet1!$B$1:$J$1</c:f>
              <c:strCache>
                <c:ptCount val="9"/>
                <c:pt idx="0">
                  <c:v>0hrs</c:v>
                </c:pt>
                <c:pt idx="1">
                  <c:v>1-3hrs</c:v>
                </c:pt>
                <c:pt idx="2">
                  <c:v>4-6hrs</c:v>
                </c:pt>
                <c:pt idx="3">
                  <c:v>7-9hrs</c:v>
                </c:pt>
                <c:pt idx="4">
                  <c:v>10-12hrs</c:v>
                </c:pt>
                <c:pt idx="5">
                  <c:v>13-15hrs</c:v>
                </c:pt>
                <c:pt idx="6">
                  <c:v>16-18hrs</c:v>
                </c:pt>
                <c:pt idx="7">
                  <c:v>19-21hrs</c:v>
                </c:pt>
                <c:pt idx="8">
                  <c:v>22+hrs</c:v>
                </c:pt>
              </c:strCache>
            </c:strRef>
          </c:cat>
          <c:val>
            <c:numRef>
              <c:f>Sheet1!$B$8:$J$8</c:f>
              <c:numCache>
                <c:formatCode>General</c:formatCode>
                <c:ptCount val="9"/>
                <c:pt idx="0">
                  <c:v>248</c:v>
                </c:pt>
                <c:pt idx="1">
                  <c:v>66</c:v>
                </c:pt>
                <c:pt idx="2">
                  <c:v>41</c:v>
                </c:pt>
                <c:pt idx="3">
                  <c:v>32</c:v>
                </c:pt>
                <c:pt idx="4">
                  <c:v>17</c:v>
                </c:pt>
                <c:pt idx="5">
                  <c:v>13</c:v>
                </c:pt>
                <c:pt idx="6">
                  <c:v>7</c:v>
                </c:pt>
                <c:pt idx="7">
                  <c:v>3</c:v>
                </c:pt>
                <c:pt idx="8">
                  <c:v>3</c:v>
                </c:pt>
              </c:numCache>
            </c:numRef>
          </c:val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18</c:v>
                </c:pt>
              </c:strCache>
            </c:strRef>
          </c:tx>
          <c:spPr>
            <a:blipFill rotWithShape="1">
              <a:blip xmlns:r="http://schemas.openxmlformats.org/officeDocument/2006/relationships" r:embed="rId8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Sheet1!$B$1:$J$1</c:f>
              <c:strCache>
                <c:ptCount val="9"/>
                <c:pt idx="0">
                  <c:v>0hrs</c:v>
                </c:pt>
                <c:pt idx="1">
                  <c:v>1-3hrs</c:v>
                </c:pt>
                <c:pt idx="2">
                  <c:v>4-6hrs</c:v>
                </c:pt>
                <c:pt idx="3">
                  <c:v>7-9hrs</c:v>
                </c:pt>
                <c:pt idx="4">
                  <c:v>10-12hrs</c:v>
                </c:pt>
                <c:pt idx="5">
                  <c:v>13-15hrs</c:v>
                </c:pt>
                <c:pt idx="6">
                  <c:v>16-18hrs</c:v>
                </c:pt>
                <c:pt idx="7">
                  <c:v>19-21hrs</c:v>
                </c:pt>
                <c:pt idx="8">
                  <c:v>22+hrs</c:v>
                </c:pt>
              </c:strCache>
            </c:strRef>
          </c:cat>
          <c:val>
            <c:numRef>
              <c:f>Sheet1!$B$9:$J$9</c:f>
              <c:numCache>
                <c:formatCode>General</c:formatCode>
                <c:ptCount val="9"/>
                <c:pt idx="0">
                  <c:v>132</c:v>
                </c:pt>
                <c:pt idx="1">
                  <c:v>29</c:v>
                </c:pt>
                <c:pt idx="2">
                  <c:v>20</c:v>
                </c:pt>
                <c:pt idx="3">
                  <c:v>7</c:v>
                </c:pt>
                <c:pt idx="4">
                  <c:v>5</c:v>
                </c:pt>
                <c:pt idx="5">
                  <c:v>8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</c:numCache>
            </c:numRef>
          </c:val>
        </c:ser>
        <c:ser>
          <c:idx val="8"/>
          <c:order val="8"/>
          <c:tx>
            <c:strRef>
              <c:f>Sheet1!$A$10</c:f>
              <c:strCache>
                <c:ptCount val="1"/>
                <c:pt idx="0">
                  <c:v>No ACT</c:v>
                </c:pt>
              </c:strCache>
            </c:strRef>
          </c:tx>
          <c:spPr>
            <a:blipFill rotWithShape="1">
              <a:blip xmlns:r="http://schemas.openxmlformats.org/officeDocument/2006/relationships" r:embed="rId9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Sheet1!$B$1:$J$1</c:f>
              <c:strCache>
                <c:ptCount val="9"/>
                <c:pt idx="0">
                  <c:v>0hrs</c:v>
                </c:pt>
                <c:pt idx="1">
                  <c:v>1-3hrs</c:v>
                </c:pt>
                <c:pt idx="2">
                  <c:v>4-6hrs</c:v>
                </c:pt>
                <c:pt idx="3">
                  <c:v>7-9hrs</c:v>
                </c:pt>
                <c:pt idx="4">
                  <c:v>10-12hrs</c:v>
                </c:pt>
                <c:pt idx="5">
                  <c:v>13-15hrs</c:v>
                </c:pt>
                <c:pt idx="6">
                  <c:v>16-18hrs</c:v>
                </c:pt>
                <c:pt idx="7">
                  <c:v>19-21hrs</c:v>
                </c:pt>
                <c:pt idx="8">
                  <c:v>22+hrs</c:v>
                </c:pt>
              </c:strCache>
            </c:strRef>
          </c:cat>
          <c:val>
            <c:numRef>
              <c:f>Sheet1!$B$10:$J$10</c:f>
              <c:numCache>
                <c:formatCode>General</c:formatCode>
                <c:ptCount val="9"/>
                <c:pt idx="0">
                  <c:v>126</c:v>
                </c:pt>
                <c:pt idx="1">
                  <c:v>30</c:v>
                </c:pt>
                <c:pt idx="2">
                  <c:v>23</c:v>
                </c:pt>
                <c:pt idx="3">
                  <c:v>23</c:v>
                </c:pt>
                <c:pt idx="4">
                  <c:v>3</c:v>
                </c:pt>
                <c:pt idx="5">
                  <c:v>4</c:v>
                </c:pt>
                <c:pt idx="6">
                  <c:v>4</c:v>
                </c:pt>
                <c:pt idx="7">
                  <c:v>2</c:v>
                </c:pt>
                <c:pt idx="8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100"/>
        <c:axId val="403675024"/>
        <c:axId val="403678160"/>
      </c:barChart>
      <c:catAx>
        <c:axId val="403675024"/>
        <c:scaling>
          <c:orientation val="minMax"/>
        </c:scaling>
        <c:delete val="0"/>
        <c:axPos val="b"/>
        <c:title>
          <c:tx>
            <c:rich>
              <a:bodyPr rot="0"/>
              <a:lstStyle/>
              <a:p>
                <a:pPr>
                  <a:defRPr sz="2000" b="0" i="0" u="none" strike="noStrike">
                    <a:solidFill>
                      <a:srgbClr val="000000"/>
                    </a:solidFill>
                    <a:latin typeface="Helvetica Light"/>
                  </a:defRPr>
                </a:pPr>
                <a:r>
                  <a:rPr lang="en-US" sz="2000" b="0" i="0" u="none" strike="noStrike">
                    <a:solidFill>
                      <a:srgbClr val="000000"/>
                    </a:solidFill>
                    <a:latin typeface="Helvetica Light"/>
                  </a:rPr>
                  <a:t>Hours Earned by Full Time Students</a:t>
                </a:r>
              </a:p>
            </c:rich>
          </c:tx>
          <c:overlay val="1"/>
        </c:title>
        <c:numFmt formatCode="General" sourceLinked="0"/>
        <c:majorTickMark val="none"/>
        <c:minorTickMark val="none"/>
        <c:tickLblPos val="low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5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403678160"/>
        <c:crosses val="autoZero"/>
        <c:auto val="1"/>
        <c:lblAlgn val="ctr"/>
        <c:lblOffset val="100"/>
        <c:noMultiLvlLbl val="1"/>
      </c:catAx>
      <c:valAx>
        <c:axId val="403678160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numFmt formatCode="#,##0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6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403675024"/>
        <c:crosses val="autoZero"/>
        <c:crossBetween val="between"/>
        <c:majorUnit val="320"/>
        <c:minorUnit val="160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7.67652E-3"/>
          <c:y val="0.95127499999999998"/>
          <c:w val="0.99209400000000003"/>
          <c:h val="4.8724900000000002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500" b="0" i="0" u="none" strike="noStrike">
              <a:solidFill>
                <a:srgbClr val="000000"/>
              </a:solidFill>
              <a:latin typeface="Helvetica Light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0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16481799999999999"/>
          <c:y val="8.3405599999999996E-2"/>
          <c:w val="0.83018199999999998"/>
          <c:h val="0.79002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Fixed Mindset</c:v>
                </c:pt>
              </c:strCache>
            </c:strRef>
          </c:tx>
          <c:spPr>
            <a:gradFill flip="none" rotWithShape="1">
              <a:gsLst>
                <a:gs pos="0">
                  <a:srgbClr val="B3C8E0"/>
                </a:gs>
                <a:gs pos="100000">
                  <a:srgbClr val="4F81B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Sheet1!$B$1:$B$1</c:f>
              <c:strCache>
                <c:ptCount val="1"/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0.39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Neutral</c:v>
                </c:pt>
              </c:strCache>
            </c:strRef>
          </c:tx>
          <c:spPr>
            <a:gradFill flip="none" rotWithShape="1">
              <a:gsLst>
                <a:gs pos="0">
                  <a:srgbClr val="C3C3C3"/>
                </a:gs>
                <a:gs pos="100000">
                  <a:srgbClr val="C0504D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Sheet1!$B$1:$B$1</c:f>
              <c:strCache>
                <c:ptCount val="1"/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0.51800000000000002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Growth Mindset</c:v>
                </c:pt>
              </c:strCache>
            </c:strRef>
          </c:tx>
          <c:spPr>
            <a:gradFill flip="none" rotWithShape="1">
              <a:gsLst>
                <a:gs pos="0">
                  <a:srgbClr val="AFDE5E"/>
                </a:gs>
                <a:gs pos="100000">
                  <a:srgbClr val="8FAC4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Sheet1!$B$1:$B$1</c:f>
              <c:strCache>
                <c:ptCount val="1"/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0.61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403678944"/>
        <c:axId val="403677376"/>
      </c:barChart>
      <c:catAx>
        <c:axId val="4036789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800" b="0" i="0" u="none" strike="noStrike">
                <a:solidFill>
                  <a:srgbClr val="FFFFFF"/>
                </a:solidFill>
                <a:latin typeface="Helvetica Light"/>
              </a:defRPr>
            </a:pPr>
            <a:endParaRPr lang="en-US"/>
          </a:p>
        </c:txPr>
        <c:crossAx val="403677376"/>
        <c:crosses val="autoZero"/>
        <c:auto val="1"/>
        <c:lblAlgn val="ctr"/>
        <c:lblOffset val="100"/>
        <c:noMultiLvlLbl val="1"/>
      </c:catAx>
      <c:valAx>
        <c:axId val="403677376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title>
          <c:tx>
            <c:rich>
              <a:bodyPr rot="-5400000"/>
              <a:lstStyle/>
              <a:p>
                <a:pPr>
                  <a:defRPr sz="2800" b="0" i="0" u="none" strike="noStrike">
                    <a:solidFill>
                      <a:srgbClr val="000000"/>
                    </a:solidFill>
                    <a:latin typeface="Helvetica Light"/>
                  </a:defRPr>
                </a:pPr>
                <a:r>
                  <a:rPr lang="en-US" sz="2800" b="0" i="0" u="none" strike="noStrike">
                    <a:solidFill>
                      <a:srgbClr val="000000"/>
                    </a:solidFill>
                    <a:latin typeface="Helvetica Light"/>
                  </a:rPr>
                  <a:t>Pass Rate</a:t>
                </a:r>
              </a:p>
            </c:rich>
          </c:tx>
          <c:overlay val="1"/>
        </c:title>
        <c:numFmt formatCode="#,##0%" sourceLinked="0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8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403678944"/>
        <c:crosses val="autoZero"/>
        <c:crossBetween val="between"/>
        <c:majorUnit val="0.1"/>
        <c:minorUnit val="0.0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16481799999999999"/>
          <c:y val="8.3405599999999996E-2"/>
          <c:w val="0.83018199999999998"/>
          <c:h val="0.79002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Fixed Mindset</c:v>
                </c:pt>
              </c:strCache>
            </c:strRef>
          </c:tx>
          <c:spPr>
            <a:solidFill>
              <a:srgbClr val="4CAAE8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Sheet1!$B$1:$B$1</c:f>
              <c:strCache>
                <c:ptCount val="1"/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0.36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6C61B0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Sheet1!$B$1:$B$1</c:f>
              <c:strCache>
                <c:ptCount val="1"/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0.51800000000000002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Growth Mindset</c:v>
                </c:pt>
              </c:strCache>
            </c:strRef>
          </c:tx>
          <c:spPr>
            <a:solidFill>
              <a:srgbClr val="769ECE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Sheet1!$B$1:$B$1</c:f>
              <c:strCache>
                <c:ptCount val="1"/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0.53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403680120"/>
        <c:axId val="403679728"/>
      </c:barChart>
      <c:catAx>
        <c:axId val="4036801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800" b="0" i="0" u="none" strike="noStrike">
                <a:solidFill>
                  <a:srgbClr val="FFFFFF"/>
                </a:solidFill>
                <a:latin typeface="Helvetica Light"/>
              </a:defRPr>
            </a:pPr>
            <a:endParaRPr lang="en-US"/>
          </a:p>
        </c:txPr>
        <c:crossAx val="403679728"/>
        <c:crosses val="autoZero"/>
        <c:auto val="1"/>
        <c:lblAlgn val="ctr"/>
        <c:lblOffset val="100"/>
        <c:noMultiLvlLbl val="1"/>
      </c:catAx>
      <c:valAx>
        <c:axId val="403679728"/>
        <c:scaling>
          <c:orientation val="minMax"/>
          <c:max val="0.7"/>
          <c:min val="0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title>
          <c:tx>
            <c:rich>
              <a:bodyPr rot="-5400000"/>
              <a:lstStyle/>
              <a:p>
                <a:pPr>
                  <a:defRPr sz="2800" b="0" i="0" u="none" strike="noStrike">
                    <a:solidFill>
                      <a:srgbClr val="000000"/>
                    </a:solidFill>
                    <a:latin typeface="Helvetica Light"/>
                  </a:defRPr>
                </a:pPr>
                <a:r>
                  <a:rPr lang="en-US" sz="2800" b="0" i="0" u="none" strike="noStrike">
                    <a:solidFill>
                      <a:srgbClr val="000000"/>
                    </a:solidFill>
                    <a:latin typeface="Helvetica Light"/>
                  </a:rPr>
                  <a:t> Math Class Pass Rate</a:t>
                </a:r>
              </a:p>
            </c:rich>
          </c:tx>
          <c:overlay val="1"/>
        </c:title>
        <c:numFmt formatCode="#,##0%" sourceLinked="0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8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403680120"/>
        <c:crosses val="autoZero"/>
        <c:crossBetween val="between"/>
        <c:majorUnit val="0.1"/>
        <c:minorUnit val="0.0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16481799999999999"/>
          <c:y val="8.3405599999999996E-2"/>
          <c:w val="0.83018199999999998"/>
          <c:h val="0.79002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Fixed Mindset</c:v>
                </c:pt>
              </c:strCache>
            </c:strRef>
          </c:tx>
          <c:spPr>
            <a:solidFill>
              <a:srgbClr val="496063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Sheet1!$B$1:$B$1</c:f>
              <c:strCache>
                <c:ptCount val="1"/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0.45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6C6F39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Sheet1!$B$1:$B$1</c:f>
              <c:strCache>
                <c:ptCount val="1"/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0.51800000000000002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Growth Mindset</c:v>
                </c:pt>
              </c:strCache>
            </c:strRef>
          </c:tx>
          <c:spPr>
            <a:solidFill>
              <a:srgbClr val="F0B24F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Sheet1!$B$1:$B$1</c:f>
              <c:strCache>
                <c:ptCount val="1"/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0.59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403681688"/>
        <c:axId val="403682080"/>
      </c:barChart>
      <c:catAx>
        <c:axId val="40368168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800" b="0" i="0" u="none" strike="noStrike">
                <a:solidFill>
                  <a:srgbClr val="FFFFFF"/>
                </a:solidFill>
                <a:latin typeface="Helvetica Light"/>
              </a:defRPr>
            </a:pPr>
            <a:endParaRPr lang="en-US"/>
          </a:p>
        </c:txPr>
        <c:crossAx val="403682080"/>
        <c:crosses val="autoZero"/>
        <c:auto val="1"/>
        <c:lblAlgn val="ctr"/>
        <c:lblOffset val="100"/>
        <c:noMultiLvlLbl val="1"/>
      </c:catAx>
      <c:valAx>
        <c:axId val="403682080"/>
        <c:scaling>
          <c:orientation val="minMax"/>
          <c:max val="0.7"/>
          <c:min val="0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title>
          <c:tx>
            <c:rich>
              <a:bodyPr rot="-5400000"/>
              <a:lstStyle/>
              <a:p>
                <a:pPr>
                  <a:defRPr sz="2800" b="0" i="0" u="none" strike="noStrike">
                    <a:solidFill>
                      <a:srgbClr val="000000"/>
                    </a:solidFill>
                    <a:latin typeface="Helvetica Light"/>
                  </a:defRPr>
                </a:pPr>
                <a:r>
                  <a:rPr lang="en-US" sz="2800" b="0" i="0" u="none" strike="noStrike">
                    <a:solidFill>
                      <a:srgbClr val="000000"/>
                    </a:solidFill>
                    <a:latin typeface="Helvetica Light"/>
                  </a:rPr>
                  <a:t> Math Class Pass Rate</a:t>
                </a:r>
              </a:p>
            </c:rich>
          </c:tx>
          <c:overlay val="1"/>
        </c:title>
        <c:numFmt formatCode="#,##0%" sourceLinked="0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8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403681688"/>
        <c:crosses val="autoZero"/>
        <c:crossBetween val="between"/>
        <c:majorUnit val="0.1"/>
        <c:minorUnit val="0.0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noFill/>
            <a:ln w="12700" cap="flat">
              <a:noFill/>
              <a:miter lim="400000"/>
            </a:ln>
            <a:effectLst/>
          </c:spPr>
          <c:explosion val="17"/>
          <c:dPt>
            <c:idx val="0"/>
            <c:bubble3D val="0"/>
          </c:dPt>
          <c:dPt>
            <c:idx val="1"/>
            <c:bubble3D val="0"/>
            <c:explosion val="6"/>
          </c:dPt>
          <c:dPt>
            <c:idx val="2"/>
            <c:bubble3D val="0"/>
            <c:explosion val="8"/>
          </c:dPt>
          <c:dPt>
            <c:idx val="3"/>
            <c:bubble3D val="0"/>
            <c:explosion val="10"/>
          </c:dPt>
          <c:dPt>
            <c:idx val="4"/>
            <c:bubble3D val="0"/>
            <c:explosion val="14"/>
          </c:dPt>
          <c:dPt>
            <c:idx val="5"/>
            <c:bubble3D val="0"/>
            <c:explosion val="0"/>
            <c:spPr>
              <a:solidFill>
                <a:srgbClr val="004418">
                  <a:alpha val="82000"/>
                </a:srgbClr>
              </a:solidFill>
              <a:ln w="12700" cap="flat">
                <a:noFill/>
                <a:miter lim="400000"/>
              </a:ln>
              <a:effectLst/>
            </c:spPr>
          </c:dPt>
          <c:dPt>
            <c:idx val="6"/>
            <c:bubble3D val="0"/>
            <c:explosion val="0"/>
            <c:spPr>
              <a:solidFill>
                <a:schemeClr val="accent2">
                  <a:hueOff val="-554920"/>
                  <a:satOff val="-21482"/>
                  <a:lumOff val="-6228"/>
                  <a:alpha val="78000"/>
                </a:schemeClr>
              </a:solidFill>
              <a:ln w="12700" cap="flat">
                <a:noFill/>
                <a:miter lim="400000"/>
              </a:ln>
              <a:effectLst/>
            </c:spPr>
          </c:dPt>
          <c:dPt>
            <c:idx val="7"/>
            <c:bubble3D val="0"/>
            <c:explosion val="0"/>
            <c:spPr>
              <a:solidFill>
                <a:schemeClr val="accent2">
                  <a:hueOff val="-902888"/>
                  <a:satOff val="-15377"/>
                  <a:lumOff val="-12864"/>
                  <a:alpha val="78000"/>
                </a:schemeClr>
              </a:solidFill>
              <a:ln w="12700" cap="flat">
                <a:noFill/>
                <a:miter lim="400000"/>
              </a:ln>
              <a:effectLst/>
            </c:spPr>
          </c:dPt>
          <c:dPt>
            <c:idx val="8"/>
            <c:bubble3D val="0"/>
            <c:explosion val="0"/>
            <c:spPr>
              <a:solidFill>
                <a:srgbClr val="5D9648">
                  <a:alpha val="78000"/>
                </a:srgbClr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5"/>
              <c:numFmt formatCode="#,##0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FFFFFF"/>
                      </a:solidFill>
                      <a:effectLst>
                        <a:outerShdw blurRad="3048000" dist="232724" dir="5400000" algn="tl">
                          <a:srgbClr val="000000">
                            <a:alpha val="58371"/>
                          </a:srgbClr>
                        </a:outerShdw>
                      </a:effectLst>
                      <a:latin typeface="Helvetica Light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numFmt formatCode="#,##0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numFmt formatCode="#,##0" sourceLinked="0"/>
              <c:spPr/>
              <c:txPr>
                <a:bodyPr/>
                <a:lstStyle/>
                <a:p>
                  <a:pPr>
                    <a:defRPr sz="1600" b="0" i="0" u="none" strike="noStrike">
                      <a:solidFill>
                        <a:srgbClr val="FFFFFF"/>
                      </a:solidFill>
                      <a:latin typeface="Helvetica Light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numFmt formatCode="#,##0" sourceLinked="0"/>
              <c:spPr/>
              <c:txPr>
                <a:bodyPr/>
                <a:lstStyle/>
                <a:p>
                  <a:pPr>
                    <a:defRPr sz="2600" b="0" i="0" u="none" strike="noStrike">
                      <a:solidFill>
                        <a:srgbClr val="FFFFFF"/>
                      </a:solidFill>
                      <a:effectLst>
                        <a:outerShdw blurRad="127000" dist="50800" dir="5400000" algn="tl">
                          <a:srgbClr val="000000">
                            <a:alpha val="60000"/>
                          </a:srgbClr>
                        </a:outerShdw>
                      </a:effectLst>
                      <a:latin typeface="Helvetica Light"/>
                    </a:defRPr>
                  </a:pPr>
                  <a:endParaRPr lang="en-US"/>
                </a:p>
              </c:tx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600" b="0" i="0" u="none" strike="noStrike">
                    <a:solidFill>
                      <a:srgbClr val="000000"/>
                    </a:solidFill>
                    <a:effectLst>
                      <a:outerShdw blurRad="3048000" dist="232724" dir="5400000" algn="tl">
                        <a:srgbClr val="000000">
                          <a:alpha val="58371"/>
                        </a:srgbClr>
                      </a:outerShdw>
                    </a:effectLst>
                    <a:latin typeface="Helvetica Light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Sheet1!$B$1:$J$1</c:f>
              <c:strCache>
                <c:ptCount val="9"/>
                <c:pt idx="0">
                  <c:v>I Had to Pick Something</c:v>
                </c:pt>
                <c:pt idx="1">
                  <c:v>I have not selected a final major yet</c:v>
                </c:pt>
                <c:pt idx="2">
                  <c:v>The salary potential is attractive to me</c:v>
                </c:pt>
                <c:pt idx="3">
                  <c:v>I know someone who majored or works in this field</c:v>
                </c:pt>
                <c:pt idx="4">
                  <c:v>My parents or an advisor suggested this choice</c:v>
                </c:pt>
                <c:pt idx="5">
                  <c:v>Interest</c:v>
                </c:pt>
                <c:pt idx="6">
                  <c:v>Salary</c:v>
                </c:pt>
                <c:pt idx="7">
                  <c:v>Know someone</c:v>
                </c:pt>
                <c:pt idx="8">
                  <c:v>Parent/Advisor</c:v>
                </c:pt>
              </c:strCache>
            </c:strRef>
          </c:cat>
          <c:val>
            <c:numRef>
              <c:f>Sheet1!$B$2:$J$2</c:f>
              <c:numCache>
                <c:formatCode>General</c:formatCode>
                <c:ptCount val="9"/>
                <c:pt idx="0">
                  <c:v>47</c:v>
                </c:pt>
                <c:pt idx="1">
                  <c:v>322</c:v>
                </c:pt>
                <c:pt idx="2">
                  <c:v>357</c:v>
                </c:pt>
                <c:pt idx="3">
                  <c:v>171</c:v>
                </c:pt>
                <c:pt idx="4">
                  <c:v>268</c:v>
                </c:pt>
                <c:pt idx="5">
                  <c:v>1024</c:v>
                </c:pt>
                <c:pt idx="6">
                  <c:v>2194</c:v>
                </c:pt>
                <c:pt idx="7">
                  <c:v>678</c:v>
                </c:pt>
                <c:pt idx="8">
                  <c:v>144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16481799999999999"/>
          <c:y val="8.3405599999999996E-2"/>
          <c:w val="0.83018199999999998"/>
          <c:h val="0.79002499999999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Fixed Mindset</c:v>
                </c:pt>
              </c:strCache>
            </c:strRef>
          </c:tx>
          <c:spPr>
            <a:solidFill>
              <a:srgbClr val="4D8178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Sheet1!$B$1:$B$1</c:f>
              <c:strCache>
                <c:ptCount val="1"/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0.25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Neutral</c:v>
                </c:pt>
              </c:strCache>
            </c:strRef>
          </c:tx>
          <c:spPr>
            <a:solidFill>
              <a:srgbClr val="95BC89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Sheet1!$B$1:$B$1</c:f>
              <c:strCache>
                <c:ptCount val="1"/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0.51800000000000002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Growth Mindset</c:v>
                </c:pt>
              </c:strCache>
            </c:strRef>
          </c:tx>
          <c:spPr>
            <a:solidFill>
              <a:srgbClr val="2F524F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Sheet1!$B$1:$B$1</c:f>
              <c:strCache>
                <c:ptCount val="1"/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0.61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403682472"/>
        <c:axId val="403676592"/>
      </c:barChart>
      <c:catAx>
        <c:axId val="4036824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800" b="0" i="0" u="none" strike="noStrike">
                <a:solidFill>
                  <a:srgbClr val="FFFFFF"/>
                </a:solidFill>
                <a:latin typeface="Helvetica Light"/>
              </a:defRPr>
            </a:pPr>
            <a:endParaRPr lang="en-US"/>
          </a:p>
        </c:txPr>
        <c:crossAx val="403676592"/>
        <c:crosses val="autoZero"/>
        <c:auto val="1"/>
        <c:lblAlgn val="ctr"/>
        <c:lblOffset val="100"/>
        <c:noMultiLvlLbl val="1"/>
      </c:catAx>
      <c:valAx>
        <c:axId val="403676592"/>
        <c:scaling>
          <c:orientation val="minMax"/>
          <c:max val="0.7"/>
          <c:min val="0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title>
          <c:tx>
            <c:rich>
              <a:bodyPr rot="-5400000"/>
              <a:lstStyle/>
              <a:p>
                <a:pPr>
                  <a:defRPr sz="2800" b="0" i="0" u="none" strike="noStrike">
                    <a:solidFill>
                      <a:srgbClr val="000000"/>
                    </a:solidFill>
                    <a:latin typeface="Helvetica Light"/>
                  </a:defRPr>
                </a:pPr>
                <a:r>
                  <a:rPr lang="en-US" sz="2800" b="0" i="0" u="none" strike="noStrike">
                    <a:solidFill>
                      <a:srgbClr val="000000"/>
                    </a:solidFill>
                    <a:latin typeface="Helvetica Light"/>
                  </a:rPr>
                  <a:t> Math Class Pass Rate</a:t>
                </a:r>
              </a:p>
            </c:rich>
          </c:tx>
          <c:overlay val="1"/>
        </c:title>
        <c:numFmt formatCode="#,##0%" sourceLinked="0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8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403682472"/>
        <c:crosses val="autoZero"/>
        <c:crossBetween val="between"/>
        <c:majorUnit val="0.1"/>
        <c:minorUnit val="0.0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>
              <a:defRPr sz="2600" b="0" i="0" u="none" strike="noStrike">
                <a:solidFill>
                  <a:srgbClr val="000000"/>
                </a:solidFill>
                <a:latin typeface="Helvetica Light"/>
              </a:defRPr>
            </a:pPr>
            <a:r>
              <a:rPr lang="en-US" sz="2600" b="0" i="0" u="none" strike="noStrike">
                <a:solidFill>
                  <a:srgbClr val="000000"/>
                </a:solidFill>
                <a:latin typeface="Helvetica Light"/>
              </a:rPr>
              <a:t>Freshmen 2014-15</a:t>
            </a:r>
          </a:p>
        </c:rich>
      </c:tx>
      <c:layout>
        <c:manualLayout>
          <c:xMode val="edge"/>
          <c:yMode val="edge"/>
          <c:x val="0.101618"/>
          <c:y val="0"/>
          <c:w val="0.294539"/>
          <c:h val="0.10707899999999999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5.0000000000000001E-3"/>
          <c:y val="0.10707899999999999"/>
          <c:w val="0.49777500000000002"/>
          <c:h val="0.7039570000000000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2014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gradFill flip="none" rotWithShape="1">
                <a:gsLst>
                  <a:gs pos="0">
                    <a:schemeClr val="accent2">
                      <a:hueOff val="-2473792"/>
                      <a:satOff val="-50209"/>
                      <a:lumOff val="23543"/>
                    </a:schemeClr>
                  </a:gs>
                  <a:gs pos="100000">
                    <a:schemeClr val="accent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</c:dPt>
          <c:dPt>
            <c:idx val="2"/>
            <c:bubble3D val="0"/>
            <c:spPr>
              <a:gradFill flip="none" rotWithShape="1">
                <a:gsLst>
                  <a:gs pos="0">
                    <a:schemeClr val="accent3">
                      <a:hueOff val="136526"/>
                      <a:satOff val="23858"/>
                      <a:lumOff val="7773"/>
                    </a:schemeClr>
                  </a:gs>
                  <a:gs pos="100000">
                    <a:schemeClr val="accent3">
                      <a:hueOff val="-192296"/>
                      <a:satOff val="2884"/>
                      <a:lumOff val="-7566"/>
                    </a:scheme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</c:dPt>
          <c:dPt>
            <c:idx val="3"/>
            <c:bubble3D val="0"/>
            <c:spPr>
              <a:gradFill flip="none" rotWithShape="1">
                <a:gsLst>
                  <a:gs pos="0">
                    <a:schemeClr val="accent4">
                      <a:hueOff val="495547"/>
                      <a:lumOff val="5161"/>
                    </a:schemeClr>
                  </a:gs>
                  <a:gs pos="100000">
                    <a:schemeClr val="accent4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</c:dPt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600" b="0" i="0" u="none" strike="noStrike">
                    <a:solidFill>
                      <a:srgbClr val="FFFFFF"/>
                    </a:solidFill>
                    <a:effectLst>
                      <a:outerShdw blurRad="127000" dist="50800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TTP</c:v>
                </c:pt>
                <c:pt idx="1">
                  <c:v>NonTTP</c:v>
                </c:pt>
                <c:pt idx="2">
                  <c:v>Focus</c:v>
                </c:pt>
                <c:pt idx="3">
                  <c:v>AAS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4"/>
                <c:pt idx="0">
                  <c:v>3940</c:v>
                </c:pt>
                <c:pt idx="1">
                  <c:v>5294</c:v>
                </c:pt>
                <c:pt idx="3">
                  <c:v>8026</c:v>
                </c:pt>
              </c:numCache>
            </c:numRef>
          </c:val>
        </c:ser>
        <c:ser>
          <c:idx val="0"/>
          <c:order val="1"/>
          <c:tx>
            <c:strRef>
              <c:f>Sheet1!$A$3</c:f>
              <c:strCache>
                <c:ptCount val="2"/>
                <c:pt idx="1">
                  <c:v>2015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gradFill flip="none" rotWithShape="1">
                <a:gsLst>
                  <a:gs pos="0">
                    <a:schemeClr val="accent2">
                      <a:hueOff val="-2473792"/>
                      <a:satOff val="-50209"/>
                      <a:lumOff val="23543"/>
                    </a:schemeClr>
                  </a:gs>
                  <a:gs pos="100000">
                    <a:schemeClr val="accent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</c:dPt>
          <c:dPt>
            <c:idx val="2"/>
            <c:bubble3D val="0"/>
            <c:spPr>
              <a:gradFill flip="none" rotWithShape="1">
                <a:gsLst>
                  <a:gs pos="0">
                    <a:schemeClr val="accent3">
                      <a:hueOff val="136526"/>
                      <a:satOff val="23858"/>
                      <a:lumOff val="7773"/>
                    </a:schemeClr>
                  </a:gs>
                  <a:gs pos="100000">
                    <a:schemeClr val="accent3">
                      <a:hueOff val="-192296"/>
                      <a:satOff val="2884"/>
                      <a:lumOff val="-7566"/>
                    </a:scheme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</c:dPt>
          <c:dPt>
            <c:idx val="3"/>
            <c:bubble3D val="0"/>
            <c:spPr>
              <a:gradFill flip="none" rotWithShape="1">
                <a:gsLst>
                  <a:gs pos="0">
                    <a:schemeClr val="accent4">
                      <a:hueOff val="495547"/>
                      <a:lumOff val="5161"/>
                    </a:schemeClr>
                  </a:gs>
                  <a:gs pos="100000">
                    <a:schemeClr val="accent4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</c:dPt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600" b="0" i="0" u="none" strike="noStrike">
                    <a:solidFill>
                      <a:srgbClr val="FFFFFF"/>
                    </a:solidFill>
                    <a:effectLst>
                      <a:outerShdw blurRad="127000" dist="50800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TTP</c:v>
                </c:pt>
                <c:pt idx="1">
                  <c:v>NonTTP</c:v>
                </c:pt>
                <c:pt idx="2">
                  <c:v>Focus</c:v>
                </c:pt>
                <c:pt idx="3">
                  <c:v>AAS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5685</c:v>
                </c:pt>
                <c:pt idx="1">
                  <c:v>3817</c:v>
                </c:pt>
                <c:pt idx="2">
                  <c:v>1093</c:v>
                </c:pt>
                <c:pt idx="3">
                  <c:v>11106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11496199999999999"/>
          <c:y val="0.90573000000000004"/>
          <c:w val="0.88503799999999999"/>
          <c:h val="9.4269599999999995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3500" b="0" i="0" u="none" strike="noStrike">
              <a:solidFill>
                <a:srgbClr val="000000"/>
              </a:solidFill>
              <a:latin typeface="Helvetica Light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>
              <a:defRPr sz="2600" b="0" i="0" u="none" strike="noStrike">
                <a:solidFill>
                  <a:srgbClr val="000000"/>
                </a:solidFill>
                <a:latin typeface="Helvetica Light"/>
              </a:defRPr>
            </a:pPr>
            <a:r>
              <a:rPr lang="en-US" sz="2600" b="0" i="0" u="none" strike="noStrike">
                <a:solidFill>
                  <a:srgbClr val="000000"/>
                </a:solidFill>
                <a:latin typeface="Helvetica Light"/>
              </a:rPr>
              <a:t>Freshmen 2015-16</a:t>
            </a:r>
          </a:p>
        </c:rich>
      </c:tx>
      <c:layout>
        <c:manualLayout>
          <c:xMode val="edge"/>
          <c:yMode val="edge"/>
          <c:x val="0.20414399999999999"/>
          <c:y val="0"/>
          <c:w val="0.59171200000000002"/>
          <c:h val="0.130024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5.0000000000000001E-3"/>
          <c:y val="0.130024"/>
          <c:w val="0.99"/>
          <c:h val="0.85747600000000002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2015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gradFill flip="none" rotWithShape="1">
                <a:gsLst>
                  <a:gs pos="0">
                    <a:schemeClr val="accent2">
                      <a:hueOff val="-2473792"/>
                      <a:satOff val="-50209"/>
                      <a:lumOff val="23543"/>
                    </a:schemeClr>
                  </a:gs>
                  <a:gs pos="100000">
                    <a:schemeClr val="accent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</c:dPt>
          <c:dPt>
            <c:idx val="2"/>
            <c:bubble3D val="0"/>
            <c:spPr>
              <a:gradFill flip="none" rotWithShape="1">
                <a:gsLst>
                  <a:gs pos="0">
                    <a:schemeClr val="accent3">
                      <a:hueOff val="136526"/>
                      <a:satOff val="23858"/>
                      <a:lumOff val="7773"/>
                    </a:schemeClr>
                  </a:gs>
                  <a:gs pos="100000">
                    <a:schemeClr val="accent3">
                      <a:hueOff val="-192296"/>
                      <a:satOff val="2884"/>
                      <a:lumOff val="-7566"/>
                    </a:scheme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</c:dPt>
          <c:dPt>
            <c:idx val="3"/>
            <c:bubble3D val="0"/>
            <c:spPr>
              <a:gradFill flip="none" rotWithShape="1">
                <a:gsLst>
                  <a:gs pos="0">
                    <a:schemeClr val="accent4">
                      <a:hueOff val="495547"/>
                      <a:lumOff val="5161"/>
                    </a:schemeClr>
                  </a:gs>
                  <a:gs pos="100000">
                    <a:schemeClr val="accent4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</c:dPt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600" b="0" i="0" u="none" strike="noStrike">
                    <a:solidFill>
                      <a:srgbClr val="FFFFFF"/>
                    </a:solidFill>
                    <a:effectLst>
                      <a:outerShdw blurRad="127000" dist="50800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TTP</c:v>
                </c:pt>
                <c:pt idx="1">
                  <c:v>NonTTP</c:v>
                </c:pt>
                <c:pt idx="2">
                  <c:v>Focus</c:v>
                </c:pt>
                <c:pt idx="3">
                  <c:v>AAS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5685</c:v>
                </c:pt>
                <c:pt idx="1">
                  <c:v>3817</c:v>
                </c:pt>
                <c:pt idx="2">
                  <c:v>1093</c:v>
                </c:pt>
                <c:pt idx="3">
                  <c:v>11106</c:v>
                </c:pt>
              </c:numCache>
            </c:numRef>
          </c:val>
        </c:ser>
        <c:ser>
          <c:idx val="0"/>
          <c:order val="1"/>
          <c:tx>
            <c:strRef>
              <c:f>Sheet1!$A$3</c:f>
              <c:strCache>
                <c:ptCount val="2"/>
                <c:pt idx="1">
                  <c:v>2015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dPt>
            <c:idx val="0"/>
            <c:bubble3D val="0"/>
          </c:dPt>
          <c:dPt>
            <c:idx val="1"/>
            <c:bubble3D val="0"/>
            <c:spPr>
              <a:gradFill flip="none" rotWithShape="1">
                <a:gsLst>
                  <a:gs pos="0">
                    <a:schemeClr val="accent2">
                      <a:hueOff val="-2473792"/>
                      <a:satOff val="-50209"/>
                      <a:lumOff val="23543"/>
                    </a:schemeClr>
                  </a:gs>
                  <a:gs pos="100000">
                    <a:schemeClr val="accent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</c:dPt>
          <c:dPt>
            <c:idx val="2"/>
            <c:bubble3D val="0"/>
            <c:spPr>
              <a:gradFill flip="none" rotWithShape="1">
                <a:gsLst>
                  <a:gs pos="0">
                    <a:schemeClr val="accent3">
                      <a:hueOff val="136526"/>
                      <a:satOff val="23858"/>
                      <a:lumOff val="7773"/>
                    </a:schemeClr>
                  </a:gs>
                  <a:gs pos="100000">
                    <a:schemeClr val="accent3">
                      <a:hueOff val="-192296"/>
                      <a:satOff val="2884"/>
                      <a:lumOff val="-7566"/>
                    </a:schemeClr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</c:dPt>
          <c:dPt>
            <c:idx val="3"/>
            <c:bubble3D val="0"/>
            <c:spPr>
              <a:gradFill flip="none" rotWithShape="1">
                <a:gsLst>
                  <a:gs pos="0">
                    <a:schemeClr val="accent4">
                      <a:hueOff val="495547"/>
                      <a:lumOff val="5161"/>
                    </a:schemeClr>
                  </a:gs>
                  <a:gs pos="100000">
                    <a:schemeClr val="accent4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/>
            </c:spPr>
          </c:dPt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600" b="0" i="0" u="none" strike="noStrike">
                    <a:solidFill>
                      <a:srgbClr val="FFFFFF"/>
                    </a:solidFill>
                    <a:effectLst>
                      <a:outerShdw blurRad="127000" dist="50800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Sheet1!$B$1:$E$1</c:f>
              <c:strCache>
                <c:ptCount val="4"/>
                <c:pt idx="0">
                  <c:v>TTP</c:v>
                </c:pt>
                <c:pt idx="1">
                  <c:v>NonTTP</c:v>
                </c:pt>
                <c:pt idx="2">
                  <c:v>Focus</c:v>
                </c:pt>
                <c:pt idx="3">
                  <c:v>AAS</c:v>
                </c:pt>
              </c:strCache>
            </c:strRef>
          </c:cat>
          <c:val>
            <c:numRef>
              <c:f>Sheet1!$B$3:$E$3</c:f>
              <c:numCache>
                <c:formatCode>General</c:formatCode>
                <c:ptCount val="4"/>
                <c:pt idx="0">
                  <c:v>5685</c:v>
                </c:pt>
                <c:pt idx="1">
                  <c:v>3817</c:v>
                </c:pt>
                <c:pt idx="2">
                  <c:v>1093</c:v>
                </c:pt>
                <c:pt idx="3">
                  <c:v>11106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0.56153200000000003"/>
          <c:y val="5.6773400000000002E-2"/>
          <c:w val="0.41428199999999998"/>
          <c:h val="0.7698690000000000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Did not Attempt 9hrs in Focus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600" b="0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6yr Graduation Rate</c:v>
                </c:pt>
              </c:strCache>
            </c:strRef>
          </c:cat>
          <c:val>
            <c:numRef>
              <c:f>Sheet1!$B$2:$B$2</c:f>
              <c:numCache>
                <c:formatCode>General</c:formatCode>
                <c:ptCount val="1"/>
                <c:pt idx="0">
                  <c:v>0.16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Attempted 9hrs in Focus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600" b="0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6yr Graduation Rate</c:v>
                </c:pt>
              </c:strCache>
            </c:strRef>
          </c:cat>
          <c:val>
            <c:numRef>
              <c:f>Sheet1!$B$3:$B$3</c:f>
              <c:numCache>
                <c:formatCode>General</c:formatCode>
                <c:ptCount val="1"/>
                <c:pt idx="0">
                  <c:v>0.34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Earned 9hrs in Focus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hueOff val="136526"/>
                    <a:satOff val="23858"/>
                    <a:lumOff val="7773"/>
                  </a:schemeClr>
                </a:gs>
                <a:gs pos="100000">
                  <a:schemeClr val="accent3">
                    <a:hueOff val="-192296"/>
                    <a:satOff val="2884"/>
                    <a:lumOff val="-7566"/>
                  </a:schemeClr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600" b="0" i="0" u="none" strike="noStrike">
                    <a:solidFill>
                      <a:srgbClr val="FFFFFF"/>
                    </a:solidFill>
                    <a:effectLst>
                      <a:outerShdw blurRad="127000" dist="25433" dir="5400000" algn="tl">
                        <a:srgbClr val="000000">
                          <a:alpha val="60000"/>
                        </a:srgbClr>
                      </a:outerShdw>
                    </a:effectLst>
                    <a:latin typeface="Helvetica Light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Sheet1!$B$1:$B$1</c:f>
              <c:strCache>
                <c:ptCount val="1"/>
                <c:pt idx="0">
                  <c:v>6yr Graduation Rate</c:v>
                </c:pt>
              </c:strCache>
            </c:strRef>
          </c:cat>
          <c:val>
            <c:numRef>
              <c:f>Sheet1!$B$4:$B$4</c:f>
              <c:numCache>
                <c:formatCode>General</c:formatCode>
                <c:ptCount val="1"/>
                <c:pt idx="0">
                  <c:v>0.4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399138080"/>
        <c:axId val="399139256"/>
      </c:barChart>
      <c:catAx>
        <c:axId val="399138080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one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399139256"/>
        <c:crosses val="autoZero"/>
        <c:auto val="1"/>
        <c:lblAlgn val="ctr"/>
        <c:lblOffset val="100"/>
        <c:noMultiLvlLbl val="1"/>
      </c:catAx>
      <c:valAx>
        <c:axId val="399139256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title>
          <c:tx>
            <c:rich>
              <a:bodyPr rot="0"/>
              <a:lstStyle/>
              <a:p>
                <a:pPr>
                  <a:defRPr sz="2000" b="0" i="0" u="none" strike="noStrike">
                    <a:solidFill>
                      <a:srgbClr val="000000"/>
                    </a:solidFill>
                    <a:latin typeface="Helvetica Light"/>
                  </a:defRPr>
                </a:pPr>
                <a:r>
                  <a:rPr lang="en-US" sz="2000" b="0" i="0" u="none" strike="noStrike">
                    <a:solidFill>
                      <a:srgbClr val="000000"/>
                    </a:solidFill>
                    <a:latin typeface="Helvetica Light"/>
                  </a:rPr>
                  <a:t>6 yr Graduation Rates</a:t>
                </a:r>
              </a:p>
            </c:rich>
          </c:tx>
          <c:overlay val="1"/>
        </c:title>
        <c:numFmt formatCode="#,##0%" sourceLinked="0"/>
        <c:majorTickMark val="none"/>
        <c:minorTickMark val="none"/>
        <c:tickLblPos val="high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000000"/>
                </a:solidFill>
                <a:latin typeface="Helvetica Light"/>
              </a:defRPr>
            </a:pPr>
            <a:endParaRPr lang="en-US"/>
          </a:p>
        </c:txPr>
        <c:crossAx val="399138080"/>
        <c:crosses val="autoZero"/>
        <c:crossBetween val="between"/>
        <c:majorUnit val="0.1"/>
        <c:minorUnit val="0.0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"/>
          <c:y val="5.0523400000000003E-2"/>
          <c:w val="0.60515300000000005"/>
          <c:h val="0.209513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200" b="0" i="0" u="none" strike="noStrike">
              <a:solidFill>
                <a:srgbClr val="000000"/>
              </a:solidFill>
              <a:latin typeface="Helvetica Light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>
              <a:defRPr sz="1200" b="0" i="0" u="none" strike="noStrike">
                <a:solidFill>
                  <a:srgbClr val="000000"/>
                </a:solidFill>
                <a:latin typeface="Helvetica"/>
              </a:defRPr>
            </a:pPr>
            <a:r>
              <a:rPr lang="en-US" sz="1200" b="0" i="0" u="none" strike="noStrike">
                <a:solidFill>
                  <a:srgbClr val="000000"/>
                </a:solidFill>
                <a:latin typeface="Helvetica"/>
              </a:rPr>
              <a:t>Community College Freshmen in their First Academic Year</a:t>
            </a:r>
          </a:p>
        </c:rich>
      </c:tx>
      <c:layout>
        <c:manualLayout>
          <c:xMode val="edge"/>
          <c:yMode val="edge"/>
          <c:x val="0.264569"/>
          <c:y val="0"/>
          <c:w val="0.47086299999999998"/>
          <c:h val="6.1535699999999999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5.8355499999999998E-2"/>
          <c:y val="6.1535699999999999E-2"/>
          <c:w val="0.93664400000000003"/>
          <c:h val="0.84929900000000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Attempted 9 Focus Hours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2009-10</c:v>
                </c:pt>
                <c:pt idx="1">
                  <c:v>2010-11</c:v>
                </c:pt>
                <c:pt idx="2">
                  <c:v>2011-12</c:v>
                </c:pt>
                <c:pt idx="3">
                  <c:v>2012-13</c:v>
                </c:pt>
                <c:pt idx="4">
                  <c:v>2013-14</c:v>
                </c:pt>
                <c:pt idx="5">
                  <c:v>2014-15</c:v>
                </c:pt>
                <c:pt idx="6">
                  <c:v>2015-16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0.23987800000000001</c:v>
                </c:pt>
                <c:pt idx="1">
                  <c:v>0.22101499999999999</c:v>
                </c:pt>
                <c:pt idx="2">
                  <c:v>0.26648899999999998</c:v>
                </c:pt>
                <c:pt idx="3">
                  <c:v>0.26510699999999998</c:v>
                </c:pt>
                <c:pt idx="4">
                  <c:v>0.28245500000000001</c:v>
                </c:pt>
                <c:pt idx="5">
                  <c:v>0.31937599999999999</c:v>
                </c:pt>
                <c:pt idx="6">
                  <c:v>0.41281699999999999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Earned 9 Focus Hours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2009-10</c:v>
                </c:pt>
                <c:pt idx="1">
                  <c:v>2010-11</c:v>
                </c:pt>
                <c:pt idx="2">
                  <c:v>2011-12</c:v>
                </c:pt>
                <c:pt idx="3">
                  <c:v>2012-13</c:v>
                </c:pt>
                <c:pt idx="4">
                  <c:v>2013-14</c:v>
                </c:pt>
                <c:pt idx="5">
                  <c:v>2014-15</c:v>
                </c:pt>
                <c:pt idx="6">
                  <c:v>2015-16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0.199792</c:v>
                </c:pt>
                <c:pt idx="1">
                  <c:v>0.17801700000000001</c:v>
                </c:pt>
                <c:pt idx="2">
                  <c:v>0.210508</c:v>
                </c:pt>
                <c:pt idx="3">
                  <c:v>0.20683499999999999</c:v>
                </c:pt>
                <c:pt idx="4">
                  <c:v>0.223602</c:v>
                </c:pt>
                <c:pt idx="5">
                  <c:v>0.25451600000000002</c:v>
                </c:pt>
                <c:pt idx="6">
                  <c:v>0.31909900000000002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399140040"/>
        <c:axId val="399140432"/>
      </c:barChart>
      <c:catAx>
        <c:axId val="3991400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399140432"/>
        <c:crosses val="autoZero"/>
        <c:auto val="1"/>
        <c:lblAlgn val="ctr"/>
        <c:lblOffset val="100"/>
        <c:noMultiLvlLbl val="1"/>
      </c:catAx>
      <c:valAx>
        <c:axId val="399140432"/>
        <c:scaling>
          <c:orientation val="minMax"/>
        </c:scaling>
        <c:delete val="0"/>
        <c:axPos val="l"/>
        <c:majorGridlines>
          <c:spPr>
            <a:ln w="3175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#,##0%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3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399140040"/>
        <c:crosses val="autoZero"/>
        <c:crossBetween val="between"/>
        <c:majorUnit val="0.1"/>
        <c:minorUnit val="0.0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5.8305700000000002E-2"/>
          <c:y val="0.95103400000000005"/>
          <c:w val="0.88824000000000003"/>
          <c:h val="4.8965599999999998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300" b="0" i="0" u="none" strike="noStrike">
              <a:solidFill>
                <a:srgbClr val="000000"/>
              </a:solidFill>
              <a:latin typeface="Helvetica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>
              <a:defRPr sz="1200" b="0" i="0" u="none" strike="noStrike">
                <a:solidFill>
                  <a:srgbClr val="000000"/>
                </a:solidFill>
                <a:latin typeface="Helvetica"/>
              </a:defRPr>
            </a:pPr>
            <a:r>
              <a:rPr lang="en-US" sz="1200" b="0" i="0" u="none" strike="noStrike">
                <a:solidFill>
                  <a:srgbClr val="000000"/>
                </a:solidFill>
                <a:latin typeface="Helvetica"/>
              </a:rPr>
              <a:t>Community College Freshmen in their First Academic Year</a:t>
            </a:r>
          </a:p>
        </c:rich>
      </c:tx>
      <c:layout>
        <c:manualLayout>
          <c:xMode val="edge"/>
          <c:yMode val="edge"/>
          <c:x val="0.264569"/>
          <c:y val="0"/>
          <c:w val="0.47086299999999998"/>
          <c:h val="6.1535699999999999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5.8355499999999998E-2"/>
          <c:y val="6.1535699999999999E-2"/>
          <c:w val="0.93664400000000003"/>
          <c:h val="0.84929900000000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Attempted 9 Focus Hours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2009-10</c:v>
                </c:pt>
                <c:pt idx="1">
                  <c:v>2010-11</c:v>
                </c:pt>
                <c:pt idx="2">
                  <c:v>2011-12</c:v>
                </c:pt>
                <c:pt idx="3">
                  <c:v>2012-13</c:v>
                </c:pt>
                <c:pt idx="4">
                  <c:v>2013-14</c:v>
                </c:pt>
                <c:pt idx="5">
                  <c:v>2014-15</c:v>
                </c:pt>
                <c:pt idx="6">
                  <c:v>2015-16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0.11684600000000001</c:v>
                </c:pt>
                <c:pt idx="1">
                  <c:v>0.104856</c:v>
                </c:pt>
                <c:pt idx="2">
                  <c:v>0.132747</c:v>
                </c:pt>
                <c:pt idx="3">
                  <c:v>0.15080099999999999</c:v>
                </c:pt>
                <c:pt idx="4">
                  <c:v>0.162129</c:v>
                </c:pt>
                <c:pt idx="5">
                  <c:v>0.20041300000000001</c:v>
                </c:pt>
                <c:pt idx="6">
                  <c:v>0.291153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Earned 9 Focus Hours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2009-10</c:v>
                </c:pt>
                <c:pt idx="1">
                  <c:v>2010-11</c:v>
                </c:pt>
                <c:pt idx="2">
                  <c:v>2011-12</c:v>
                </c:pt>
                <c:pt idx="3">
                  <c:v>2012-13</c:v>
                </c:pt>
                <c:pt idx="4">
                  <c:v>2013-14</c:v>
                </c:pt>
                <c:pt idx="5">
                  <c:v>2014-15</c:v>
                </c:pt>
                <c:pt idx="6">
                  <c:v>2015-16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8.8888999999999996E-2</c:v>
                </c:pt>
                <c:pt idx="1">
                  <c:v>7.4773999999999993E-2</c:v>
                </c:pt>
                <c:pt idx="2">
                  <c:v>9.4108999999999998E-2</c:v>
                </c:pt>
                <c:pt idx="3">
                  <c:v>0.101423</c:v>
                </c:pt>
                <c:pt idx="4">
                  <c:v>0.110149</c:v>
                </c:pt>
                <c:pt idx="5">
                  <c:v>0.145041</c:v>
                </c:pt>
                <c:pt idx="6">
                  <c:v>0.190355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0"/>
        <c:overlap val="-10"/>
        <c:axId val="399133768"/>
        <c:axId val="399134160"/>
      </c:barChart>
      <c:catAx>
        <c:axId val="3991337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399134160"/>
        <c:crosses val="autoZero"/>
        <c:auto val="1"/>
        <c:lblAlgn val="ctr"/>
        <c:lblOffset val="100"/>
        <c:noMultiLvlLbl val="1"/>
      </c:catAx>
      <c:valAx>
        <c:axId val="399134160"/>
        <c:scaling>
          <c:orientation val="minMax"/>
        </c:scaling>
        <c:delete val="0"/>
        <c:axPos val="l"/>
        <c:majorGridlines>
          <c:spPr>
            <a:ln w="3175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#,##0%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3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399133768"/>
        <c:crosses val="autoZero"/>
        <c:crossBetween val="between"/>
        <c:majorUnit val="0.06"/>
        <c:minorUnit val="0.03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5.8305700000000002E-2"/>
          <c:y val="0.95103400000000005"/>
          <c:w val="0.88824000000000003"/>
          <c:h val="4.8965599999999998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300" b="0" i="0" u="none" strike="noStrike">
              <a:solidFill>
                <a:srgbClr val="000000"/>
              </a:solidFill>
              <a:latin typeface="Helvetica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title>
      <c:tx>
        <c:rich>
          <a:bodyPr rot="0"/>
          <a:lstStyle/>
          <a:p>
            <a:pPr>
              <a:defRPr sz="2000" b="1" i="0" u="none" strike="noStrike">
                <a:solidFill>
                  <a:srgbClr val="000000"/>
                </a:solidFill>
                <a:latin typeface="Helvetica"/>
              </a:defRPr>
            </a:pPr>
            <a:r>
              <a:rPr lang="en-US" sz="2000" b="1" i="0" u="none" strike="noStrike">
                <a:solidFill>
                  <a:srgbClr val="000000"/>
                </a:solidFill>
                <a:latin typeface="Helvetica"/>
              </a:rPr>
              <a:t>Results of TBR Co-requisite Full Implementation</a:t>
            </a:r>
          </a:p>
        </c:rich>
      </c:tx>
      <c:layout>
        <c:manualLayout>
          <c:xMode val="edge"/>
          <c:yMode val="edge"/>
          <c:x val="0.29174699999999998"/>
          <c:y val="0"/>
          <c:w val="0.45039200000000001"/>
          <c:h val="8.3647299999999994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12992"/>
          <c:y val="8.3647299999999994E-2"/>
          <c:w val="0.820631"/>
          <c:h val="0.7975179999999999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Pre-requisite Model AY 2012-13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90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Sheet1!$B$1:$I$1</c:f>
              <c:strCache>
                <c:ptCount val="8"/>
                <c:pt idx="0">
                  <c:v>&lt;14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No ACT</c:v>
                </c:pt>
                <c:pt idx="7">
                  <c:v>Total</c:v>
                </c:pt>
              </c:strCache>
            </c:strRef>
          </c:cat>
          <c:val>
            <c:numRef>
              <c:f>Sheet1!$B$2:$I$2</c:f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Full Implementation - Fall 2015 </c:v>
                </c:pt>
              </c:strCache>
            </c:strRef>
          </c:tx>
          <c:spPr>
            <a:gradFill flip="none" rotWithShape="1">
              <a:gsLst>
                <a:gs pos="0">
                  <a:schemeClr val="accent2">
                    <a:hueOff val="-2473792"/>
                    <a:satOff val="-50209"/>
                    <a:lumOff val="23543"/>
                  </a:schemeClr>
                </a:gs>
                <a:gs pos="100000">
                  <a:schemeClr val="accent2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90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Sheet1!$B$1:$I$1</c:f>
              <c:strCache>
                <c:ptCount val="8"/>
                <c:pt idx="0">
                  <c:v>&lt;14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No ACT</c:v>
                </c:pt>
                <c:pt idx="7">
                  <c:v>Total</c:v>
                </c:pt>
              </c:strCache>
            </c:strRef>
          </c:cat>
          <c:val>
            <c:numRef>
              <c:f>Sheet1!$B$3:$I$3</c:f>
              <c:numCache>
                <c:formatCode>General</c:formatCode>
                <c:ptCount val="8"/>
                <c:pt idx="0">
                  <c:v>0.27100000000000002</c:v>
                </c:pt>
                <c:pt idx="1">
                  <c:v>0.33400000000000002</c:v>
                </c:pt>
                <c:pt idx="2">
                  <c:v>0.42599999999999999</c:v>
                </c:pt>
                <c:pt idx="3">
                  <c:v>0.51100000000000001</c:v>
                </c:pt>
                <c:pt idx="4">
                  <c:v>0.61099999999999999</c:v>
                </c:pt>
                <c:pt idx="5">
                  <c:v>0.65900000000000003</c:v>
                </c:pt>
                <c:pt idx="6">
                  <c:v>0.436</c:v>
                </c:pt>
                <c:pt idx="7">
                  <c:v>0.51700000000000002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Full Implementation Fall &amp; Spring 2015-16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>
              <a:outerShdw blurRad="38100" dist="25400" dir="5400000" algn="tl">
                <a:srgbClr val="000000">
                  <a:alpha val="50000"/>
                </a:srgbClr>
              </a:outerShdw>
            </a:effectLst>
          </c:spPr>
          <c:invertIfNegative val="0"/>
          <c:dLbls>
            <c:numFmt formatCode=";;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 i="0" u="none" strike="noStrike">
                    <a:solidFill>
                      <a:srgbClr val="FFFFFF"/>
                    </a:solidFill>
                    <a:latin typeface="Helvetica Neue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Sheet1!$B$1:$I$1</c:f>
              <c:strCache>
                <c:ptCount val="8"/>
                <c:pt idx="0">
                  <c:v>&lt;14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No ACT</c:v>
                </c:pt>
                <c:pt idx="7">
                  <c:v>Total</c:v>
                </c:pt>
              </c:strCache>
            </c:strRef>
          </c:cat>
          <c:val>
            <c:numRef>
              <c:f>Sheet1!$B$4:$I$4</c:f>
              <c:numCache>
                <c:formatCode>General</c:formatCode>
                <c:ptCount val="8"/>
                <c:pt idx="0">
                  <c:v>5.8000000000000003E-2</c:v>
                </c:pt>
                <c:pt idx="1">
                  <c:v>5.7000000000000002E-2</c:v>
                </c:pt>
                <c:pt idx="2">
                  <c:v>2.9000000000000001E-2</c:v>
                </c:pt>
                <c:pt idx="3">
                  <c:v>4.2000000000000003E-2</c:v>
                </c:pt>
                <c:pt idx="4">
                  <c:v>2.3E-2</c:v>
                </c:pt>
                <c:pt idx="5">
                  <c:v>4.2999999999999997E-2</c:v>
                </c:pt>
                <c:pt idx="6">
                  <c:v>5.0999999999999997E-2</c:v>
                </c:pt>
                <c:pt idx="7">
                  <c:v>3.1E-2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100"/>
        <c:axId val="312122512"/>
        <c:axId val="405316048"/>
      </c:barChart>
      <c:catAx>
        <c:axId val="3121225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5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405316048"/>
        <c:crosses val="autoZero"/>
        <c:auto val="1"/>
        <c:lblAlgn val="ctr"/>
        <c:lblOffset val="100"/>
        <c:noMultiLvlLbl val="1"/>
      </c:catAx>
      <c:valAx>
        <c:axId val="405316048"/>
        <c:scaling>
          <c:orientation val="minMax"/>
        </c:scaling>
        <c:delete val="0"/>
        <c:axPos val="l"/>
        <c:numFmt formatCode="#,##0%" sourceLinked="0"/>
        <c:majorTickMark val="none"/>
        <c:minorTickMark val="none"/>
        <c:tickLblPos val="none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6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312122512"/>
        <c:crosses val="autoZero"/>
        <c:crossBetween val="between"/>
        <c:majorUnit val="0.1"/>
        <c:minorUnit val="0.0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94766799999999995"/>
          <c:w val="1"/>
          <c:h val="5.2332099999999999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700" b="0" i="0" u="none" strike="noStrike">
              <a:solidFill>
                <a:srgbClr val="000000"/>
              </a:solidFill>
              <a:latin typeface="Helvetica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c:style val="18"/>
  <c:chart>
    <c:autoTitleDeleted val="1"/>
    <c:plotArea>
      <c:layout>
        <c:manualLayout>
          <c:layoutTarget val="inner"/>
          <c:xMode val="edge"/>
          <c:yMode val="edge"/>
          <c:x val="1.64282E-2"/>
          <c:y val="4.1453999999999998E-2"/>
          <c:w val="0.978572"/>
          <c:h val="0.924167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Pre-requisite Model AY 2012-13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900" b="0" i="0" u="none" strike="noStrike">
                    <a:solidFill>
                      <a:srgbClr val="000000"/>
                    </a:solidFill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Sheet1!$B$1:$I$1</c:f>
              <c:strCache>
                <c:ptCount val="8"/>
                <c:pt idx="0">
                  <c:v>&lt;14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No ACT</c:v>
                </c:pt>
                <c:pt idx="7">
                  <c:v>Total</c:v>
                </c:pt>
              </c:strCache>
            </c:strRef>
          </c:cat>
          <c:val>
            <c:numRef>
              <c:f>Sheet1!$B$2:$I$2</c:f>
              <c:numCache>
                <c:formatCode>General</c:formatCode>
                <c:ptCount val="8"/>
                <c:pt idx="0">
                  <c:v>2.682E-2</c:v>
                </c:pt>
                <c:pt idx="1">
                  <c:v>3.8392000000000003E-2</c:v>
                </c:pt>
                <c:pt idx="2">
                  <c:v>6.7901000000000003E-2</c:v>
                </c:pt>
                <c:pt idx="3">
                  <c:v>0.114609</c:v>
                </c:pt>
                <c:pt idx="4">
                  <c:v>0.19681599999999999</c:v>
                </c:pt>
                <c:pt idx="5">
                  <c:v>0.25600499999999998</c:v>
                </c:pt>
                <c:pt idx="6">
                  <c:v>0.130745</c:v>
                </c:pt>
                <c:pt idx="7">
                  <c:v>0.123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Untitled 1</c:v>
                </c:pt>
              </c:strCache>
            </c:strRef>
          </c:tx>
          <c:spPr>
            <a:noFill/>
            <a:ln w="12700" cap="flat">
              <a:noFill/>
              <a:miter lim="400000"/>
            </a:ln>
            <a:effectLst/>
          </c:spPr>
          <c:invertIfNegative val="0"/>
          <c:dLbls>
            <c:numFmt formatCode="#,##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900" b="1" i="0" u="none" strike="noStrike">
                    <a:solidFill>
                      <a:srgbClr val="000000"/>
                    </a:solidFill>
                    <a:latin typeface="Helvetica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Sheet1!$B$1:$I$1</c:f>
              <c:strCache>
                <c:ptCount val="8"/>
                <c:pt idx="0">
                  <c:v>&lt;14</c:v>
                </c:pt>
                <c:pt idx="1">
                  <c:v>14</c:v>
                </c:pt>
                <c:pt idx="2">
                  <c:v>15</c:v>
                </c:pt>
                <c:pt idx="3">
                  <c:v>16</c:v>
                </c:pt>
                <c:pt idx="4">
                  <c:v>17</c:v>
                </c:pt>
                <c:pt idx="5">
                  <c:v>18</c:v>
                </c:pt>
                <c:pt idx="6">
                  <c:v>No ACT</c:v>
                </c:pt>
                <c:pt idx="7">
                  <c:v>Total</c:v>
                </c:pt>
              </c:strCache>
            </c:strRef>
          </c:cat>
          <c:val>
            <c:numRef>
              <c:f>Sheet1!$B$3:$I$3</c:f>
              <c:numCache>
                <c:formatCode>General</c:formatCode>
                <c:ptCount val="8"/>
                <c:pt idx="0">
                  <c:v>0.32900000000000001</c:v>
                </c:pt>
                <c:pt idx="1">
                  <c:v>0.39100000000000001</c:v>
                </c:pt>
                <c:pt idx="2">
                  <c:v>0.45500000000000002</c:v>
                </c:pt>
                <c:pt idx="3">
                  <c:v>0.55300000000000005</c:v>
                </c:pt>
                <c:pt idx="4">
                  <c:v>0.63400000000000001</c:v>
                </c:pt>
                <c:pt idx="5">
                  <c:v>0.70199999999999996</c:v>
                </c:pt>
                <c:pt idx="6">
                  <c:v>0.48699999999999999</c:v>
                </c:pt>
                <c:pt idx="7">
                  <c:v>0.54800000000000004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0"/>
        <c:axId val="405315656"/>
        <c:axId val="405316832"/>
      </c:barChart>
      <c:catAx>
        <c:axId val="4053156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one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sz="15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405316832"/>
        <c:crosses val="autoZero"/>
        <c:auto val="1"/>
        <c:lblAlgn val="ctr"/>
        <c:lblOffset val="100"/>
        <c:noMultiLvlLbl val="1"/>
      </c:catAx>
      <c:valAx>
        <c:axId val="405316832"/>
        <c:scaling>
          <c:orientation val="minMax"/>
          <c:max val="0.8"/>
        </c:scaling>
        <c:delete val="0"/>
        <c:axPos val="l"/>
        <c:numFmt formatCode=";;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sz="1600" b="0" i="0" u="none" strike="noStrike">
                <a:solidFill>
                  <a:srgbClr val="000000"/>
                </a:solidFill>
                <a:latin typeface="Helvetica"/>
              </a:defRPr>
            </a:pPr>
            <a:endParaRPr lang="en-US"/>
          </a:p>
        </c:txPr>
        <c:crossAx val="405315656"/>
        <c:crosses val="autoZero"/>
        <c:crossBetween val="between"/>
        <c:majorUnit val="0.1"/>
        <c:minorUnit val="0.0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1" name="Shape 40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062892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200" b="0" i="0" u="none" strike="noStrike" baseline="0" dirty="0" smtClean="0">
              <a:latin typeface="Lucida Grande"/>
              <a:ea typeface="Lucida Grande"/>
              <a:cs typeface="Lucida Grande"/>
              <a:sym typeface="Lucida Grande"/>
            </a:endParaRPr>
          </a:p>
        </p:txBody>
      </p:sp>
    </p:spTree>
    <p:extLst>
      <p:ext uri="{BB962C8B-B14F-4D97-AF65-F5344CB8AC3E}">
        <p14:creationId xmlns:p14="http://schemas.microsoft.com/office/powerpoint/2010/main" val="26189831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858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979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976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396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3962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045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613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8354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5509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531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4074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7065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5222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436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108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721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659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553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9819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869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838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Shape 109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Shape 118"/>
          <p:cNvSpPr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Shape 127"/>
          <p:cNvSpPr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/>
          <a:lstStyle>
            <a:lvl1pPr algn="l">
              <a:def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/>
          <a:lstStyle>
            <a:lvl1pPr marL="406400" indent="-4064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  <a:lvl2pPr marL="850900" indent="-4064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2pPr>
            <a:lvl3pPr marL="1295400" indent="-4064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3pPr>
            <a:lvl4pPr marL="1739900" indent="-4064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4pPr>
            <a:lvl5pPr marL="2184400" indent="-4064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787400" y="1371600"/>
            <a:ext cx="11303000" cy="3505200"/>
          </a:xfrm>
          <a:prstGeom prst="rect">
            <a:avLst/>
          </a:prstGeom>
        </p:spPr>
        <p:txBody>
          <a:bodyPr anchor="b"/>
          <a:lstStyle>
            <a:lvl1pPr algn="l">
              <a:def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45" name="Shape 145"/>
          <p:cNvSpPr>
            <a:spLocks noGrp="1"/>
          </p:cNvSpPr>
          <p:nvPr>
            <p:ph type="body" sz="half" idx="1"/>
          </p:nvPr>
        </p:nvSpPr>
        <p:spPr>
          <a:xfrm>
            <a:off x="787400" y="4864100"/>
            <a:ext cx="11303000" cy="30099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1200"/>
              </a:spcBef>
              <a:buSzTx/>
              <a:buNone/>
              <a:defRPr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  <a:lvl2pPr marL="0" indent="0">
              <a:spcBef>
                <a:spcPts val="1200"/>
              </a:spcBef>
              <a:buSzTx/>
              <a:buNone/>
              <a:defRPr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2pPr>
            <a:lvl3pPr marL="0" indent="0">
              <a:spcBef>
                <a:spcPts val="1200"/>
              </a:spcBef>
              <a:buSzTx/>
              <a:buNone/>
              <a:defRPr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3pPr>
            <a:lvl4pPr marL="0" indent="0">
              <a:spcBef>
                <a:spcPts val="1200"/>
              </a:spcBef>
              <a:buSzTx/>
              <a:buNone/>
              <a:defRPr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4pPr>
            <a:lvl5pPr marL="0" indent="0">
              <a:spcBef>
                <a:spcPts val="1200"/>
              </a:spcBef>
              <a:buSzTx/>
              <a:buNone/>
              <a:defRPr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hape 146"/>
          <p:cNvSpPr>
            <a:spLocks noGrp="1"/>
          </p:cNvSpPr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/>
          <a:lstStyle>
            <a:lvl1pPr algn="r">
              <a:defRPr sz="14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4" name="Shape 154"/>
          <p:cNvSpPr>
            <a:spLocks noGrp="1"/>
          </p:cNvSpPr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406400" indent="-4064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  <a:lvl2pPr marL="850900" indent="-4064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2pPr>
            <a:lvl3pPr marL="1295400" indent="-4064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3pPr>
            <a:lvl4pPr marL="1739900" indent="-4064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4pPr>
            <a:lvl5pPr marL="2184400" indent="-4064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5" name="Shape 155"/>
          <p:cNvSpPr>
            <a:spLocks noGrp="1"/>
          </p:cNvSpPr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14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63" name="Shape 163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hape 16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xfrm>
            <a:off x="650239" y="-1"/>
            <a:ext cx="11704322" cy="2024061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457200">
              <a:defRPr sz="3800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181" name="Shape 181"/>
          <p:cNvSpPr>
            <a:spLocks noGrp="1"/>
          </p:cNvSpPr>
          <p:nvPr>
            <p:ph type="body" idx="1"/>
          </p:nvPr>
        </p:nvSpPr>
        <p:spPr>
          <a:xfrm>
            <a:off x="650239" y="2275841"/>
            <a:ext cx="11704322" cy="7477760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65364" indent="-465364" defTabSz="457200">
              <a:spcBef>
                <a:spcPts val="600"/>
              </a:spcBef>
              <a:buSzPct val="100000"/>
              <a:buFont typeface="Arial"/>
              <a:defRPr sz="3800">
                <a:latin typeface="Verdana"/>
                <a:ea typeface="Verdana"/>
                <a:cs typeface="Verdana"/>
                <a:sym typeface="Verdana"/>
              </a:defRPr>
            </a:lvl1pPr>
            <a:lvl2pPr marL="909637" indent="-452437" defTabSz="457200">
              <a:spcBef>
                <a:spcPts val="600"/>
              </a:spcBef>
              <a:buSzPct val="100000"/>
              <a:buFont typeface="Arial"/>
              <a:buChar char="–"/>
              <a:defRPr sz="3800">
                <a:latin typeface="Verdana"/>
                <a:ea typeface="Verdana"/>
                <a:cs typeface="Verdana"/>
                <a:sym typeface="Verdana"/>
              </a:defRPr>
            </a:lvl2pPr>
            <a:lvl3pPr marL="1276350" indent="-361950" defTabSz="457200">
              <a:spcBef>
                <a:spcPts val="600"/>
              </a:spcBef>
              <a:buSzPct val="100000"/>
              <a:buFont typeface="Arial"/>
              <a:defRPr sz="3800">
                <a:latin typeface="Verdana"/>
                <a:ea typeface="Verdana"/>
                <a:cs typeface="Verdana"/>
                <a:sym typeface="Verdana"/>
              </a:defRPr>
            </a:lvl3pPr>
            <a:lvl4pPr marL="1805939" indent="-434339" defTabSz="457200">
              <a:spcBef>
                <a:spcPts val="600"/>
              </a:spcBef>
              <a:buSzPct val="100000"/>
              <a:buFont typeface="Arial"/>
              <a:buChar char="–"/>
              <a:defRPr sz="3800">
                <a:latin typeface="Verdana"/>
                <a:ea typeface="Verdana"/>
                <a:cs typeface="Verdana"/>
                <a:sym typeface="Verdana"/>
              </a:defRPr>
            </a:lvl4pPr>
            <a:lvl5pPr marL="2263139" indent="-434339" defTabSz="457200">
              <a:spcBef>
                <a:spcPts val="600"/>
              </a:spcBef>
              <a:buSzPct val="100000"/>
              <a:buFont typeface="Arial"/>
              <a:buChar char="»"/>
              <a:defRPr sz="3800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hape 182"/>
          <p:cNvSpPr>
            <a:spLocks noGrp="1"/>
          </p:cNvSpPr>
          <p:nvPr>
            <p:ph type="sldNum" sz="quarter" idx="2"/>
          </p:nvPr>
        </p:nvSpPr>
        <p:spPr>
          <a:xfrm>
            <a:off x="9970346" y="8895281"/>
            <a:ext cx="3034454" cy="295149"/>
          </a:xfrm>
          <a:prstGeom prst="rect">
            <a:avLst/>
          </a:prstGeom>
        </p:spPr>
        <p:txBody>
          <a:bodyPr wrap="square" lIns="65023" tIns="65023" rIns="65023" bIns="65023">
            <a:spAutoFit/>
          </a:bodyPr>
          <a:lstStyle>
            <a:lvl1pPr algn="r" defTabSz="457200">
              <a:defRPr sz="11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/>
          <a:lstStyle>
            <a:lvl1pPr>
              <a:defRPr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90" name="Shape 190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/>
          <a:lstStyle>
            <a:lvl1pPr marL="444500" indent="-444500">
              <a:spcBef>
                <a:spcPts val="4200"/>
              </a:spcBef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889000" indent="-444500">
              <a:spcBef>
                <a:spcPts val="4200"/>
              </a:spcBef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333500" indent="-444500">
              <a:spcBef>
                <a:spcPts val="4200"/>
              </a:spcBef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778000" indent="-444500">
              <a:spcBef>
                <a:spcPts val="4200"/>
              </a:spcBef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222500" indent="-444500">
              <a:spcBef>
                <a:spcPts val="4200"/>
              </a:spcBef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1" name="Shape 191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/>
          </p:cNvSpPr>
          <p:nvPr>
            <p:ph type="title"/>
          </p:nvPr>
        </p:nvSpPr>
        <p:spPr>
          <a:xfrm>
            <a:off x="975359" y="4881315"/>
            <a:ext cx="11054082" cy="2307450"/>
          </a:xfrm>
          <a:prstGeom prst="rect">
            <a:avLst/>
          </a:prstGeom>
        </p:spPr>
        <p:txBody>
          <a:bodyPr lIns="65023" tIns="65023" rIns="65023" bIns="65023"/>
          <a:lstStyle>
            <a:lvl1pPr defTabSz="457200">
              <a:defRPr sz="3800" b="1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199" name="Shape 199"/>
          <p:cNvSpPr>
            <a:spLocks noGrp="1"/>
          </p:cNvSpPr>
          <p:nvPr>
            <p:ph type="body" sz="quarter" idx="1"/>
          </p:nvPr>
        </p:nvSpPr>
        <p:spPr>
          <a:xfrm>
            <a:off x="1950719" y="7188764"/>
            <a:ext cx="9103361" cy="2564836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457200">
              <a:spcBef>
                <a:spcPts val="600"/>
              </a:spcBef>
              <a:buSzTx/>
              <a:buNone/>
              <a:defRPr sz="3800">
                <a:solidFill>
                  <a:srgbClr val="262F3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457200" algn="ctr" defTabSz="457200">
              <a:spcBef>
                <a:spcPts val="600"/>
              </a:spcBef>
              <a:buSzTx/>
              <a:buNone/>
              <a:defRPr sz="3800">
                <a:solidFill>
                  <a:srgbClr val="262F3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914400" algn="ctr" defTabSz="457200">
              <a:spcBef>
                <a:spcPts val="600"/>
              </a:spcBef>
              <a:buSzTx/>
              <a:buNone/>
              <a:defRPr sz="3800">
                <a:solidFill>
                  <a:srgbClr val="262F3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1371600" algn="ctr" defTabSz="457200">
              <a:spcBef>
                <a:spcPts val="600"/>
              </a:spcBef>
              <a:buSzTx/>
              <a:buNone/>
              <a:defRPr sz="3800">
                <a:solidFill>
                  <a:srgbClr val="262F3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1828800" algn="ctr" defTabSz="457200">
              <a:spcBef>
                <a:spcPts val="600"/>
              </a:spcBef>
              <a:buSzTx/>
              <a:buNone/>
              <a:defRPr sz="3800">
                <a:solidFill>
                  <a:srgbClr val="262F3F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0" name="Shape 200"/>
          <p:cNvSpPr>
            <a:spLocks noGrp="1"/>
          </p:cNvSpPr>
          <p:nvPr>
            <p:ph type="sldNum" sz="quarter" idx="2"/>
          </p:nvPr>
        </p:nvSpPr>
        <p:spPr>
          <a:xfrm>
            <a:off x="9320107" y="9040141"/>
            <a:ext cx="3034454" cy="520701"/>
          </a:xfrm>
          <a:prstGeom prst="rect">
            <a:avLst/>
          </a:prstGeom>
        </p:spPr>
        <p:txBody>
          <a:bodyPr wrap="square" lIns="65023" tIns="65023" rIns="65023" bIns="65023">
            <a:spAutoFit/>
          </a:bodyPr>
          <a:lstStyle>
            <a:lvl1pPr algn="r" defTabSz="457200">
              <a:defRPr sz="11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xfrm>
            <a:off x="650239" y="-1"/>
            <a:ext cx="11704322" cy="2024061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457200">
              <a:defRPr sz="3800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208" name="Shape 208"/>
          <p:cNvSpPr>
            <a:spLocks noGrp="1"/>
          </p:cNvSpPr>
          <p:nvPr>
            <p:ph type="body" idx="1"/>
          </p:nvPr>
        </p:nvSpPr>
        <p:spPr>
          <a:xfrm>
            <a:off x="650239" y="2275841"/>
            <a:ext cx="11704322" cy="7477760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65364" indent="-465364" defTabSz="457200">
              <a:spcBef>
                <a:spcPts val="600"/>
              </a:spcBef>
              <a:buSzPct val="100000"/>
              <a:buFont typeface="Arial"/>
              <a:defRPr sz="3800">
                <a:latin typeface="Verdana"/>
                <a:ea typeface="Verdana"/>
                <a:cs typeface="Verdana"/>
                <a:sym typeface="Verdana"/>
              </a:defRPr>
            </a:lvl1pPr>
            <a:lvl2pPr marL="909637" indent="-452437" defTabSz="457200">
              <a:spcBef>
                <a:spcPts val="600"/>
              </a:spcBef>
              <a:buSzPct val="100000"/>
              <a:buFont typeface="Arial"/>
              <a:buChar char="–"/>
              <a:defRPr sz="3800">
                <a:latin typeface="Verdana"/>
                <a:ea typeface="Verdana"/>
                <a:cs typeface="Verdana"/>
                <a:sym typeface="Verdana"/>
              </a:defRPr>
            </a:lvl2pPr>
            <a:lvl3pPr marL="1276350" indent="-361950" defTabSz="457200">
              <a:spcBef>
                <a:spcPts val="600"/>
              </a:spcBef>
              <a:buSzPct val="100000"/>
              <a:buFont typeface="Arial"/>
              <a:defRPr sz="3800">
                <a:latin typeface="Verdana"/>
                <a:ea typeface="Verdana"/>
                <a:cs typeface="Verdana"/>
                <a:sym typeface="Verdana"/>
              </a:defRPr>
            </a:lvl3pPr>
            <a:lvl4pPr marL="1805939" indent="-434339" defTabSz="457200">
              <a:spcBef>
                <a:spcPts val="600"/>
              </a:spcBef>
              <a:buSzPct val="100000"/>
              <a:buFont typeface="Arial"/>
              <a:buChar char="–"/>
              <a:defRPr sz="3800">
                <a:latin typeface="Verdana"/>
                <a:ea typeface="Verdana"/>
                <a:cs typeface="Verdana"/>
                <a:sym typeface="Verdana"/>
              </a:defRPr>
            </a:lvl4pPr>
            <a:lvl5pPr marL="2263139" indent="-434339" defTabSz="457200">
              <a:spcBef>
                <a:spcPts val="600"/>
              </a:spcBef>
              <a:buSzPct val="100000"/>
              <a:buFont typeface="Arial"/>
              <a:buChar char="»"/>
              <a:defRPr sz="3800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9" name="Shape 209"/>
          <p:cNvSpPr>
            <a:spLocks noGrp="1"/>
          </p:cNvSpPr>
          <p:nvPr>
            <p:ph type="sldNum" sz="quarter" idx="2"/>
          </p:nvPr>
        </p:nvSpPr>
        <p:spPr>
          <a:xfrm>
            <a:off x="9970346" y="8895281"/>
            <a:ext cx="3034454" cy="295149"/>
          </a:xfrm>
          <a:prstGeom prst="rect">
            <a:avLst/>
          </a:prstGeom>
        </p:spPr>
        <p:txBody>
          <a:bodyPr wrap="square" lIns="65023" tIns="65023" rIns="65023" bIns="65023">
            <a:spAutoFit/>
          </a:bodyPr>
          <a:lstStyle>
            <a:lvl1pPr algn="r" defTabSz="457200">
              <a:defRPr sz="11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/>
          </p:cNvSpPr>
          <p:nvPr>
            <p:ph type="title"/>
          </p:nvPr>
        </p:nvSpPr>
        <p:spPr>
          <a:xfrm>
            <a:off x="650239" y="-1"/>
            <a:ext cx="11704322" cy="2024061"/>
          </a:xfrm>
          <a:prstGeom prst="rect">
            <a:avLst/>
          </a:prstGeom>
        </p:spPr>
        <p:txBody>
          <a:bodyPr lIns="65023" tIns="65023" rIns="65023" bIns="65023"/>
          <a:lstStyle>
            <a:lvl1pPr defTabSz="45720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17" name="Shape 217"/>
          <p:cNvSpPr>
            <a:spLocks noGrp="1"/>
          </p:cNvSpPr>
          <p:nvPr>
            <p:ph type="body" idx="1"/>
          </p:nvPr>
        </p:nvSpPr>
        <p:spPr>
          <a:xfrm>
            <a:off x="650239" y="2275841"/>
            <a:ext cx="11704322" cy="7477760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457200">
              <a:spcBef>
                <a:spcPts val="7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457200">
              <a:spcBef>
                <a:spcPts val="7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marL="1333500" indent="-419100" defTabSz="457200">
              <a:spcBef>
                <a:spcPts val="7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457200">
              <a:spcBef>
                <a:spcPts val="7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457200">
              <a:spcBef>
                <a:spcPts val="7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" name="Shape 218"/>
          <p:cNvSpPr>
            <a:spLocks noGrp="1"/>
          </p:cNvSpPr>
          <p:nvPr>
            <p:ph type="sldNum" sz="quarter" idx="2"/>
          </p:nvPr>
        </p:nvSpPr>
        <p:spPr>
          <a:xfrm>
            <a:off x="-1" y="9144237"/>
            <a:ext cx="3034455" cy="327433"/>
          </a:xfrm>
          <a:prstGeom prst="rect">
            <a:avLst/>
          </a:prstGeom>
        </p:spPr>
        <p:txBody>
          <a:bodyPr wrap="square" lIns="65023" tIns="65023" rIns="65023" bIns="65023">
            <a:spAutoFit/>
          </a:bodyPr>
          <a:lstStyle>
            <a:lvl1pPr algn="l" defTabSz="914400">
              <a:defRPr sz="1400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xfrm>
            <a:off x="650239" y="-1"/>
            <a:ext cx="11704322" cy="2024061"/>
          </a:xfrm>
          <a:prstGeom prst="rect">
            <a:avLst/>
          </a:prstGeom>
        </p:spPr>
        <p:txBody>
          <a:bodyPr lIns="65023" tIns="65023" rIns="65023" bIns="65023"/>
          <a:lstStyle>
            <a:lvl1pPr defTabSz="45720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26" name="Shape 226"/>
          <p:cNvSpPr>
            <a:spLocks noGrp="1"/>
          </p:cNvSpPr>
          <p:nvPr>
            <p:ph type="body" sz="half" idx="1"/>
          </p:nvPr>
        </p:nvSpPr>
        <p:spPr>
          <a:xfrm>
            <a:off x="650239" y="2275839"/>
            <a:ext cx="5743788" cy="7477761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65364" indent="-465364" defTabSz="457200">
              <a:spcBef>
                <a:spcPts val="6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1pPr>
            <a:lvl2pPr marL="909637" indent="-452437" defTabSz="457200">
              <a:spcBef>
                <a:spcPts val="600"/>
              </a:spcBef>
              <a:buSzPct val="100000"/>
              <a:buFont typeface="Arial"/>
              <a:buChar char="–"/>
              <a:defRPr sz="3800">
                <a:latin typeface="Calibri"/>
                <a:ea typeface="Calibri"/>
                <a:cs typeface="Calibri"/>
                <a:sym typeface="Calibri"/>
              </a:defRPr>
            </a:lvl2pPr>
            <a:lvl3pPr marL="1348739" indent="-434339" defTabSz="457200">
              <a:spcBef>
                <a:spcPts val="600"/>
              </a:spcBef>
              <a:buSzPct val="100000"/>
              <a:buFont typeface="Arial"/>
              <a:defRPr sz="3800">
                <a:latin typeface="Calibri"/>
                <a:ea typeface="Calibri"/>
                <a:cs typeface="Calibri"/>
                <a:sym typeface="Calibri"/>
              </a:defRPr>
            </a:lvl3pPr>
            <a:lvl4pPr marL="1854200" indent="-482600" defTabSz="457200">
              <a:spcBef>
                <a:spcPts val="600"/>
              </a:spcBef>
              <a:buSzPct val="100000"/>
              <a:buFont typeface="Arial"/>
              <a:buChar char="–"/>
              <a:defRPr sz="3800">
                <a:latin typeface="Calibri"/>
                <a:ea typeface="Calibri"/>
                <a:cs typeface="Calibri"/>
                <a:sym typeface="Calibri"/>
              </a:defRPr>
            </a:lvl4pPr>
            <a:lvl5pPr marL="2311400" indent="-482600" defTabSz="457200">
              <a:spcBef>
                <a:spcPts val="600"/>
              </a:spcBef>
              <a:buSzPct val="100000"/>
              <a:buFont typeface="Arial"/>
              <a:buChar char="»"/>
              <a:defRPr sz="38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7" name="Shape 227"/>
          <p:cNvSpPr>
            <a:spLocks noGrp="1"/>
          </p:cNvSpPr>
          <p:nvPr>
            <p:ph type="sldNum" sz="quarter" idx="2"/>
          </p:nvPr>
        </p:nvSpPr>
        <p:spPr>
          <a:xfrm>
            <a:off x="-1" y="9144237"/>
            <a:ext cx="3034455" cy="327433"/>
          </a:xfrm>
          <a:prstGeom prst="rect">
            <a:avLst/>
          </a:prstGeom>
        </p:spPr>
        <p:txBody>
          <a:bodyPr wrap="square" lIns="65023" tIns="65023" rIns="65023" bIns="65023">
            <a:spAutoFit/>
          </a:bodyPr>
          <a:lstStyle>
            <a:lvl1pPr algn="l" defTabSz="914400">
              <a:defRPr sz="1400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/>
          </p:cNvSpPr>
          <p:nvPr>
            <p:ph type="title"/>
          </p:nvPr>
        </p:nvSpPr>
        <p:spPr>
          <a:xfrm>
            <a:off x="1027289" y="6267591"/>
            <a:ext cx="11054081" cy="1937174"/>
          </a:xfrm>
          <a:prstGeom prst="rect">
            <a:avLst/>
          </a:prstGeom>
        </p:spPr>
        <p:txBody>
          <a:bodyPr lIns="65023" tIns="65023" rIns="65023" bIns="65023" anchor="t"/>
          <a:lstStyle>
            <a:lvl1pPr algn="l" defTabSz="457200">
              <a:defRPr sz="5600" b="1" cap="all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35" name="Shape 235"/>
          <p:cNvSpPr>
            <a:spLocks noGrp="1"/>
          </p:cNvSpPr>
          <p:nvPr>
            <p:ph type="body" sz="quarter" idx="1"/>
          </p:nvPr>
        </p:nvSpPr>
        <p:spPr>
          <a:xfrm>
            <a:off x="1027289" y="4133991"/>
            <a:ext cx="11054081" cy="2133601"/>
          </a:xfrm>
          <a:prstGeom prst="rect">
            <a:avLst/>
          </a:prstGeom>
        </p:spPr>
        <p:txBody>
          <a:bodyPr lIns="65023" tIns="65023" rIns="65023" bIns="65023" anchor="b"/>
          <a:lstStyle>
            <a:lvl1pPr marL="0" indent="0" defTabSz="457200">
              <a:spcBef>
                <a:spcPts val="400"/>
              </a:spcBef>
              <a:buSzTx/>
              <a:buNone/>
              <a:defRPr sz="2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defTabSz="457200">
              <a:spcBef>
                <a:spcPts val="400"/>
              </a:spcBef>
              <a:buSzTx/>
              <a:buNone/>
              <a:defRPr sz="2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defTabSz="457200">
              <a:spcBef>
                <a:spcPts val="400"/>
              </a:spcBef>
              <a:buSzTx/>
              <a:buNone/>
              <a:defRPr sz="2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defTabSz="457200">
              <a:spcBef>
                <a:spcPts val="400"/>
              </a:spcBef>
              <a:buSzTx/>
              <a:buNone/>
              <a:defRPr sz="2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defTabSz="457200">
              <a:spcBef>
                <a:spcPts val="400"/>
              </a:spcBef>
              <a:buSzTx/>
              <a:buNone/>
              <a:defRPr sz="2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6" name="Shape 236"/>
          <p:cNvSpPr>
            <a:spLocks noGrp="1"/>
          </p:cNvSpPr>
          <p:nvPr>
            <p:ph type="sldNum" sz="quarter" idx="2"/>
          </p:nvPr>
        </p:nvSpPr>
        <p:spPr>
          <a:xfrm>
            <a:off x="-1" y="9144237"/>
            <a:ext cx="3034455" cy="327433"/>
          </a:xfrm>
          <a:prstGeom prst="rect">
            <a:avLst/>
          </a:prstGeom>
        </p:spPr>
        <p:txBody>
          <a:bodyPr wrap="square" lIns="65023" tIns="65023" rIns="65023" bIns="65023">
            <a:spAutoFit/>
          </a:bodyPr>
          <a:lstStyle>
            <a:lvl1pPr algn="l" defTabSz="914400">
              <a:defRPr sz="1400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650239" y="-1"/>
            <a:ext cx="11704322" cy="2024061"/>
          </a:xfrm>
          <a:prstGeom prst="rect">
            <a:avLst/>
          </a:prstGeom>
        </p:spPr>
        <p:txBody>
          <a:bodyPr lIns="65023" tIns="65023" rIns="65023" bIns="65023"/>
          <a:lstStyle>
            <a:lvl1pPr defTabSz="45720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44" name="Shape 244"/>
          <p:cNvSpPr>
            <a:spLocks noGrp="1"/>
          </p:cNvSpPr>
          <p:nvPr>
            <p:ph type="body" idx="1"/>
          </p:nvPr>
        </p:nvSpPr>
        <p:spPr>
          <a:xfrm>
            <a:off x="650239" y="2275841"/>
            <a:ext cx="11704322" cy="7477760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71487" indent="-471487" defTabSz="457200">
              <a:spcBef>
                <a:spcPts val="7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marL="906235" indent="-449035" defTabSz="457200">
              <a:spcBef>
                <a:spcPts val="7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2pPr>
            <a:lvl3pPr marL="1333500" indent="-419100" defTabSz="457200">
              <a:spcBef>
                <a:spcPts val="700"/>
              </a:spcBef>
              <a:buSzPct val="100000"/>
              <a:buFont typeface="Arial"/>
              <a:defRPr sz="4400">
                <a:latin typeface="Calibri"/>
                <a:ea typeface="Calibri"/>
                <a:cs typeface="Calibri"/>
                <a:sym typeface="Calibri"/>
              </a:defRPr>
            </a:lvl3pPr>
            <a:lvl4pPr marL="1874520" indent="-502920" defTabSz="457200">
              <a:spcBef>
                <a:spcPts val="700"/>
              </a:spcBef>
              <a:buSzPct val="100000"/>
              <a:buFont typeface="Arial"/>
              <a:buChar char="–"/>
              <a:defRPr sz="4400">
                <a:latin typeface="Calibri"/>
                <a:ea typeface="Calibri"/>
                <a:cs typeface="Calibri"/>
                <a:sym typeface="Calibri"/>
              </a:defRPr>
            </a:lvl4pPr>
            <a:lvl5pPr marL="2331720" indent="-502920" defTabSz="457200">
              <a:spcBef>
                <a:spcPts val="700"/>
              </a:spcBef>
              <a:buSzPct val="100000"/>
              <a:buFont typeface="Arial"/>
              <a:buChar char="»"/>
              <a:defRPr sz="44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5" name="Shape 245"/>
          <p:cNvSpPr>
            <a:spLocks noGrp="1"/>
          </p:cNvSpPr>
          <p:nvPr>
            <p:ph type="sldNum" sz="quarter" idx="2"/>
          </p:nvPr>
        </p:nvSpPr>
        <p:spPr>
          <a:xfrm>
            <a:off x="-1" y="9144237"/>
            <a:ext cx="3034455" cy="327433"/>
          </a:xfrm>
          <a:prstGeom prst="rect">
            <a:avLst/>
          </a:prstGeom>
        </p:spPr>
        <p:txBody>
          <a:bodyPr wrap="square" lIns="65023" tIns="65023" rIns="65023" bIns="65023">
            <a:spAutoFit/>
          </a:bodyPr>
          <a:lstStyle>
            <a:lvl1pPr algn="l" defTabSz="914400">
              <a:defRPr sz="1400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/>
          </p:cNvSpPr>
          <p:nvPr>
            <p:ph type="sldNum" sz="quarter" idx="2"/>
          </p:nvPr>
        </p:nvSpPr>
        <p:spPr>
          <a:xfrm>
            <a:off x="9320107" y="9114112"/>
            <a:ext cx="3034454" cy="371349"/>
          </a:xfrm>
          <a:prstGeom prst="rect">
            <a:avLst/>
          </a:prstGeom>
        </p:spPr>
        <p:txBody>
          <a:bodyPr wrap="square" lIns="65023" tIns="65023" rIns="65023" bIns="65023" anchor="ctr">
            <a:spAutoFit/>
          </a:bodyPr>
          <a:lstStyle>
            <a:lvl1pPr algn="r" defTabSz="91440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_no log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title"/>
          </p:nvPr>
        </p:nvSpPr>
        <p:spPr>
          <a:xfrm>
            <a:off x="647700" y="0"/>
            <a:ext cx="11709400" cy="2024060"/>
          </a:xfrm>
          <a:prstGeom prst="rect">
            <a:avLst/>
          </a:prstGeom>
        </p:spPr>
        <p:txBody>
          <a:bodyPr lIns="38100" tIns="38100" rIns="38100" bIns="38100"/>
          <a:lstStyle>
            <a:lvl1pPr defTabSz="647700">
              <a:defRPr sz="6200"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60" name="Shape 260"/>
          <p:cNvSpPr>
            <a:spLocks noGrp="1"/>
          </p:cNvSpPr>
          <p:nvPr>
            <p:ph type="sldNum" sz="quarter" idx="2"/>
          </p:nvPr>
        </p:nvSpPr>
        <p:spPr>
          <a:xfrm>
            <a:off x="4226559" y="9211734"/>
            <a:ext cx="2926081" cy="215901"/>
          </a:xfrm>
          <a:prstGeom prst="rect">
            <a:avLst/>
          </a:prstGeom>
        </p:spPr>
        <p:txBody>
          <a:bodyPr wrap="square" lIns="38100" tIns="38100" rIns="38100" bIns="38100"/>
          <a:lstStyle>
            <a:lvl1pPr defTabSz="1295400">
              <a:defRPr sz="900">
                <a:solidFill>
                  <a:srgbClr val="999999"/>
                </a:solidFill>
                <a:uFill>
                  <a:solidFill>
                    <a:srgbClr val="F1F0E7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68" name="Shape 268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9" name="Shape 2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/>
          </p:cNvSpPr>
          <p:nvPr>
            <p:ph type="title"/>
          </p:nvPr>
        </p:nvSpPr>
        <p:spPr>
          <a:xfrm>
            <a:off x="650238" y="-2"/>
            <a:ext cx="11704324" cy="2024062"/>
          </a:xfrm>
          <a:prstGeom prst="rect">
            <a:avLst/>
          </a:prstGeom>
        </p:spPr>
        <p:txBody>
          <a:bodyPr lIns="65022" tIns="65022" rIns="65022" bIns="65022"/>
          <a:lstStyle>
            <a:lvl1pPr algn="l" defTabSz="457200">
              <a:defRPr sz="3800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277" name="Shape 277"/>
          <p:cNvSpPr>
            <a:spLocks noGrp="1"/>
          </p:cNvSpPr>
          <p:nvPr>
            <p:ph type="body" idx="1"/>
          </p:nvPr>
        </p:nvSpPr>
        <p:spPr>
          <a:xfrm>
            <a:off x="650238" y="2275840"/>
            <a:ext cx="11704324" cy="7477761"/>
          </a:xfrm>
          <a:prstGeom prst="rect">
            <a:avLst/>
          </a:prstGeom>
        </p:spPr>
        <p:txBody>
          <a:bodyPr lIns="65022" tIns="65022" rIns="65022" bIns="65022" anchor="t"/>
          <a:lstStyle>
            <a:lvl1pPr marL="465363" indent="-465363" defTabSz="457200">
              <a:spcBef>
                <a:spcPts val="600"/>
              </a:spcBef>
              <a:buSzPct val="100000"/>
              <a:buFont typeface="Arial"/>
              <a:defRPr sz="3800">
                <a:latin typeface="Verdana"/>
                <a:ea typeface="Verdana"/>
                <a:cs typeface="Verdana"/>
                <a:sym typeface="Verdana"/>
              </a:defRPr>
            </a:lvl1pPr>
            <a:lvl2pPr marL="909637" indent="-452437" defTabSz="457200">
              <a:spcBef>
                <a:spcPts val="600"/>
              </a:spcBef>
              <a:buSzPct val="100000"/>
              <a:buFont typeface="Arial"/>
              <a:buChar char="–"/>
              <a:defRPr sz="3800">
                <a:latin typeface="Verdana"/>
                <a:ea typeface="Verdana"/>
                <a:cs typeface="Verdana"/>
                <a:sym typeface="Verdana"/>
              </a:defRPr>
            </a:lvl2pPr>
            <a:lvl3pPr marL="1276350" indent="-361950" defTabSz="457200">
              <a:spcBef>
                <a:spcPts val="600"/>
              </a:spcBef>
              <a:buSzPct val="100000"/>
              <a:buFont typeface="Arial"/>
              <a:defRPr sz="3800">
                <a:latin typeface="Verdana"/>
                <a:ea typeface="Verdana"/>
                <a:cs typeface="Verdana"/>
                <a:sym typeface="Verdana"/>
              </a:defRPr>
            </a:lvl3pPr>
            <a:lvl4pPr marL="1805938" indent="-434338" defTabSz="457200">
              <a:spcBef>
                <a:spcPts val="600"/>
              </a:spcBef>
              <a:buSzPct val="100000"/>
              <a:buFont typeface="Arial"/>
              <a:buChar char="–"/>
              <a:defRPr sz="3800">
                <a:latin typeface="Verdana"/>
                <a:ea typeface="Verdana"/>
                <a:cs typeface="Verdana"/>
                <a:sym typeface="Verdana"/>
              </a:defRPr>
            </a:lvl4pPr>
            <a:lvl5pPr marL="2263138" indent="-434338" defTabSz="457200">
              <a:spcBef>
                <a:spcPts val="600"/>
              </a:spcBef>
              <a:buSzPct val="100000"/>
              <a:buFont typeface="Arial"/>
              <a:buChar char="»"/>
              <a:defRPr sz="3800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xfrm>
            <a:off x="12663418" y="8895281"/>
            <a:ext cx="341383" cy="295147"/>
          </a:xfrm>
          <a:prstGeom prst="rect">
            <a:avLst/>
          </a:prstGeom>
        </p:spPr>
        <p:txBody>
          <a:bodyPr lIns="65022" tIns="65022" rIns="65022" bIns="65022">
            <a:spAutoFit/>
          </a:bodyPr>
          <a:lstStyle>
            <a:lvl1pPr algn="r" defTabSz="457200">
              <a:defRPr sz="11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/>
          <a:lstStyle>
            <a:lvl1pPr algn="l">
              <a:def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86" name="Shape 286"/>
          <p:cNvSpPr>
            <a:spLocks noGrp="1"/>
          </p:cNvSpPr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/>
          <a:lstStyle>
            <a:lvl1pPr marL="406400" indent="-4064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  <a:lvl2pPr marL="850900" indent="-4064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2pPr>
            <a:lvl3pPr marL="1295400" indent="-4064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3pPr>
            <a:lvl4pPr marL="1739900" indent="-4064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4pPr>
            <a:lvl5pPr marL="2184400" indent="-4064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7" name="Shape 287"/>
          <p:cNvSpPr>
            <a:spLocks noGrp="1"/>
          </p:cNvSpPr>
          <p:nvPr>
            <p:ph type="sldNum" sz="quarter" idx="2"/>
          </p:nvPr>
        </p:nvSpPr>
        <p:spPr>
          <a:xfrm>
            <a:off x="6285652" y="9040141"/>
            <a:ext cx="3034455" cy="520701"/>
          </a:xfrm>
          <a:prstGeom prst="rect">
            <a:avLst/>
          </a:prstGeom>
        </p:spPr>
        <p:txBody>
          <a:bodyPr lIns="65022" tIns="65022" rIns="65022" bIns="65022">
            <a:spAutoFit/>
          </a:bodyPr>
          <a:lstStyle>
            <a:lvl1pPr algn="r" defTabSz="457200">
              <a:defRPr sz="11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95" name="Shape 295"/>
          <p:cNvSpPr>
            <a:spLocks noGrp="1"/>
          </p:cNvSpPr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406400" indent="-4064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  <a:lvl2pPr marL="850900" indent="-4064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2pPr>
            <a:lvl3pPr marL="1295400" indent="-4064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3pPr>
            <a:lvl4pPr marL="1739900" indent="-4064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4pPr>
            <a:lvl5pPr marL="2184400" indent="-4064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6" name="Shape 296"/>
          <p:cNvSpPr>
            <a:spLocks noGrp="1"/>
          </p:cNvSpPr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14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04" name="Shape 304"/>
          <p:cNvSpPr>
            <a:spLocks noGrp="1"/>
          </p:cNvSpPr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 lIns="0" tIns="0" rIns="0" bIns="0"/>
          <a:lstStyle>
            <a:lvl1pPr marL="406400" indent="-4064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  <a:lvl2pPr marL="850900" indent="-4064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2pPr>
            <a:lvl3pPr marL="1295400" indent="-4064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3pPr>
            <a:lvl4pPr marL="1739900" indent="-4064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4pPr>
            <a:lvl5pPr marL="2184400" indent="-406400">
              <a:spcBef>
                <a:spcPts val="2400"/>
              </a:spcBef>
              <a:buSzPct val="30000"/>
              <a:buBlip>
                <a:blip r:embed="rId3"/>
              </a:buBlip>
              <a:def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5" name="Shape 305"/>
          <p:cNvSpPr>
            <a:spLocks noGrp="1"/>
          </p:cNvSpPr>
          <p:nvPr>
            <p:ph type="sldNum" sz="quarter" idx="2"/>
          </p:nvPr>
        </p:nvSpPr>
        <p:spPr>
          <a:xfrm>
            <a:off x="6285652" y="9040141"/>
            <a:ext cx="3034455" cy="520701"/>
          </a:xfrm>
          <a:prstGeom prst="rect">
            <a:avLst/>
          </a:prstGeom>
        </p:spPr>
        <p:txBody>
          <a:bodyPr lIns="65022" tIns="65022" rIns="65022" bIns="65022">
            <a:spAutoFit/>
          </a:bodyPr>
          <a:lstStyle>
            <a:lvl1pPr algn="r" defTabSz="457200">
              <a:defRPr sz="11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13" name="Shape 313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</a:defRPr>
            </a:lvl1pPr>
            <a:lvl2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</a:defRPr>
            </a:lvl2pPr>
            <a:lvl3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</a:defRPr>
            </a:lvl3pPr>
            <a:lvl4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</a:defRPr>
            </a:lvl4pPr>
            <a:lvl5pPr marL="0" indent="0" algn="ctr">
              <a:spcBef>
                <a:spcPts val="0"/>
              </a:spcBef>
              <a:buSzTx/>
              <a:buNone/>
              <a:defRPr sz="36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4" name="Shape 314"/>
          <p:cNvSpPr>
            <a:spLocks noGrp="1"/>
          </p:cNvSpPr>
          <p:nvPr>
            <p:ph type="sldNum" sz="quarter" idx="2"/>
          </p:nvPr>
        </p:nvSpPr>
        <p:spPr>
          <a:xfrm>
            <a:off x="6285652" y="9040141"/>
            <a:ext cx="3034455" cy="520701"/>
          </a:xfrm>
          <a:prstGeom prst="rect">
            <a:avLst/>
          </a:prstGeom>
        </p:spPr>
        <p:txBody>
          <a:bodyPr lIns="65022" tIns="65022" rIns="65022" bIns="65022">
            <a:spAutoFit/>
          </a:bodyPr>
          <a:lstStyle>
            <a:lvl1pPr algn="r" defTabSz="457200">
              <a:defRPr sz="11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22" name="Shape 32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>
              <a:spcBef>
                <a:spcPts val="0"/>
              </a:spcBef>
              <a:buSz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>
              <a:spcBef>
                <a:spcPts val="0"/>
              </a:spcBef>
              <a:buSz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>
              <a:spcBef>
                <a:spcPts val="0"/>
              </a:spcBef>
              <a:buSz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>
              <a:spcBef>
                <a:spcPts val="0"/>
              </a:spcBef>
              <a:buSzTx/>
              <a:buNone/>
              <a:defRPr sz="32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3" name="Shape 323"/>
          <p:cNvSpPr>
            <a:spLocks noGrp="1"/>
          </p:cNvSpPr>
          <p:nvPr>
            <p:ph type="sldNum" sz="quarter" idx="2"/>
          </p:nvPr>
        </p:nvSpPr>
        <p:spPr>
          <a:xfrm>
            <a:off x="6285652" y="9040141"/>
            <a:ext cx="3034455" cy="520701"/>
          </a:xfrm>
          <a:prstGeom prst="rect">
            <a:avLst/>
          </a:prstGeom>
        </p:spPr>
        <p:txBody>
          <a:bodyPr lIns="65022" tIns="65022" rIns="65022" bIns="65022">
            <a:spAutoFit/>
          </a:bodyPr>
          <a:lstStyle>
            <a:lvl1pPr algn="r" defTabSz="457200">
              <a:defRPr sz="11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31" name="Shape 331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 lIns="0" tIns="0" rIns="0" bIns="0"/>
          <a:lstStyle>
            <a:lvl1pPr marL="444500" indent="-444500">
              <a:spcBef>
                <a:spcPts val="4200"/>
              </a:spcBef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889000" indent="-444500">
              <a:spcBef>
                <a:spcPts val="4200"/>
              </a:spcBef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333500" indent="-444500">
              <a:spcBef>
                <a:spcPts val="4200"/>
              </a:spcBef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778000" indent="-444500">
              <a:spcBef>
                <a:spcPts val="4200"/>
              </a:spcBef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222500" indent="-444500">
              <a:spcBef>
                <a:spcPts val="4200"/>
              </a:spcBef>
              <a:buSzPct val="75000"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2" name="Shape 332"/>
          <p:cNvSpPr>
            <a:spLocks noGrp="1"/>
          </p:cNvSpPr>
          <p:nvPr>
            <p:ph type="sldNum" sz="quarter" idx="2"/>
          </p:nvPr>
        </p:nvSpPr>
        <p:spPr>
          <a:xfrm>
            <a:off x="6285652" y="9040141"/>
            <a:ext cx="3034455" cy="520701"/>
          </a:xfrm>
          <a:prstGeom prst="rect">
            <a:avLst/>
          </a:prstGeom>
        </p:spPr>
        <p:txBody>
          <a:bodyPr lIns="65022" tIns="65022" rIns="65022" bIns="65022">
            <a:spAutoFit/>
          </a:bodyPr>
          <a:lstStyle>
            <a:lvl1pPr algn="r" defTabSz="457200">
              <a:defRPr sz="11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/>
          </p:cNvSpPr>
          <p:nvPr>
            <p:ph type="title"/>
          </p:nvPr>
        </p:nvSpPr>
        <p:spPr>
          <a:xfrm>
            <a:off x="650239" y="1392149"/>
            <a:ext cx="11704322" cy="1172162"/>
          </a:xfrm>
          <a:prstGeom prst="rect">
            <a:avLst/>
          </a:prstGeom>
        </p:spPr>
        <p:txBody>
          <a:bodyPr lIns="48767" tIns="48767" rIns="48767" bIns="48767"/>
          <a:lstStyle>
            <a:lvl1pPr algn="l" defTabSz="650240">
              <a:defRPr sz="3800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340" name="Shape 340"/>
          <p:cNvSpPr>
            <a:spLocks noGrp="1"/>
          </p:cNvSpPr>
          <p:nvPr>
            <p:ph type="body" idx="1"/>
          </p:nvPr>
        </p:nvSpPr>
        <p:spPr>
          <a:xfrm>
            <a:off x="650239" y="2926080"/>
            <a:ext cx="11704322" cy="4442165"/>
          </a:xfrm>
          <a:prstGeom prst="rect">
            <a:avLst/>
          </a:prstGeom>
        </p:spPr>
        <p:txBody>
          <a:bodyPr lIns="48767" tIns="48767" rIns="48767" bIns="48767" anchor="t"/>
          <a:lstStyle>
            <a:lvl1pPr marL="465364" indent="-465364" defTabSz="650240">
              <a:spcBef>
                <a:spcPts val="900"/>
              </a:spcBef>
              <a:buSzPct val="100000"/>
              <a:buFont typeface="Arial"/>
              <a:defRPr sz="3800">
                <a:latin typeface="Verdana"/>
                <a:ea typeface="Verdana"/>
                <a:cs typeface="Verdana"/>
                <a:sym typeface="Verdana"/>
              </a:defRPr>
            </a:lvl1pPr>
            <a:lvl2pPr marL="909637" indent="-452437" defTabSz="650240">
              <a:spcBef>
                <a:spcPts val="900"/>
              </a:spcBef>
              <a:buSzPct val="100000"/>
              <a:buFont typeface="Arial"/>
              <a:buChar char="–"/>
              <a:defRPr sz="3800">
                <a:latin typeface="Verdana"/>
                <a:ea typeface="Verdana"/>
                <a:cs typeface="Verdana"/>
                <a:sym typeface="Verdana"/>
              </a:defRPr>
            </a:lvl2pPr>
            <a:lvl3pPr marL="1276350" indent="-361950" defTabSz="650240">
              <a:spcBef>
                <a:spcPts val="900"/>
              </a:spcBef>
              <a:buSzPct val="100000"/>
              <a:buFont typeface="Arial"/>
              <a:defRPr sz="3800">
                <a:latin typeface="Verdana"/>
                <a:ea typeface="Verdana"/>
                <a:cs typeface="Verdana"/>
                <a:sym typeface="Verdana"/>
              </a:defRPr>
            </a:lvl3pPr>
            <a:lvl4pPr marL="1805939" indent="-434339" defTabSz="650240">
              <a:spcBef>
                <a:spcPts val="900"/>
              </a:spcBef>
              <a:buSzPct val="100000"/>
              <a:buFont typeface="Arial"/>
              <a:buChar char="–"/>
              <a:defRPr sz="3800">
                <a:latin typeface="Verdana"/>
                <a:ea typeface="Verdana"/>
                <a:cs typeface="Verdana"/>
                <a:sym typeface="Verdana"/>
              </a:defRPr>
            </a:lvl4pPr>
            <a:lvl5pPr marL="2263139" indent="-434339" defTabSz="650240">
              <a:spcBef>
                <a:spcPts val="900"/>
              </a:spcBef>
              <a:buSzPct val="100000"/>
              <a:buFont typeface="Arial"/>
              <a:buChar char="»"/>
              <a:defRPr sz="3800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1" name="Shape 341"/>
          <p:cNvSpPr>
            <a:spLocks noGrp="1"/>
          </p:cNvSpPr>
          <p:nvPr>
            <p:ph type="sldNum" sz="quarter" idx="2"/>
          </p:nvPr>
        </p:nvSpPr>
        <p:spPr>
          <a:xfrm>
            <a:off x="12695928" y="7890668"/>
            <a:ext cx="308873" cy="262637"/>
          </a:xfrm>
          <a:prstGeom prst="rect">
            <a:avLst/>
          </a:prstGeom>
        </p:spPr>
        <p:txBody>
          <a:bodyPr lIns="48767" tIns="48767" rIns="48767" bIns="48767">
            <a:spAutoFit/>
          </a:bodyPr>
          <a:lstStyle>
            <a:lvl1pPr algn="r" defTabSz="650240">
              <a:defRPr sz="11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/>
          </p:cNvSpPr>
          <p:nvPr>
            <p:ph type="title"/>
          </p:nvPr>
        </p:nvSpPr>
        <p:spPr>
          <a:xfrm>
            <a:off x="2396066" y="5919893"/>
            <a:ext cx="8290562" cy="1452881"/>
          </a:xfrm>
          <a:prstGeom prst="rect">
            <a:avLst/>
          </a:prstGeom>
        </p:spPr>
        <p:txBody>
          <a:bodyPr lIns="48767" tIns="48767" rIns="48767" bIns="48767" anchor="t"/>
          <a:lstStyle>
            <a:lvl1pPr algn="l" defTabSz="457199">
              <a:defRPr sz="5400" b="1" cap="all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49" name="Shape 349"/>
          <p:cNvSpPr>
            <a:spLocks noGrp="1"/>
          </p:cNvSpPr>
          <p:nvPr>
            <p:ph type="body" sz="quarter" idx="1"/>
          </p:nvPr>
        </p:nvSpPr>
        <p:spPr>
          <a:xfrm>
            <a:off x="2396066" y="4319694"/>
            <a:ext cx="8290562" cy="1600201"/>
          </a:xfrm>
          <a:prstGeom prst="rect">
            <a:avLst/>
          </a:prstGeom>
        </p:spPr>
        <p:txBody>
          <a:bodyPr lIns="48767" tIns="48767" rIns="48767" bIns="48767" anchor="b"/>
          <a:lstStyle>
            <a:lvl1pPr marL="0" indent="0" defTabSz="457199">
              <a:spcBef>
                <a:spcPts val="400"/>
              </a:spcBef>
              <a:buSzTx/>
              <a:buNone/>
              <a:defRPr sz="2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 defTabSz="457199">
              <a:spcBef>
                <a:spcPts val="400"/>
              </a:spcBef>
              <a:buSzTx/>
              <a:buNone/>
              <a:defRPr sz="2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 defTabSz="457199">
              <a:spcBef>
                <a:spcPts val="400"/>
              </a:spcBef>
              <a:buSzTx/>
              <a:buNone/>
              <a:defRPr sz="2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defTabSz="457199">
              <a:spcBef>
                <a:spcPts val="400"/>
              </a:spcBef>
              <a:buSzTx/>
              <a:buNone/>
              <a:defRPr sz="2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defTabSz="457199">
              <a:spcBef>
                <a:spcPts val="400"/>
              </a:spcBef>
              <a:buSzTx/>
              <a:buNone/>
              <a:defRPr sz="2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0" name="Shape 350"/>
          <p:cNvSpPr>
            <a:spLocks noGrp="1"/>
          </p:cNvSpPr>
          <p:nvPr>
            <p:ph type="sldNum" sz="quarter" idx="2"/>
          </p:nvPr>
        </p:nvSpPr>
        <p:spPr>
          <a:xfrm>
            <a:off x="1625599" y="8077378"/>
            <a:ext cx="279751" cy="270350"/>
          </a:xfrm>
          <a:prstGeom prst="rect">
            <a:avLst/>
          </a:prstGeom>
        </p:spPr>
        <p:txBody>
          <a:bodyPr lIns="48767" tIns="48767" rIns="48767" bIns="48767">
            <a:spAutoFit/>
          </a:bodyPr>
          <a:lstStyle>
            <a:lvl1pPr algn="l" defTabSz="914400">
              <a:defRPr sz="1200">
                <a:solidFill>
                  <a:srgbClr val="EEECE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>
            <a:spLocks noGrp="1"/>
          </p:cNvSpPr>
          <p:nvPr>
            <p:ph type="title"/>
          </p:nvPr>
        </p:nvSpPr>
        <p:spPr>
          <a:xfrm>
            <a:off x="650239" y="1392148"/>
            <a:ext cx="11704322" cy="1172163"/>
          </a:xfrm>
          <a:prstGeom prst="rect">
            <a:avLst/>
          </a:prstGeom>
        </p:spPr>
        <p:txBody>
          <a:bodyPr lIns="48767" tIns="48767" rIns="48767" bIns="48767"/>
          <a:lstStyle>
            <a:lvl1pPr algn="l" defTabSz="650240">
              <a:defRPr sz="3800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358" name="Shape 358"/>
          <p:cNvSpPr>
            <a:spLocks noGrp="1"/>
          </p:cNvSpPr>
          <p:nvPr>
            <p:ph type="sldNum" sz="quarter" idx="2"/>
          </p:nvPr>
        </p:nvSpPr>
        <p:spPr>
          <a:xfrm>
            <a:off x="12695929" y="7890669"/>
            <a:ext cx="308871" cy="262636"/>
          </a:xfrm>
          <a:prstGeom prst="rect">
            <a:avLst/>
          </a:prstGeom>
        </p:spPr>
        <p:txBody>
          <a:bodyPr lIns="48767" tIns="48767" rIns="48767" bIns="48767">
            <a:spAutoFit/>
          </a:bodyPr>
          <a:lstStyle>
            <a:lvl1pPr algn="r" defTabSz="650240">
              <a:defRPr sz="11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/>
          </p:cNvSpPr>
          <p:nvPr>
            <p:ph type="title"/>
          </p:nvPr>
        </p:nvSpPr>
        <p:spPr>
          <a:xfrm>
            <a:off x="2113279" y="1219199"/>
            <a:ext cx="8778241" cy="1518046"/>
          </a:xfrm>
          <a:prstGeom prst="rect">
            <a:avLst/>
          </a:prstGeom>
        </p:spPr>
        <p:txBody>
          <a:bodyPr lIns="48767" tIns="48767" rIns="48767" bIns="48767"/>
          <a:lstStyle>
            <a:lvl1pPr algn="l" defTabSz="457199">
              <a:defRPr sz="3600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366" name="Shape 366"/>
          <p:cNvSpPr>
            <a:spLocks noGrp="1"/>
          </p:cNvSpPr>
          <p:nvPr>
            <p:ph type="body" sz="half" idx="1"/>
          </p:nvPr>
        </p:nvSpPr>
        <p:spPr>
          <a:xfrm>
            <a:off x="2113279" y="2926080"/>
            <a:ext cx="8778241" cy="5608321"/>
          </a:xfrm>
          <a:prstGeom prst="rect">
            <a:avLst/>
          </a:prstGeom>
        </p:spPr>
        <p:txBody>
          <a:bodyPr lIns="48767" tIns="48767" rIns="48767" bIns="48767" anchor="t"/>
          <a:lstStyle>
            <a:lvl1pPr marL="440871" indent="-440871" defTabSz="457199">
              <a:spcBef>
                <a:spcPts val="600"/>
              </a:spcBef>
              <a:buSzPct val="100000"/>
              <a:buFont typeface="Arial"/>
              <a:defRPr sz="3600">
                <a:latin typeface="Verdana"/>
                <a:ea typeface="Verdana"/>
                <a:cs typeface="Verdana"/>
                <a:sym typeface="Verdana"/>
              </a:defRPr>
            </a:lvl1pPr>
            <a:lvl2pPr marL="885825" indent="-428625" defTabSz="457199">
              <a:spcBef>
                <a:spcPts val="600"/>
              </a:spcBef>
              <a:buSzPct val="100000"/>
              <a:buFont typeface="Arial"/>
              <a:buChar char="–"/>
              <a:defRPr sz="3600">
                <a:latin typeface="Verdana"/>
                <a:ea typeface="Verdana"/>
                <a:cs typeface="Verdana"/>
                <a:sym typeface="Verdana"/>
              </a:defRPr>
            </a:lvl2pPr>
            <a:lvl3pPr marL="1257300" indent="-342900" defTabSz="457199">
              <a:spcBef>
                <a:spcPts val="600"/>
              </a:spcBef>
              <a:buSzPct val="100000"/>
              <a:buFont typeface="Arial"/>
              <a:defRPr sz="3600">
                <a:latin typeface="Verdana"/>
                <a:ea typeface="Verdana"/>
                <a:cs typeface="Verdana"/>
                <a:sym typeface="Verdana"/>
              </a:defRPr>
            </a:lvl3pPr>
            <a:lvl4pPr marL="1783079" indent="-411479" defTabSz="457199">
              <a:spcBef>
                <a:spcPts val="600"/>
              </a:spcBef>
              <a:buSzPct val="100000"/>
              <a:buFont typeface="Arial"/>
              <a:buChar char="–"/>
              <a:defRPr sz="3600">
                <a:latin typeface="Verdana"/>
                <a:ea typeface="Verdana"/>
                <a:cs typeface="Verdana"/>
                <a:sym typeface="Verdana"/>
              </a:defRPr>
            </a:lvl4pPr>
            <a:lvl5pPr marL="2240279" indent="-411479" defTabSz="457199">
              <a:spcBef>
                <a:spcPts val="600"/>
              </a:spcBef>
              <a:buSzPct val="100000"/>
              <a:buFont typeface="Arial"/>
              <a:buChar char="»"/>
              <a:defRPr sz="3600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7" name="Shape 367"/>
          <p:cNvSpPr>
            <a:spLocks noGrp="1"/>
          </p:cNvSpPr>
          <p:nvPr>
            <p:ph type="sldNum" sz="quarter" idx="2"/>
          </p:nvPr>
        </p:nvSpPr>
        <p:spPr>
          <a:xfrm>
            <a:off x="11106444" y="7890660"/>
            <a:ext cx="272757" cy="237236"/>
          </a:xfrm>
          <a:prstGeom prst="rect">
            <a:avLst/>
          </a:prstGeom>
        </p:spPr>
        <p:txBody>
          <a:bodyPr lIns="48767" tIns="48767" rIns="48767" bIns="48767">
            <a:spAutoFit/>
          </a:bodyPr>
          <a:lstStyle>
            <a:lvl1pPr algn="r" defTabSz="457199">
              <a:defRPr sz="9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/>
          </p:cNvSpPr>
          <p:nvPr>
            <p:ph type="title"/>
          </p:nvPr>
        </p:nvSpPr>
        <p:spPr>
          <a:xfrm>
            <a:off x="650239" y="230589"/>
            <a:ext cx="11704322" cy="1562882"/>
          </a:xfrm>
          <a:prstGeom prst="rect">
            <a:avLst/>
          </a:prstGeom>
        </p:spPr>
        <p:txBody>
          <a:bodyPr lIns="65023" tIns="65023" rIns="65023" bIns="65023"/>
          <a:lstStyle>
            <a:lvl1pPr algn="l" defTabSz="650240">
              <a:defRPr sz="3800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375" name="Shape 375"/>
          <p:cNvSpPr>
            <a:spLocks noGrp="1"/>
          </p:cNvSpPr>
          <p:nvPr>
            <p:ph type="body" idx="1"/>
          </p:nvPr>
        </p:nvSpPr>
        <p:spPr>
          <a:xfrm>
            <a:off x="650239" y="2275841"/>
            <a:ext cx="11704322" cy="5922885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465364" indent="-465364" defTabSz="650240">
              <a:spcBef>
                <a:spcPts val="900"/>
              </a:spcBef>
              <a:buSzPct val="100000"/>
              <a:buFont typeface="Arial"/>
              <a:defRPr sz="3800">
                <a:latin typeface="Verdana"/>
                <a:ea typeface="Verdana"/>
                <a:cs typeface="Verdana"/>
                <a:sym typeface="Verdana"/>
              </a:defRPr>
            </a:lvl1pPr>
            <a:lvl2pPr marL="909637" indent="-452437" defTabSz="650240">
              <a:spcBef>
                <a:spcPts val="900"/>
              </a:spcBef>
              <a:buSzPct val="100000"/>
              <a:buFont typeface="Arial"/>
              <a:buChar char="–"/>
              <a:defRPr sz="3800">
                <a:latin typeface="Verdana"/>
                <a:ea typeface="Verdana"/>
                <a:cs typeface="Verdana"/>
                <a:sym typeface="Verdana"/>
              </a:defRPr>
            </a:lvl2pPr>
            <a:lvl3pPr marL="1276350" indent="-361950" defTabSz="650240">
              <a:spcBef>
                <a:spcPts val="900"/>
              </a:spcBef>
              <a:buSzPct val="100000"/>
              <a:buFont typeface="Arial"/>
              <a:defRPr sz="3800">
                <a:latin typeface="Verdana"/>
                <a:ea typeface="Verdana"/>
                <a:cs typeface="Verdana"/>
                <a:sym typeface="Verdana"/>
              </a:defRPr>
            </a:lvl3pPr>
            <a:lvl4pPr marL="1805939" indent="-434339" defTabSz="650240">
              <a:spcBef>
                <a:spcPts val="900"/>
              </a:spcBef>
              <a:buSzPct val="100000"/>
              <a:buFont typeface="Arial"/>
              <a:buChar char="–"/>
              <a:defRPr sz="3800">
                <a:latin typeface="Verdana"/>
                <a:ea typeface="Verdana"/>
                <a:cs typeface="Verdana"/>
                <a:sym typeface="Verdana"/>
              </a:defRPr>
            </a:lvl4pPr>
            <a:lvl5pPr marL="2263139" indent="-434339" defTabSz="650240">
              <a:spcBef>
                <a:spcPts val="900"/>
              </a:spcBef>
              <a:buSzPct val="100000"/>
              <a:buFont typeface="Arial"/>
              <a:buChar char="»"/>
              <a:defRPr sz="3800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6" name="Shape 376"/>
          <p:cNvSpPr>
            <a:spLocks noGrp="1"/>
          </p:cNvSpPr>
          <p:nvPr>
            <p:ph type="sldNum" sz="quarter" idx="2"/>
          </p:nvPr>
        </p:nvSpPr>
        <p:spPr>
          <a:xfrm>
            <a:off x="12663416" y="8895281"/>
            <a:ext cx="341384" cy="295149"/>
          </a:xfrm>
          <a:prstGeom prst="rect">
            <a:avLst/>
          </a:prstGeom>
        </p:spPr>
        <p:txBody>
          <a:bodyPr lIns="65023" tIns="65023" rIns="65023" bIns="65023">
            <a:spAutoFit/>
          </a:bodyPr>
          <a:lstStyle>
            <a:lvl1pPr algn="r" defTabSz="650240">
              <a:defRPr sz="11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/>
          </p:cNvSpPr>
          <p:nvPr>
            <p:ph type="title"/>
          </p:nvPr>
        </p:nvSpPr>
        <p:spPr>
          <a:xfrm>
            <a:off x="1027289" y="5919900"/>
            <a:ext cx="11054081" cy="1452881"/>
          </a:xfrm>
          <a:prstGeom prst="rect">
            <a:avLst/>
          </a:prstGeom>
        </p:spPr>
        <p:txBody>
          <a:bodyPr lIns="48767" tIns="48767" rIns="48767" bIns="48767" anchor="t"/>
          <a:lstStyle>
            <a:lvl1pPr algn="l" defTabSz="650240">
              <a:defRPr sz="5600" b="1" cap="all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384" name="Shape 384"/>
          <p:cNvSpPr>
            <a:spLocks noGrp="1"/>
          </p:cNvSpPr>
          <p:nvPr>
            <p:ph type="body" sz="quarter" idx="1"/>
          </p:nvPr>
        </p:nvSpPr>
        <p:spPr>
          <a:xfrm>
            <a:off x="1027289" y="4319694"/>
            <a:ext cx="11054081" cy="1600200"/>
          </a:xfrm>
          <a:prstGeom prst="rect">
            <a:avLst/>
          </a:prstGeom>
        </p:spPr>
        <p:txBody>
          <a:bodyPr lIns="48767" tIns="48767" rIns="48767" bIns="48767" anchor="b"/>
          <a:lstStyle>
            <a:lvl1pPr marL="0" indent="0" defTabSz="650240">
              <a:spcBef>
                <a:spcPts val="600"/>
              </a:spcBef>
              <a:buSzTx/>
              <a:buNone/>
              <a:defRPr sz="2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indent="457200" defTabSz="650240">
              <a:spcBef>
                <a:spcPts val="600"/>
              </a:spcBef>
              <a:buSzTx/>
              <a:buNone/>
              <a:defRPr sz="2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indent="914400" defTabSz="650240">
              <a:spcBef>
                <a:spcPts val="600"/>
              </a:spcBef>
              <a:buSzTx/>
              <a:buNone/>
              <a:defRPr sz="2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indent="1371600" defTabSz="650240">
              <a:spcBef>
                <a:spcPts val="600"/>
              </a:spcBef>
              <a:buSzTx/>
              <a:buNone/>
              <a:defRPr sz="2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indent="1828800" defTabSz="650240">
              <a:spcBef>
                <a:spcPts val="600"/>
              </a:spcBef>
              <a:buSzTx/>
              <a:buNone/>
              <a:defRPr sz="2800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5" name="Shape 385"/>
          <p:cNvSpPr>
            <a:spLocks noGrp="1"/>
          </p:cNvSpPr>
          <p:nvPr>
            <p:ph type="sldNum" sz="quarter" idx="2"/>
          </p:nvPr>
        </p:nvSpPr>
        <p:spPr>
          <a:xfrm>
            <a:off x="12695928" y="7890668"/>
            <a:ext cx="308873" cy="262637"/>
          </a:xfrm>
          <a:prstGeom prst="rect">
            <a:avLst/>
          </a:prstGeom>
        </p:spPr>
        <p:txBody>
          <a:bodyPr lIns="48767" tIns="48767" rIns="48767" bIns="48767">
            <a:spAutoFit/>
          </a:bodyPr>
          <a:lstStyle>
            <a:lvl1pPr algn="r" defTabSz="650240">
              <a:defRPr sz="11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/>
          </p:cNvSpPr>
          <p:nvPr>
            <p:ph type="title"/>
          </p:nvPr>
        </p:nvSpPr>
        <p:spPr>
          <a:xfrm>
            <a:off x="650239" y="1392149"/>
            <a:ext cx="11704322" cy="1172162"/>
          </a:xfrm>
          <a:prstGeom prst="rect">
            <a:avLst/>
          </a:prstGeom>
        </p:spPr>
        <p:txBody>
          <a:bodyPr lIns="48767" tIns="48767" rIns="48767" bIns="48767"/>
          <a:lstStyle>
            <a:lvl1pPr algn="l" defTabSz="650240">
              <a:defRPr sz="3800" b="1">
                <a:solidFill>
                  <a:srgbClr val="364359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Title Text</a:t>
            </a:r>
          </a:p>
        </p:txBody>
      </p:sp>
      <p:sp>
        <p:nvSpPr>
          <p:cNvPr id="393" name="Shape 393"/>
          <p:cNvSpPr>
            <a:spLocks noGrp="1"/>
          </p:cNvSpPr>
          <p:nvPr>
            <p:ph type="body" sz="half" idx="1"/>
          </p:nvPr>
        </p:nvSpPr>
        <p:spPr>
          <a:xfrm>
            <a:off x="1269999" y="3295650"/>
            <a:ext cx="10464802" cy="4286250"/>
          </a:xfrm>
          <a:prstGeom prst="rect">
            <a:avLst/>
          </a:prstGeom>
        </p:spPr>
        <p:txBody>
          <a:bodyPr lIns="48767" tIns="48767" rIns="48767" bIns="48767" anchor="t"/>
          <a:lstStyle>
            <a:lvl1pPr marL="465364" indent="-465364" defTabSz="650240">
              <a:spcBef>
                <a:spcPts val="2800"/>
              </a:spcBef>
              <a:buSzPct val="100000"/>
              <a:buFont typeface="Arial"/>
              <a:defRPr sz="3800">
                <a:latin typeface="Verdana"/>
                <a:ea typeface="Verdana"/>
                <a:cs typeface="Verdana"/>
                <a:sym typeface="Verdana"/>
              </a:defRPr>
            </a:lvl1pPr>
            <a:lvl2pPr marL="909637" indent="-452437" defTabSz="650240">
              <a:spcBef>
                <a:spcPts val="2800"/>
              </a:spcBef>
              <a:buSzPct val="100000"/>
              <a:buFont typeface="Arial"/>
              <a:buChar char="–"/>
              <a:defRPr sz="3800">
                <a:latin typeface="Verdana"/>
                <a:ea typeface="Verdana"/>
                <a:cs typeface="Verdana"/>
                <a:sym typeface="Verdana"/>
              </a:defRPr>
            </a:lvl2pPr>
            <a:lvl3pPr marL="1276350" indent="-361950" defTabSz="650240">
              <a:spcBef>
                <a:spcPts val="2800"/>
              </a:spcBef>
              <a:buSzPct val="100000"/>
              <a:buFont typeface="Arial"/>
              <a:defRPr sz="3800">
                <a:latin typeface="Verdana"/>
                <a:ea typeface="Verdana"/>
                <a:cs typeface="Verdana"/>
                <a:sym typeface="Verdana"/>
              </a:defRPr>
            </a:lvl3pPr>
            <a:lvl4pPr marL="1805939" indent="-434339" defTabSz="650240">
              <a:spcBef>
                <a:spcPts val="2800"/>
              </a:spcBef>
              <a:buSzPct val="100000"/>
              <a:buFont typeface="Arial"/>
              <a:buChar char="–"/>
              <a:defRPr sz="3800">
                <a:latin typeface="Verdana"/>
                <a:ea typeface="Verdana"/>
                <a:cs typeface="Verdana"/>
                <a:sym typeface="Verdana"/>
              </a:defRPr>
            </a:lvl4pPr>
            <a:lvl5pPr marL="2263139" indent="-434339" defTabSz="650240">
              <a:spcBef>
                <a:spcPts val="2800"/>
              </a:spcBef>
              <a:buSzPct val="100000"/>
              <a:buFont typeface="Arial"/>
              <a:buChar char="»"/>
              <a:defRPr sz="3800">
                <a:latin typeface="Verdana"/>
                <a:ea typeface="Verdana"/>
                <a:cs typeface="Verdana"/>
                <a:sym typeface="Verdan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4" name="Shape 394"/>
          <p:cNvSpPr>
            <a:spLocks noGrp="1"/>
          </p:cNvSpPr>
          <p:nvPr>
            <p:ph type="sldNum" sz="quarter" idx="2"/>
          </p:nvPr>
        </p:nvSpPr>
        <p:spPr>
          <a:xfrm>
            <a:off x="12711825" y="8073733"/>
            <a:ext cx="292976" cy="246739"/>
          </a:xfrm>
          <a:prstGeom prst="rect">
            <a:avLst/>
          </a:prstGeom>
        </p:spPr>
        <p:txBody>
          <a:bodyPr lIns="40819" tIns="40819" rIns="40819" bIns="40819">
            <a:spAutoFit/>
          </a:bodyPr>
          <a:lstStyle>
            <a:lvl1pPr algn="r" defTabSz="650240">
              <a:defRPr sz="1100" b="1">
                <a:solidFill>
                  <a:srgbClr val="EEECE1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hape 5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hape 6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rmAutofit/>
          </a:bodyPr>
          <a:lstStyle>
            <a:lvl1pPr algn="ctr" defTabSz="584200">
              <a:defRPr sz="18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8" r:id="rId19"/>
    <p:sldLayoutId id="2147483669" r:id="rId20"/>
    <p:sldLayoutId id="2147483670" r:id="rId21"/>
    <p:sldLayoutId id="2147483671" r:id="rId22"/>
    <p:sldLayoutId id="2147483672" r:id="rId23"/>
    <p:sldLayoutId id="2147483673" r:id="rId24"/>
    <p:sldLayoutId id="2147483674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3" r:id="rId34"/>
    <p:sldLayoutId id="2147483684" r:id="rId35"/>
    <p:sldLayoutId id="2147483685" r:id="rId36"/>
    <p:sldLayoutId id="2147483686" r:id="rId37"/>
    <p:sldLayoutId id="2147483687" r:id="rId38"/>
    <p:sldLayoutId id="2147483688" r:id="rId39"/>
    <p:sldLayoutId id="2147483689" r:id="rId40"/>
    <p:sldLayoutId id="2147483690" r:id="rId41"/>
    <p:sldLayoutId id="2147483691" r:id="rId42"/>
    <p:sldLayoutId id="2147483692" r:id="rId4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4" Type="http://schemas.openxmlformats.org/officeDocument/2006/relationships/chart" Target="../charts/char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.png"/><Relationship Id="rId4" Type="http://schemas.openxmlformats.org/officeDocument/2006/relationships/chart" Target="../charts/char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Relationship Id="rId4" Type="http://schemas.openxmlformats.org/officeDocument/2006/relationships/chart" Target="../charts/char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3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/>
          </p:cNvSpPr>
          <p:nvPr>
            <p:ph type="title"/>
          </p:nvPr>
        </p:nvSpPr>
        <p:spPr>
          <a:xfrm>
            <a:off x="1765300" y="1117600"/>
            <a:ext cx="9461500" cy="2641600"/>
          </a:xfrm>
          <a:prstGeom prst="rect">
            <a:avLst/>
          </a:prstGeom>
          <a:effectLst>
            <a:outerShdw blurRad="12700" dist="63500" dir="18900000" rotWithShape="0">
              <a:srgbClr val="000000"/>
            </a:outerShdw>
          </a:effectLst>
        </p:spPr>
        <p:txBody>
          <a:bodyPr/>
          <a:lstStyle>
            <a:lvl1pPr algn="ctr">
              <a:defRPr sz="8700"/>
            </a:lvl1pPr>
          </a:lstStyle>
          <a:p>
            <a:r>
              <a:t>Academic Mindset</a:t>
            </a:r>
          </a:p>
        </p:txBody>
      </p:sp>
      <p:pic>
        <p:nvPicPr>
          <p:cNvPr id="405" name="TBR_Seal_Logo.jpg"/>
          <p:cNvPicPr>
            <a:picLocks noChangeAspect="1"/>
          </p:cNvPicPr>
          <p:nvPr/>
        </p:nvPicPr>
        <p:blipFill>
          <a:blip r:embed="rId3">
            <a:extLst/>
          </a:blip>
          <a:srcRect l="900" t="911" r="1539" b="899"/>
          <a:stretch>
            <a:fillRect/>
          </a:stretch>
        </p:blipFill>
        <p:spPr>
          <a:xfrm>
            <a:off x="5753493" y="4650495"/>
            <a:ext cx="1485972" cy="1495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85" extrusionOk="0">
                <a:moveTo>
                  <a:pt x="11374" y="0"/>
                </a:moveTo>
                <a:cubicBezTo>
                  <a:pt x="11332" y="0"/>
                  <a:pt x="11323" y="7"/>
                  <a:pt x="11334" y="35"/>
                </a:cubicBezTo>
                <a:cubicBezTo>
                  <a:pt x="11367" y="121"/>
                  <a:pt x="11317" y="132"/>
                  <a:pt x="10827" y="132"/>
                </a:cubicBezTo>
                <a:cubicBezTo>
                  <a:pt x="10569" y="132"/>
                  <a:pt x="10351" y="123"/>
                  <a:pt x="10343" y="115"/>
                </a:cubicBezTo>
                <a:cubicBezTo>
                  <a:pt x="10335" y="107"/>
                  <a:pt x="10341" y="90"/>
                  <a:pt x="10354" y="75"/>
                </a:cubicBezTo>
                <a:cubicBezTo>
                  <a:pt x="10400" y="20"/>
                  <a:pt x="10335" y="19"/>
                  <a:pt x="10279" y="75"/>
                </a:cubicBezTo>
                <a:cubicBezTo>
                  <a:pt x="10214" y="140"/>
                  <a:pt x="10160" y="128"/>
                  <a:pt x="10198" y="58"/>
                </a:cubicBezTo>
                <a:cubicBezTo>
                  <a:pt x="10228" y="2"/>
                  <a:pt x="10223" y="-5"/>
                  <a:pt x="10158" y="12"/>
                </a:cubicBezTo>
                <a:cubicBezTo>
                  <a:pt x="10123" y="21"/>
                  <a:pt x="10115" y="28"/>
                  <a:pt x="10135" y="40"/>
                </a:cubicBezTo>
                <a:cubicBezTo>
                  <a:pt x="10168" y="61"/>
                  <a:pt x="10178" y="122"/>
                  <a:pt x="10152" y="138"/>
                </a:cubicBezTo>
                <a:cubicBezTo>
                  <a:pt x="10142" y="144"/>
                  <a:pt x="10108" y="144"/>
                  <a:pt x="10077" y="132"/>
                </a:cubicBezTo>
                <a:cubicBezTo>
                  <a:pt x="10036" y="116"/>
                  <a:pt x="9999" y="119"/>
                  <a:pt x="9939" y="144"/>
                </a:cubicBezTo>
                <a:cubicBezTo>
                  <a:pt x="9878" y="169"/>
                  <a:pt x="9766" y="176"/>
                  <a:pt x="9507" y="178"/>
                </a:cubicBezTo>
                <a:cubicBezTo>
                  <a:pt x="9316" y="180"/>
                  <a:pt x="9167" y="192"/>
                  <a:pt x="9173" y="201"/>
                </a:cubicBezTo>
                <a:cubicBezTo>
                  <a:pt x="9178" y="210"/>
                  <a:pt x="9158" y="226"/>
                  <a:pt x="9126" y="241"/>
                </a:cubicBezTo>
                <a:cubicBezTo>
                  <a:pt x="9064" y="269"/>
                  <a:pt x="8989" y="247"/>
                  <a:pt x="9000" y="201"/>
                </a:cubicBezTo>
                <a:cubicBezTo>
                  <a:pt x="9003" y="188"/>
                  <a:pt x="8989" y="182"/>
                  <a:pt x="8971" y="189"/>
                </a:cubicBezTo>
                <a:cubicBezTo>
                  <a:pt x="8952" y="196"/>
                  <a:pt x="8941" y="206"/>
                  <a:pt x="8948" y="212"/>
                </a:cubicBezTo>
                <a:cubicBezTo>
                  <a:pt x="8970" y="234"/>
                  <a:pt x="8910" y="284"/>
                  <a:pt x="8884" y="264"/>
                </a:cubicBezTo>
                <a:cubicBezTo>
                  <a:pt x="8851" y="238"/>
                  <a:pt x="8716" y="214"/>
                  <a:pt x="8723" y="235"/>
                </a:cubicBezTo>
                <a:cubicBezTo>
                  <a:pt x="8726" y="244"/>
                  <a:pt x="8703" y="276"/>
                  <a:pt x="8677" y="304"/>
                </a:cubicBezTo>
                <a:cubicBezTo>
                  <a:pt x="8643" y="340"/>
                  <a:pt x="8604" y="355"/>
                  <a:pt x="8539" y="355"/>
                </a:cubicBezTo>
                <a:cubicBezTo>
                  <a:pt x="8488" y="356"/>
                  <a:pt x="8446" y="363"/>
                  <a:pt x="8441" y="373"/>
                </a:cubicBezTo>
                <a:cubicBezTo>
                  <a:pt x="8435" y="382"/>
                  <a:pt x="8392" y="382"/>
                  <a:pt x="8348" y="373"/>
                </a:cubicBezTo>
                <a:cubicBezTo>
                  <a:pt x="8305" y="363"/>
                  <a:pt x="8272" y="360"/>
                  <a:pt x="8279" y="367"/>
                </a:cubicBezTo>
                <a:cubicBezTo>
                  <a:pt x="8300" y="387"/>
                  <a:pt x="8246" y="436"/>
                  <a:pt x="8204" y="436"/>
                </a:cubicBezTo>
                <a:cubicBezTo>
                  <a:pt x="8183" y="436"/>
                  <a:pt x="8151" y="420"/>
                  <a:pt x="8129" y="396"/>
                </a:cubicBezTo>
                <a:cubicBezTo>
                  <a:pt x="8078" y="339"/>
                  <a:pt x="8057" y="337"/>
                  <a:pt x="8049" y="396"/>
                </a:cubicBezTo>
                <a:cubicBezTo>
                  <a:pt x="8037" y="476"/>
                  <a:pt x="7944" y="521"/>
                  <a:pt x="7766" y="533"/>
                </a:cubicBezTo>
                <a:cubicBezTo>
                  <a:pt x="7661" y="540"/>
                  <a:pt x="7590" y="556"/>
                  <a:pt x="7564" y="579"/>
                </a:cubicBezTo>
                <a:cubicBezTo>
                  <a:pt x="7538" y="602"/>
                  <a:pt x="7522" y="606"/>
                  <a:pt x="7513" y="590"/>
                </a:cubicBezTo>
                <a:cubicBezTo>
                  <a:pt x="7490" y="555"/>
                  <a:pt x="7428" y="565"/>
                  <a:pt x="7397" y="607"/>
                </a:cubicBezTo>
                <a:cubicBezTo>
                  <a:pt x="7374" y="640"/>
                  <a:pt x="7365" y="639"/>
                  <a:pt x="7334" y="613"/>
                </a:cubicBezTo>
                <a:cubicBezTo>
                  <a:pt x="7314" y="597"/>
                  <a:pt x="7295" y="589"/>
                  <a:pt x="7288" y="596"/>
                </a:cubicBezTo>
                <a:cubicBezTo>
                  <a:pt x="7281" y="603"/>
                  <a:pt x="7295" y="621"/>
                  <a:pt x="7322" y="636"/>
                </a:cubicBezTo>
                <a:cubicBezTo>
                  <a:pt x="7369" y="661"/>
                  <a:pt x="7369" y="668"/>
                  <a:pt x="7334" y="693"/>
                </a:cubicBezTo>
                <a:cubicBezTo>
                  <a:pt x="7313" y="709"/>
                  <a:pt x="7282" y="716"/>
                  <a:pt x="7259" y="711"/>
                </a:cubicBezTo>
                <a:cubicBezTo>
                  <a:pt x="7236" y="705"/>
                  <a:pt x="7192" y="714"/>
                  <a:pt x="7161" y="734"/>
                </a:cubicBezTo>
                <a:cubicBezTo>
                  <a:pt x="7124" y="758"/>
                  <a:pt x="7102" y="761"/>
                  <a:pt x="7092" y="745"/>
                </a:cubicBezTo>
                <a:cubicBezTo>
                  <a:pt x="7084" y="732"/>
                  <a:pt x="7066" y="730"/>
                  <a:pt x="7051" y="739"/>
                </a:cubicBezTo>
                <a:cubicBezTo>
                  <a:pt x="7037" y="748"/>
                  <a:pt x="6995" y="749"/>
                  <a:pt x="6959" y="745"/>
                </a:cubicBezTo>
                <a:cubicBezTo>
                  <a:pt x="6901" y="739"/>
                  <a:pt x="6898" y="747"/>
                  <a:pt x="6925" y="779"/>
                </a:cubicBezTo>
                <a:cubicBezTo>
                  <a:pt x="6960" y="822"/>
                  <a:pt x="6943" y="837"/>
                  <a:pt x="6832" y="882"/>
                </a:cubicBezTo>
                <a:cubicBezTo>
                  <a:pt x="6776" y="906"/>
                  <a:pt x="6745" y="910"/>
                  <a:pt x="6729" y="894"/>
                </a:cubicBezTo>
                <a:cubicBezTo>
                  <a:pt x="6712" y="877"/>
                  <a:pt x="6694" y="875"/>
                  <a:pt x="6671" y="894"/>
                </a:cubicBezTo>
                <a:cubicBezTo>
                  <a:pt x="6647" y="914"/>
                  <a:pt x="6637" y="919"/>
                  <a:pt x="6625" y="900"/>
                </a:cubicBezTo>
                <a:cubicBezTo>
                  <a:pt x="6614" y="881"/>
                  <a:pt x="6599" y="885"/>
                  <a:pt x="6585" y="911"/>
                </a:cubicBezTo>
                <a:cubicBezTo>
                  <a:pt x="6568" y="941"/>
                  <a:pt x="6560" y="939"/>
                  <a:pt x="6533" y="917"/>
                </a:cubicBezTo>
                <a:cubicBezTo>
                  <a:pt x="6451" y="849"/>
                  <a:pt x="6349" y="901"/>
                  <a:pt x="6394" y="986"/>
                </a:cubicBezTo>
                <a:cubicBezTo>
                  <a:pt x="6415" y="1023"/>
                  <a:pt x="6410" y="1036"/>
                  <a:pt x="6377" y="1049"/>
                </a:cubicBezTo>
                <a:cubicBezTo>
                  <a:pt x="6355" y="1057"/>
                  <a:pt x="6327" y="1077"/>
                  <a:pt x="6314" y="1094"/>
                </a:cubicBezTo>
                <a:cubicBezTo>
                  <a:pt x="6294" y="1121"/>
                  <a:pt x="6287" y="1118"/>
                  <a:pt x="6262" y="1089"/>
                </a:cubicBezTo>
                <a:cubicBezTo>
                  <a:pt x="6229" y="1049"/>
                  <a:pt x="6117" y="1041"/>
                  <a:pt x="6095" y="1077"/>
                </a:cubicBezTo>
                <a:cubicBezTo>
                  <a:pt x="6087" y="1090"/>
                  <a:pt x="6066" y="1095"/>
                  <a:pt x="6049" y="1089"/>
                </a:cubicBezTo>
                <a:cubicBezTo>
                  <a:pt x="6026" y="1080"/>
                  <a:pt x="6014" y="1094"/>
                  <a:pt x="6014" y="1140"/>
                </a:cubicBezTo>
                <a:cubicBezTo>
                  <a:pt x="6014" y="1225"/>
                  <a:pt x="5991" y="1238"/>
                  <a:pt x="5812" y="1238"/>
                </a:cubicBezTo>
                <a:cubicBezTo>
                  <a:pt x="5707" y="1238"/>
                  <a:pt x="5667" y="1244"/>
                  <a:pt x="5680" y="1260"/>
                </a:cubicBezTo>
                <a:cubicBezTo>
                  <a:pt x="5722" y="1314"/>
                  <a:pt x="5640" y="1466"/>
                  <a:pt x="5587" y="1432"/>
                </a:cubicBezTo>
                <a:cubicBezTo>
                  <a:pt x="5545" y="1405"/>
                  <a:pt x="5453" y="1411"/>
                  <a:pt x="5415" y="1444"/>
                </a:cubicBezTo>
                <a:cubicBezTo>
                  <a:pt x="5374" y="1478"/>
                  <a:pt x="5321" y="1460"/>
                  <a:pt x="5345" y="1421"/>
                </a:cubicBezTo>
                <a:cubicBezTo>
                  <a:pt x="5355" y="1406"/>
                  <a:pt x="5351" y="1405"/>
                  <a:pt x="5334" y="1415"/>
                </a:cubicBezTo>
                <a:cubicBezTo>
                  <a:pt x="5314" y="1427"/>
                  <a:pt x="5312" y="1439"/>
                  <a:pt x="5328" y="1455"/>
                </a:cubicBezTo>
                <a:cubicBezTo>
                  <a:pt x="5345" y="1472"/>
                  <a:pt x="5346" y="1485"/>
                  <a:pt x="5328" y="1507"/>
                </a:cubicBezTo>
                <a:cubicBezTo>
                  <a:pt x="5309" y="1530"/>
                  <a:pt x="5306" y="1535"/>
                  <a:pt x="5328" y="1530"/>
                </a:cubicBezTo>
                <a:cubicBezTo>
                  <a:pt x="5370" y="1520"/>
                  <a:pt x="5387" y="1580"/>
                  <a:pt x="5345" y="1593"/>
                </a:cubicBezTo>
                <a:cubicBezTo>
                  <a:pt x="5326" y="1599"/>
                  <a:pt x="5292" y="1608"/>
                  <a:pt x="5270" y="1616"/>
                </a:cubicBezTo>
                <a:cubicBezTo>
                  <a:pt x="5249" y="1623"/>
                  <a:pt x="5217" y="1632"/>
                  <a:pt x="5196" y="1633"/>
                </a:cubicBezTo>
                <a:cubicBezTo>
                  <a:pt x="5174" y="1634"/>
                  <a:pt x="5153" y="1638"/>
                  <a:pt x="5155" y="1644"/>
                </a:cubicBezTo>
                <a:cubicBezTo>
                  <a:pt x="5165" y="1676"/>
                  <a:pt x="5099" y="1759"/>
                  <a:pt x="5063" y="1759"/>
                </a:cubicBezTo>
                <a:cubicBezTo>
                  <a:pt x="5040" y="1759"/>
                  <a:pt x="5019" y="1769"/>
                  <a:pt x="5011" y="1782"/>
                </a:cubicBezTo>
                <a:cubicBezTo>
                  <a:pt x="5001" y="1798"/>
                  <a:pt x="4985" y="1793"/>
                  <a:pt x="4965" y="1776"/>
                </a:cubicBezTo>
                <a:cubicBezTo>
                  <a:pt x="4935" y="1751"/>
                  <a:pt x="4837" y="1760"/>
                  <a:pt x="4809" y="1787"/>
                </a:cubicBezTo>
                <a:cubicBezTo>
                  <a:pt x="4801" y="1796"/>
                  <a:pt x="4810" y="1812"/>
                  <a:pt x="4832" y="1828"/>
                </a:cubicBezTo>
                <a:cubicBezTo>
                  <a:pt x="4870" y="1855"/>
                  <a:pt x="4867" y="1862"/>
                  <a:pt x="4809" y="1908"/>
                </a:cubicBezTo>
                <a:cubicBezTo>
                  <a:pt x="4775" y="1935"/>
                  <a:pt x="4733" y="1949"/>
                  <a:pt x="4711" y="1942"/>
                </a:cubicBezTo>
                <a:cubicBezTo>
                  <a:pt x="4685" y="1934"/>
                  <a:pt x="4668" y="1944"/>
                  <a:pt x="4660" y="1976"/>
                </a:cubicBezTo>
                <a:cubicBezTo>
                  <a:pt x="4653" y="2002"/>
                  <a:pt x="4637" y="2018"/>
                  <a:pt x="4625" y="2011"/>
                </a:cubicBezTo>
                <a:cubicBezTo>
                  <a:pt x="4613" y="2004"/>
                  <a:pt x="4606" y="2014"/>
                  <a:pt x="4608" y="2034"/>
                </a:cubicBezTo>
                <a:cubicBezTo>
                  <a:pt x="4611" y="2076"/>
                  <a:pt x="4580" y="2093"/>
                  <a:pt x="4440" y="2125"/>
                </a:cubicBezTo>
                <a:cubicBezTo>
                  <a:pt x="4369" y="2142"/>
                  <a:pt x="4319" y="2146"/>
                  <a:pt x="4291" y="2131"/>
                </a:cubicBezTo>
                <a:cubicBezTo>
                  <a:pt x="4251" y="2110"/>
                  <a:pt x="4252" y="2112"/>
                  <a:pt x="4285" y="2177"/>
                </a:cubicBezTo>
                <a:cubicBezTo>
                  <a:pt x="4318" y="2243"/>
                  <a:pt x="4318" y="2248"/>
                  <a:pt x="4256" y="2297"/>
                </a:cubicBezTo>
                <a:cubicBezTo>
                  <a:pt x="4200" y="2342"/>
                  <a:pt x="4189" y="2342"/>
                  <a:pt x="4158" y="2314"/>
                </a:cubicBezTo>
                <a:cubicBezTo>
                  <a:pt x="4129" y="2289"/>
                  <a:pt x="4118" y="2286"/>
                  <a:pt x="4100" y="2309"/>
                </a:cubicBezTo>
                <a:cubicBezTo>
                  <a:pt x="4088" y="2324"/>
                  <a:pt x="4080" y="2357"/>
                  <a:pt x="4083" y="2377"/>
                </a:cubicBezTo>
                <a:cubicBezTo>
                  <a:pt x="4092" y="2432"/>
                  <a:pt x="3995" y="2512"/>
                  <a:pt x="3939" y="2498"/>
                </a:cubicBezTo>
                <a:cubicBezTo>
                  <a:pt x="3900" y="2488"/>
                  <a:pt x="3893" y="2488"/>
                  <a:pt x="3916" y="2515"/>
                </a:cubicBezTo>
                <a:cubicBezTo>
                  <a:pt x="3951" y="2556"/>
                  <a:pt x="3904" y="2613"/>
                  <a:pt x="3801" y="2647"/>
                </a:cubicBezTo>
                <a:cubicBezTo>
                  <a:pt x="3748" y="2663"/>
                  <a:pt x="3725" y="2681"/>
                  <a:pt x="3720" y="2721"/>
                </a:cubicBezTo>
                <a:cubicBezTo>
                  <a:pt x="3710" y="2793"/>
                  <a:pt x="3696" y="2812"/>
                  <a:pt x="3622" y="2818"/>
                </a:cubicBezTo>
                <a:cubicBezTo>
                  <a:pt x="3552" y="2824"/>
                  <a:pt x="3498" y="2871"/>
                  <a:pt x="3484" y="2945"/>
                </a:cubicBezTo>
                <a:cubicBezTo>
                  <a:pt x="3470" y="3015"/>
                  <a:pt x="3342" y="3130"/>
                  <a:pt x="3311" y="3099"/>
                </a:cubicBezTo>
                <a:cubicBezTo>
                  <a:pt x="3282" y="3070"/>
                  <a:pt x="3241" y="3065"/>
                  <a:pt x="3259" y="3093"/>
                </a:cubicBezTo>
                <a:cubicBezTo>
                  <a:pt x="3266" y="3105"/>
                  <a:pt x="3256" y="3133"/>
                  <a:pt x="3230" y="3151"/>
                </a:cubicBezTo>
                <a:cubicBezTo>
                  <a:pt x="3204" y="3169"/>
                  <a:pt x="3189" y="3191"/>
                  <a:pt x="3196" y="3202"/>
                </a:cubicBezTo>
                <a:cubicBezTo>
                  <a:pt x="3210" y="3226"/>
                  <a:pt x="3088" y="3348"/>
                  <a:pt x="3069" y="3328"/>
                </a:cubicBezTo>
                <a:cubicBezTo>
                  <a:pt x="3061" y="3321"/>
                  <a:pt x="3036" y="3332"/>
                  <a:pt x="3011" y="3357"/>
                </a:cubicBezTo>
                <a:cubicBezTo>
                  <a:pt x="2959" y="3408"/>
                  <a:pt x="2895" y="3419"/>
                  <a:pt x="2855" y="3380"/>
                </a:cubicBezTo>
                <a:cubicBezTo>
                  <a:pt x="2841" y="3365"/>
                  <a:pt x="2832" y="3359"/>
                  <a:pt x="2832" y="3368"/>
                </a:cubicBezTo>
                <a:cubicBezTo>
                  <a:pt x="2832" y="3378"/>
                  <a:pt x="2852" y="3404"/>
                  <a:pt x="2879" y="3426"/>
                </a:cubicBezTo>
                <a:lnTo>
                  <a:pt x="2930" y="3466"/>
                </a:lnTo>
                <a:lnTo>
                  <a:pt x="2879" y="3489"/>
                </a:lnTo>
                <a:cubicBezTo>
                  <a:pt x="2852" y="3503"/>
                  <a:pt x="2837" y="3529"/>
                  <a:pt x="2844" y="3546"/>
                </a:cubicBezTo>
                <a:cubicBezTo>
                  <a:pt x="2850" y="3563"/>
                  <a:pt x="2827" y="3608"/>
                  <a:pt x="2792" y="3649"/>
                </a:cubicBezTo>
                <a:cubicBezTo>
                  <a:pt x="2757" y="3690"/>
                  <a:pt x="2719" y="3742"/>
                  <a:pt x="2711" y="3764"/>
                </a:cubicBezTo>
                <a:cubicBezTo>
                  <a:pt x="2703" y="3787"/>
                  <a:pt x="2686" y="3796"/>
                  <a:pt x="2671" y="3787"/>
                </a:cubicBezTo>
                <a:cubicBezTo>
                  <a:pt x="2657" y="3778"/>
                  <a:pt x="2652" y="3781"/>
                  <a:pt x="2659" y="3792"/>
                </a:cubicBezTo>
                <a:cubicBezTo>
                  <a:pt x="2667" y="3804"/>
                  <a:pt x="2653" y="3837"/>
                  <a:pt x="2631" y="3867"/>
                </a:cubicBezTo>
                <a:cubicBezTo>
                  <a:pt x="2598" y="3910"/>
                  <a:pt x="2584" y="3917"/>
                  <a:pt x="2562" y="3895"/>
                </a:cubicBezTo>
                <a:cubicBezTo>
                  <a:pt x="2514" y="3848"/>
                  <a:pt x="2479" y="3861"/>
                  <a:pt x="2481" y="3930"/>
                </a:cubicBezTo>
                <a:cubicBezTo>
                  <a:pt x="2482" y="3966"/>
                  <a:pt x="2473" y="4014"/>
                  <a:pt x="2458" y="4033"/>
                </a:cubicBezTo>
                <a:cubicBezTo>
                  <a:pt x="2442" y="4051"/>
                  <a:pt x="2436" y="4067"/>
                  <a:pt x="2446" y="4067"/>
                </a:cubicBezTo>
                <a:cubicBezTo>
                  <a:pt x="2456" y="4067"/>
                  <a:pt x="2455" y="4076"/>
                  <a:pt x="2440" y="4090"/>
                </a:cubicBezTo>
                <a:cubicBezTo>
                  <a:pt x="2421" y="4110"/>
                  <a:pt x="2403" y="4108"/>
                  <a:pt x="2371" y="4079"/>
                </a:cubicBezTo>
                <a:cubicBezTo>
                  <a:pt x="2332" y="4043"/>
                  <a:pt x="2330" y="4045"/>
                  <a:pt x="2319" y="4084"/>
                </a:cubicBezTo>
                <a:cubicBezTo>
                  <a:pt x="2313" y="4107"/>
                  <a:pt x="2314" y="4140"/>
                  <a:pt x="2325" y="4159"/>
                </a:cubicBezTo>
                <a:cubicBezTo>
                  <a:pt x="2339" y="4183"/>
                  <a:pt x="2333" y="4202"/>
                  <a:pt x="2308" y="4216"/>
                </a:cubicBezTo>
                <a:cubicBezTo>
                  <a:pt x="2288" y="4227"/>
                  <a:pt x="2272" y="4245"/>
                  <a:pt x="2273" y="4256"/>
                </a:cubicBezTo>
                <a:cubicBezTo>
                  <a:pt x="2274" y="4267"/>
                  <a:pt x="2260" y="4273"/>
                  <a:pt x="2239" y="4273"/>
                </a:cubicBezTo>
                <a:cubicBezTo>
                  <a:pt x="2217" y="4273"/>
                  <a:pt x="2201" y="4260"/>
                  <a:pt x="2204" y="4245"/>
                </a:cubicBezTo>
                <a:cubicBezTo>
                  <a:pt x="2211" y="4210"/>
                  <a:pt x="2156" y="4211"/>
                  <a:pt x="2135" y="4245"/>
                </a:cubicBezTo>
                <a:cubicBezTo>
                  <a:pt x="2126" y="4259"/>
                  <a:pt x="2138" y="4282"/>
                  <a:pt x="2164" y="4302"/>
                </a:cubicBezTo>
                <a:cubicBezTo>
                  <a:pt x="2207" y="4335"/>
                  <a:pt x="2211" y="4346"/>
                  <a:pt x="2181" y="4388"/>
                </a:cubicBezTo>
                <a:cubicBezTo>
                  <a:pt x="2163" y="4413"/>
                  <a:pt x="2151" y="4438"/>
                  <a:pt x="2158" y="4445"/>
                </a:cubicBezTo>
                <a:cubicBezTo>
                  <a:pt x="2165" y="4453"/>
                  <a:pt x="2147" y="4468"/>
                  <a:pt x="2118" y="4480"/>
                </a:cubicBezTo>
                <a:cubicBezTo>
                  <a:pt x="2047" y="4506"/>
                  <a:pt x="2010" y="4552"/>
                  <a:pt x="2002" y="4623"/>
                </a:cubicBezTo>
                <a:cubicBezTo>
                  <a:pt x="1995" y="4690"/>
                  <a:pt x="1923" y="4749"/>
                  <a:pt x="1847" y="4749"/>
                </a:cubicBezTo>
                <a:cubicBezTo>
                  <a:pt x="1818" y="4749"/>
                  <a:pt x="1790" y="4758"/>
                  <a:pt x="1789" y="4766"/>
                </a:cubicBezTo>
                <a:cubicBezTo>
                  <a:pt x="1788" y="4774"/>
                  <a:pt x="1782" y="4800"/>
                  <a:pt x="1778" y="4823"/>
                </a:cubicBezTo>
                <a:cubicBezTo>
                  <a:pt x="1773" y="4847"/>
                  <a:pt x="1782" y="4877"/>
                  <a:pt x="1795" y="4892"/>
                </a:cubicBezTo>
                <a:cubicBezTo>
                  <a:pt x="1812" y="4912"/>
                  <a:pt x="1809" y="4924"/>
                  <a:pt x="1783" y="4932"/>
                </a:cubicBezTo>
                <a:cubicBezTo>
                  <a:pt x="1764" y="4938"/>
                  <a:pt x="1732" y="4950"/>
                  <a:pt x="1714" y="4955"/>
                </a:cubicBezTo>
                <a:cubicBezTo>
                  <a:pt x="1696" y="4961"/>
                  <a:pt x="1675" y="4955"/>
                  <a:pt x="1668" y="4944"/>
                </a:cubicBezTo>
                <a:cubicBezTo>
                  <a:pt x="1661" y="4932"/>
                  <a:pt x="1647" y="4921"/>
                  <a:pt x="1634" y="4921"/>
                </a:cubicBezTo>
                <a:cubicBezTo>
                  <a:pt x="1615" y="4921"/>
                  <a:pt x="1615" y="4930"/>
                  <a:pt x="1634" y="4949"/>
                </a:cubicBezTo>
                <a:cubicBezTo>
                  <a:pt x="1653" y="4969"/>
                  <a:pt x="1654" y="4982"/>
                  <a:pt x="1634" y="5007"/>
                </a:cubicBezTo>
                <a:cubicBezTo>
                  <a:pt x="1619" y="5024"/>
                  <a:pt x="1605" y="5093"/>
                  <a:pt x="1605" y="5161"/>
                </a:cubicBezTo>
                <a:lnTo>
                  <a:pt x="1605" y="5282"/>
                </a:lnTo>
                <a:lnTo>
                  <a:pt x="1530" y="5282"/>
                </a:lnTo>
                <a:cubicBezTo>
                  <a:pt x="1490" y="5280"/>
                  <a:pt x="1466" y="5287"/>
                  <a:pt x="1472" y="5293"/>
                </a:cubicBezTo>
                <a:cubicBezTo>
                  <a:pt x="1479" y="5299"/>
                  <a:pt x="1468" y="5318"/>
                  <a:pt x="1449" y="5339"/>
                </a:cubicBezTo>
                <a:cubicBezTo>
                  <a:pt x="1421" y="5370"/>
                  <a:pt x="1418" y="5381"/>
                  <a:pt x="1443" y="5390"/>
                </a:cubicBezTo>
                <a:cubicBezTo>
                  <a:pt x="1460" y="5397"/>
                  <a:pt x="1474" y="5420"/>
                  <a:pt x="1472" y="5442"/>
                </a:cubicBezTo>
                <a:cubicBezTo>
                  <a:pt x="1466" y="5512"/>
                  <a:pt x="1397" y="5623"/>
                  <a:pt x="1357" y="5625"/>
                </a:cubicBezTo>
                <a:cubicBezTo>
                  <a:pt x="1336" y="5627"/>
                  <a:pt x="1300" y="5629"/>
                  <a:pt x="1282" y="5631"/>
                </a:cubicBezTo>
                <a:cubicBezTo>
                  <a:pt x="1258" y="5633"/>
                  <a:pt x="1250" y="5664"/>
                  <a:pt x="1247" y="5734"/>
                </a:cubicBezTo>
                <a:cubicBezTo>
                  <a:pt x="1246" y="5788"/>
                  <a:pt x="1243" y="5860"/>
                  <a:pt x="1242" y="5894"/>
                </a:cubicBezTo>
                <a:cubicBezTo>
                  <a:pt x="1240" y="5937"/>
                  <a:pt x="1226" y="5961"/>
                  <a:pt x="1195" y="5969"/>
                </a:cubicBezTo>
                <a:cubicBezTo>
                  <a:pt x="1171" y="5975"/>
                  <a:pt x="1149" y="6003"/>
                  <a:pt x="1149" y="6026"/>
                </a:cubicBezTo>
                <a:cubicBezTo>
                  <a:pt x="1149" y="6049"/>
                  <a:pt x="1133" y="6071"/>
                  <a:pt x="1115" y="6078"/>
                </a:cubicBezTo>
                <a:cubicBezTo>
                  <a:pt x="1097" y="6085"/>
                  <a:pt x="1091" y="6102"/>
                  <a:pt x="1098" y="6112"/>
                </a:cubicBezTo>
                <a:cubicBezTo>
                  <a:pt x="1104" y="6122"/>
                  <a:pt x="1098" y="6134"/>
                  <a:pt x="1086" y="6141"/>
                </a:cubicBezTo>
                <a:cubicBezTo>
                  <a:pt x="1074" y="6148"/>
                  <a:pt x="1070" y="6173"/>
                  <a:pt x="1074" y="6198"/>
                </a:cubicBezTo>
                <a:cubicBezTo>
                  <a:pt x="1087" y="6261"/>
                  <a:pt x="1049" y="6330"/>
                  <a:pt x="1000" y="6330"/>
                </a:cubicBezTo>
                <a:cubicBezTo>
                  <a:pt x="957" y="6330"/>
                  <a:pt x="926" y="6375"/>
                  <a:pt x="919" y="6450"/>
                </a:cubicBezTo>
                <a:cubicBezTo>
                  <a:pt x="917" y="6474"/>
                  <a:pt x="909" y="6506"/>
                  <a:pt x="902" y="6525"/>
                </a:cubicBezTo>
                <a:cubicBezTo>
                  <a:pt x="895" y="6543"/>
                  <a:pt x="888" y="6586"/>
                  <a:pt x="890" y="6616"/>
                </a:cubicBezTo>
                <a:cubicBezTo>
                  <a:pt x="893" y="6660"/>
                  <a:pt x="881" y="6669"/>
                  <a:pt x="827" y="6679"/>
                </a:cubicBezTo>
                <a:cubicBezTo>
                  <a:pt x="783" y="6687"/>
                  <a:pt x="774" y="6696"/>
                  <a:pt x="792" y="6708"/>
                </a:cubicBezTo>
                <a:cubicBezTo>
                  <a:pt x="831" y="6732"/>
                  <a:pt x="784" y="6816"/>
                  <a:pt x="740" y="6799"/>
                </a:cubicBezTo>
                <a:cubicBezTo>
                  <a:pt x="701" y="6785"/>
                  <a:pt x="696" y="6797"/>
                  <a:pt x="729" y="6857"/>
                </a:cubicBezTo>
                <a:cubicBezTo>
                  <a:pt x="742" y="6881"/>
                  <a:pt x="749" y="6922"/>
                  <a:pt x="740" y="6943"/>
                </a:cubicBezTo>
                <a:cubicBezTo>
                  <a:pt x="731" y="6963"/>
                  <a:pt x="724" y="6982"/>
                  <a:pt x="723" y="6988"/>
                </a:cubicBezTo>
                <a:cubicBezTo>
                  <a:pt x="722" y="6995"/>
                  <a:pt x="698" y="7019"/>
                  <a:pt x="671" y="7046"/>
                </a:cubicBezTo>
                <a:cubicBezTo>
                  <a:pt x="583" y="7133"/>
                  <a:pt x="494" y="7301"/>
                  <a:pt x="556" y="7263"/>
                </a:cubicBezTo>
                <a:cubicBezTo>
                  <a:pt x="588" y="7244"/>
                  <a:pt x="607" y="7315"/>
                  <a:pt x="579" y="7349"/>
                </a:cubicBezTo>
                <a:cubicBezTo>
                  <a:pt x="560" y="7372"/>
                  <a:pt x="555" y="7384"/>
                  <a:pt x="573" y="7395"/>
                </a:cubicBezTo>
                <a:cubicBezTo>
                  <a:pt x="590" y="7406"/>
                  <a:pt x="587" y="7425"/>
                  <a:pt x="561" y="7452"/>
                </a:cubicBezTo>
                <a:cubicBezTo>
                  <a:pt x="539" y="7477"/>
                  <a:pt x="529" y="7510"/>
                  <a:pt x="538" y="7538"/>
                </a:cubicBezTo>
                <a:cubicBezTo>
                  <a:pt x="547" y="7564"/>
                  <a:pt x="538" y="7618"/>
                  <a:pt x="515" y="7664"/>
                </a:cubicBezTo>
                <a:cubicBezTo>
                  <a:pt x="494" y="7709"/>
                  <a:pt x="479" y="7763"/>
                  <a:pt x="481" y="7785"/>
                </a:cubicBezTo>
                <a:cubicBezTo>
                  <a:pt x="485" y="7846"/>
                  <a:pt x="450" y="7851"/>
                  <a:pt x="412" y="7796"/>
                </a:cubicBezTo>
                <a:lnTo>
                  <a:pt x="377" y="7750"/>
                </a:lnTo>
                <a:lnTo>
                  <a:pt x="371" y="7802"/>
                </a:lnTo>
                <a:cubicBezTo>
                  <a:pt x="369" y="7832"/>
                  <a:pt x="368" y="7951"/>
                  <a:pt x="366" y="8065"/>
                </a:cubicBezTo>
                <a:cubicBezTo>
                  <a:pt x="362" y="8251"/>
                  <a:pt x="356" y="8278"/>
                  <a:pt x="314" y="8306"/>
                </a:cubicBezTo>
                <a:cubicBezTo>
                  <a:pt x="288" y="8323"/>
                  <a:pt x="268" y="8347"/>
                  <a:pt x="268" y="8363"/>
                </a:cubicBezTo>
                <a:cubicBezTo>
                  <a:pt x="268" y="8379"/>
                  <a:pt x="248" y="8402"/>
                  <a:pt x="227" y="8415"/>
                </a:cubicBezTo>
                <a:cubicBezTo>
                  <a:pt x="206" y="8427"/>
                  <a:pt x="199" y="8437"/>
                  <a:pt x="210" y="8438"/>
                </a:cubicBezTo>
                <a:cubicBezTo>
                  <a:pt x="221" y="8438"/>
                  <a:pt x="214" y="8453"/>
                  <a:pt x="198" y="8472"/>
                </a:cubicBezTo>
                <a:cubicBezTo>
                  <a:pt x="177" y="8497"/>
                  <a:pt x="174" y="8511"/>
                  <a:pt x="193" y="8529"/>
                </a:cubicBezTo>
                <a:cubicBezTo>
                  <a:pt x="211" y="8547"/>
                  <a:pt x="216" y="8566"/>
                  <a:pt x="198" y="8587"/>
                </a:cubicBezTo>
                <a:cubicBezTo>
                  <a:pt x="181" y="8607"/>
                  <a:pt x="181" y="8633"/>
                  <a:pt x="198" y="8684"/>
                </a:cubicBezTo>
                <a:cubicBezTo>
                  <a:pt x="215" y="8730"/>
                  <a:pt x="213" y="8761"/>
                  <a:pt x="198" y="8776"/>
                </a:cubicBezTo>
                <a:cubicBezTo>
                  <a:pt x="184" y="8790"/>
                  <a:pt x="188" y="8808"/>
                  <a:pt x="204" y="8827"/>
                </a:cubicBezTo>
                <a:cubicBezTo>
                  <a:pt x="218" y="8844"/>
                  <a:pt x="220" y="8874"/>
                  <a:pt x="210" y="8896"/>
                </a:cubicBezTo>
                <a:cubicBezTo>
                  <a:pt x="192" y="8936"/>
                  <a:pt x="185" y="8991"/>
                  <a:pt x="181" y="9114"/>
                </a:cubicBezTo>
                <a:cubicBezTo>
                  <a:pt x="179" y="9161"/>
                  <a:pt x="153" y="9207"/>
                  <a:pt x="100" y="9263"/>
                </a:cubicBezTo>
                <a:cubicBezTo>
                  <a:pt x="58" y="9308"/>
                  <a:pt x="25" y="9354"/>
                  <a:pt x="31" y="9360"/>
                </a:cubicBezTo>
                <a:cubicBezTo>
                  <a:pt x="37" y="9366"/>
                  <a:pt x="29" y="9387"/>
                  <a:pt x="14" y="9406"/>
                </a:cubicBezTo>
                <a:cubicBezTo>
                  <a:pt x="-5" y="9429"/>
                  <a:pt x="-4" y="9434"/>
                  <a:pt x="14" y="9423"/>
                </a:cubicBezTo>
                <a:cubicBezTo>
                  <a:pt x="49" y="9402"/>
                  <a:pt x="75" y="9445"/>
                  <a:pt x="54" y="9492"/>
                </a:cubicBezTo>
                <a:cubicBezTo>
                  <a:pt x="26" y="9555"/>
                  <a:pt x="21" y="9589"/>
                  <a:pt x="25" y="9646"/>
                </a:cubicBezTo>
                <a:cubicBezTo>
                  <a:pt x="32" y="9738"/>
                  <a:pt x="29" y="9768"/>
                  <a:pt x="20" y="9801"/>
                </a:cubicBezTo>
                <a:cubicBezTo>
                  <a:pt x="15" y="9819"/>
                  <a:pt x="24" y="9835"/>
                  <a:pt x="43" y="9835"/>
                </a:cubicBezTo>
                <a:cubicBezTo>
                  <a:pt x="100" y="9837"/>
                  <a:pt x="101" y="10035"/>
                  <a:pt x="43" y="10127"/>
                </a:cubicBezTo>
                <a:cubicBezTo>
                  <a:pt x="-1" y="10198"/>
                  <a:pt x="-3" y="10206"/>
                  <a:pt x="31" y="10225"/>
                </a:cubicBezTo>
                <a:cubicBezTo>
                  <a:pt x="52" y="10236"/>
                  <a:pt x="60" y="10250"/>
                  <a:pt x="54" y="10259"/>
                </a:cubicBezTo>
                <a:cubicBezTo>
                  <a:pt x="37" y="10287"/>
                  <a:pt x="32" y="11418"/>
                  <a:pt x="49" y="11445"/>
                </a:cubicBezTo>
                <a:cubicBezTo>
                  <a:pt x="57" y="11459"/>
                  <a:pt x="50" y="11481"/>
                  <a:pt x="31" y="11496"/>
                </a:cubicBezTo>
                <a:cubicBezTo>
                  <a:pt x="1" y="11521"/>
                  <a:pt x="1" y="11526"/>
                  <a:pt x="31" y="11559"/>
                </a:cubicBezTo>
                <a:cubicBezTo>
                  <a:pt x="50" y="11580"/>
                  <a:pt x="61" y="11615"/>
                  <a:pt x="54" y="11634"/>
                </a:cubicBezTo>
                <a:cubicBezTo>
                  <a:pt x="47" y="11653"/>
                  <a:pt x="52" y="11671"/>
                  <a:pt x="66" y="11680"/>
                </a:cubicBezTo>
                <a:cubicBezTo>
                  <a:pt x="84" y="11691"/>
                  <a:pt x="85" y="11703"/>
                  <a:pt x="66" y="11726"/>
                </a:cubicBezTo>
                <a:cubicBezTo>
                  <a:pt x="52" y="11742"/>
                  <a:pt x="32" y="11750"/>
                  <a:pt x="20" y="11743"/>
                </a:cubicBezTo>
                <a:cubicBezTo>
                  <a:pt x="-13" y="11723"/>
                  <a:pt x="1" y="11915"/>
                  <a:pt x="37" y="11972"/>
                </a:cubicBezTo>
                <a:cubicBezTo>
                  <a:pt x="61" y="12010"/>
                  <a:pt x="67" y="12035"/>
                  <a:pt x="49" y="12086"/>
                </a:cubicBezTo>
                <a:cubicBezTo>
                  <a:pt x="36" y="12123"/>
                  <a:pt x="30" y="12172"/>
                  <a:pt x="37" y="12190"/>
                </a:cubicBezTo>
                <a:cubicBezTo>
                  <a:pt x="44" y="12207"/>
                  <a:pt x="41" y="12237"/>
                  <a:pt x="31" y="12258"/>
                </a:cubicBezTo>
                <a:cubicBezTo>
                  <a:pt x="-6" y="12340"/>
                  <a:pt x="1" y="12380"/>
                  <a:pt x="54" y="12367"/>
                </a:cubicBezTo>
                <a:cubicBezTo>
                  <a:pt x="85" y="12360"/>
                  <a:pt x="118" y="12364"/>
                  <a:pt x="135" y="12384"/>
                </a:cubicBezTo>
                <a:cubicBezTo>
                  <a:pt x="150" y="12402"/>
                  <a:pt x="150" y="12419"/>
                  <a:pt x="141" y="12419"/>
                </a:cubicBezTo>
                <a:cubicBezTo>
                  <a:pt x="132" y="12419"/>
                  <a:pt x="138" y="12430"/>
                  <a:pt x="152" y="12447"/>
                </a:cubicBezTo>
                <a:cubicBezTo>
                  <a:pt x="167" y="12465"/>
                  <a:pt x="183" y="12537"/>
                  <a:pt x="187" y="12608"/>
                </a:cubicBezTo>
                <a:cubicBezTo>
                  <a:pt x="191" y="12678"/>
                  <a:pt x="197" y="12742"/>
                  <a:pt x="198" y="12745"/>
                </a:cubicBezTo>
                <a:cubicBezTo>
                  <a:pt x="200" y="12748"/>
                  <a:pt x="197" y="12753"/>
                  <a:pt x="198" y="12762"/>
                </a:cubicBezTo>
                <a:cubicBezTo>
                  <a:pt x="199" y="12771"/>
                  <a:pt x="210" y="12794"/>
                  <a:pt x="221" y="12808"/>
                </a:cubicBezTo>
                <a:cubicBezTo>
                  <a:pt x="251" y="12844"/>
                  <a:pt x="239" y="13009"/>
                  <a:pt x="204" y="13037"/>
                </a:cubicBezTo>
                <a:cubicBezTo>
                  <a:pt x="161" y="13073"/>
                  <a:pt x="171" y="13096"/>
                  <a:pt x="221" y="13083"/>
                </a:cubicBezTo>
                <a:cubicBezTo>
                  <a:pt x="271" y="13070"/>
                  <a:pt x="301" y="13123"/>
                  <a:pt x="279" y="13180"/>
                </a:cubicBezTo>
                <a:cubicBezTo>
                  <a:pt x="267" y="13211"/>
                  <a:pt x="259" y="13212"/>
                  <a:pt x="227" y="13186"/>
                </a:cubicBezTo>
                <a:cubicBezTo>
                  <a:pt x="195" y="13160"/>
                  <a:pt x="192" y="13158"/>
                  <a:pt x="210" y="13186"/>
                </a:cubicBezTo>
                <a:cubicBezTo>
                  <a:pt x="221" y="13204"/>
                  <a:pt x="233" y="13242"/>
                  <a:pt x="233" y="13266"/>
                </a:cubicBezTo>
                <a:cubicBezTo>
                  <a:pt x="233" y="13296"/>
                  <a:pt x="251" y="13313"/>
                  <a:pt x="285" y="13318"/>
                </a:cubicBezTo>
                <a:cubicBezTo>
                  <a:pt x="352" y="13327"/>
                  <a:pt x="372" y="13391"/>
                  <a:pt x="366" y="13559"/>
                </a:cubicBezTo>
                <a:cubicBezTo>
                  <a:pt x="362" y="13647"/>
                  <a:pt x="371" y="13704"/>
                  <a:pt x="389" y="13719"/>
                </a:cubicBezTo>
                <a:cubicBezTo>
                  <a:pt x="411" y="13737"/>
                  <a:pt x="409" y="13754"/>
                  <a:pt x="383" y="13816"/>
                </a:cubicBezTo>
                <a:cubicBezTo>
                  <a:pt x="345" y="13906"/>
                  <a:pt x="354" y="13959"/>
                  <a:pt x="412" y="13959"/>
                </a:cubicBezTo>
                <a:cubicBezTo>
                  <a:pt x="446" y="13959"/>
                  <a:pt x="541" y="14036"/>
                  <a:pt x="544" y="14068"/>
                </a:cubicBezTo>
                <a:cubicBezTo>
                  <a:pt x="545" y="14074"/>
                  <a:pt x="557" y="14103"/>
                  <a:pt x="573" y="14131"/>
                </a:cubicBezTo>
                <a:cubicBezTo>
                  <a:pt x="589" y="14159"/>
                  <a:pt x="594" y="14200"/>
                  <a:pt x="590" y="14229"/>
                </a:cubicBezTo>
                <a:cubicBezTo>
                  <a:pt x="587" y="14257"/>
                  <a:pt x="603" y="14302"/>
                  <a:pt x="625" y="14326"/>
                </a:cubicBezTo>
                <a:cubicBezTo>
                  <a:pt x="668" y="14373"/>
                  <a:pt x="643" y="14411"/>
                  <a:pt x="585" y="14389"/>
                </a:cubicBezTo>
                <a:cubicBezTo>
                  <a:pt x="540" y="14372"/>
                  <a:pt x="527" y="14410"/>
                  <a:pt x="556" y="14464"/>
                </a:cubicBezTo>
                <a:cubicBezTo>
                  <a:pt x="574" y="14498"/>
                  <a:pt x="587" y="14504"/>
                  <a:pt x="608" y="14486"/>
                </a:cubicBezTo>
                <a:cubicBezTo>
                  <a:pt x="658" y="14445"/>
                  <a:pt x="712" y="14534"/>
                  <a:pt x="717" y="14664"/>
                </a:cubicBezTo>
                <a:cubicBezTo>
                  <a:pt x="721" y="14767"/>
                  <a:pt x="727" y="14779"/>
                  <a:pt x="775" y="14790"/>
                </a:cubicBezTo>
                <a:cubicBezTo>
                  <a:pt x="804" y="14797"/>
                  <a:pt x="832" y="14813"/>
                  <a:pt x="832" y="14824"/>
                </a:cubicBezTo>
                <a:cubicBezTo>
                  <a:pt x="833" y="14836"/>
                  <a:pt x="846" y="14871"/>
                  <a:pt x="861" y="14899"/>
                </a:cubicBezTo>
                <a:cubicBezTo>
                  <a:pt x="877" y="14927"/>
                  <a:pt x="889" y="14981"/>
                  <a:pt x="890" y="15019"/>
                </a:cubicBezTo>
                <a:cubicBezTo>
                  <a:pt x="891" y="15062"/>
                  <a:pt x="909" y="15101"/>
                  <a:pt x="936" y="15122"/>
                </a:cubicBezTo>
                <a:cubicBezTo>
                  <a:pt x="980" y="15157"/>
                  <a:pt x="978" y="15161"/>
                  <a:pt x="936" y="15202"/>
                </a:cubicBezTo>
                <a:cubicBezTo>
                  <a:pt x="889" y="15249"/>
                  <a:pt x="881" y="15332"/>
                  <a:pt x="919" y="15397"/>
                </a:cubicBezTo>
                <a:cubicBezTo>
                  <a:pt x="943" y="15438"/>
                  <a:pt x="945" y="15434"/>
                  <a:pt x="971" y="15386"/>
                </a:cubicBezTo>
                <a:lnTo>
                  <a:pt x="1000" y="15340"/>
                </a:lnTo>
                <a:lnTo>
                  <a:pt x="1051" y="15386"/>
                </a:lnTo>
                <a:cubicBezTo>
                  <a:pt x="1081" y="15413"/>
                  <a:pt x="1103" y="15443"/>
                  <a:pt x="1098" y="15449"/>
                </a:cubicBezTo>
                <a:cubicBezTo>
                  <a:pt x="1092" y="15455"/>
                  <a:pt x="1096" y="15473"/>
                  <a:pt x="1109" y="15489"/>
                </a:cubicBezTo>
                <a:cubicBezTo>
                  <a:pt x="1127" y="15511"/>
                  <a:pt x="1125" y="15518"/>
                  <a:pt x="1098" y="15529"/>
                </a:cubicBezTo>
                <a:cubicBezTo>
                  <a:pt x="1064" y="15542"/>
                  <a:pt x="1063" y="15549"/>
                  <a:pt x="1098" y="15575"/>
                </a:cubicBezTo>
                <a:cubicBezTo>
                  <a:pt x="1133" y="15601"/>
                  <a:pt x="1132" y="15602"/>
                  <a:pt x="1098" y="15655"/>
                </a:cubicBezTo>
                <a:cubicBezTo>
                  <a:pt x="1074" y="15690"/>
                  <a:pt x="1072" y="15721"/>
                  <a:pt x="1086" y="15729"/>
                </a:cubicBezTo>
                <a:cubicBezTo>
                  <a:pt x="1098" y="15737"/>
                  <a:pt x="1099" y="15753"/>
                  <a:pt x="1092" y="15764"/>
                </a:cubicBezTo>
                <a:cubicBezTo>
                  <a:pt x="1074" y="15793"/>
                  <a:pt x="1160" y="15788"/>
                  <a:pt x="1190" y="15758"/>
                </a:cubicBezTo>
                <a:cubicBezTo>
                  <a:pt x="1229" y="15720"/>
                  <a:pt x="1257" y="15755"/>
                  <a:pt x="1247" y="15827"/>
                </a:cubicBezTo>
                <a:cubicBezTo>
                  <a:pt x="1241" y="15875"/>
                  <a:pt x="1253" y="15907"/>
                  <a:pt x="1293" y="15947"/>
                </a:cubicBezTo>
                <a:cubicBezTo>
                  <a:pt x="1324" y="15977"/>
                  <a:pt x="1342" y="16013"/>
                  <a:pt x="1334" y="16027"/>
                </a:cubicBezTo>
                <a:cubicBezTo>
                  <a:pt x="1325" y="16042"/>
                  <a:pt x="1332" y="16047"/>
                  <a:pt x="1345" y="16039"/>
                </a:cubicBezTo>
                <a:cubicBezTo>
                  <a:pt x="1377" y="16019"/>
                  <a:pt x="1418" y="16071"/>
                  <a:pt x="1426" y="16142"/>
                </a:cubicBezTo>
                <a:cubicBezTo>
                  <a:pt x="1430" y="16177"/>
                  <a:pt x="1469" y="16239"/>
                  <a:pt x="1530" y="16296"/>
                </a:cubicBezTo>
                <a:cubicBezTo>
                  <a:pt x="1625" y="16387"/>
                  <a:pt x="1636" y="16424"/>
                  <a:pt x="1610" y="16520"/>
                </a:cubicBezTo>
                <a:cubicBezTo>
                  <a:pt x="1597" y="16569"/>
                  <a:pt x="1658" y="16663"/>
                  <a:pt x="1703" y="16663"/>
                </a:cubicBezTo>
                <a:cubicBezTo>
                  <a:pt x="1752" y="16663"/>
                  <a:pt x="1790" y="16733"/>
                  <a:pt x="1778" y="16801"/>
                </a:cubicBezTo>
                <a:cubicBezTo>
                  <a:pt x="1771" y="16835"/>
                  <a:pt x="1780" y="16837"/>
                  <a:pt x="1835" y="16829"/>
                </a:cubicBezTo>
                <a:cubicBezTo>
                  <a:pt x="1889" y="16821"/>
                  <a:pt x="1911" y="16833"/>
                  <a:pt x="1945" y="16881"/>
                </a:cubicBezTo>
                <a:cubicBezTo>
                  <a:pt x="1968" y="16913"/>
                  <a:pt x="1982" y="16947"/>
                  <a:pt x="1974" y="16955"/>
                </a:cubicBezTo>
                <a:cubicBezTo>
                  <a:pt x="1965" y="16964"/>
                  <a:pt x="1984" y="16990"/>
                  <a:pt x="2014" y="17012"/>
                </a:cubicBezTo>
                <a:cubicBezTo>
                  <a:pt x="2062" y="17049"/>
                  <a:pt x="2060" y="17058"/>
                  <a:pt x="2031" y="17093"/>
                </a:cubicBezTo>
                <a:cubicBezTo>
                  <a:pt x="2014" y="17114"/>
                  <a:pt x="2012" y="17123"/>
                  <a:pt x="2025" y="17116"/>
                </a:cubicBezTo>
                <a:cubicBezTo>
                  <a:pt x="2066" y="17092"/>
                  <a:pt x="2138" y="17211"/>
                  <a:pt x="2129" y="17287"/>
                </a:cubicBezTo>
                <a:cubicBezTo>
                  <a:pt x="2122" y="17350"/>
                  <a:pt x="2125" y="17359"/>
                  <a:pt x="2181" y="17356"/>
                </a:cubicBezTo>
                <a:cubicBezTo>
                  <a:pt x="2271" y="17352"/>
                  <a:pt x="2313" y="17379"/>
                  <a:pt x="2308" y="17436"/>
                </a:cubicBezTo>
                <a:cubicBezTo>
                  <a:pt x="2302" y="17503"/>
                  <a:pt x="2337" y="17539"/>
                  <a:pt x="2400" y="17539"/>
                </a:cubicBezTo>
                <a:cubicBezTo>
                  <a:pt x="2469" y="17539"/>
                  <a:pt x="2488" y="17590"/>
                  <a:pt x="2487" y="17757"/>
                </a:cubicBezTo>
                <a:cubicBezTo>
                  <a:pt x="2486" y="17882"/>
                  <a:pt x="2490" y="17893"/>
                  <a:pt x="2527" y="17883"/>
                </a:cubicBezTo>
                <a:cubicBezTo>
                  <a:pt x="2583" y="17869"/>
                  <a:pt x="2684" y="17905"/>
                  <a:pt x="2665" y="17935"/>
                </a:cubicBezTo>
                <a:cubicBezTo>
                  <a:pt x="2656" y="17949"/>
                  <a:pt x="2664" y="17956"/>
                  <a:pt x="2688" y="17952"/>
                </a:cubicBezTo>
                <a:cubicBezTo>
                  <a:pt x="2715" y="17947"/>
                  <a:pt x="2730" y="17962"/>
                  <a:pt x="2729" y="17986"/>
                </a:cubicBezTo>
                <a:cubicBezTo>
                  <a:pt x="2727" y="18007"/>
                  <a:pt x="2736" y="18015"/>
                  <a:pt x="2752" y="18009"/>
                </a:cubicBezTo>
                <a:cubicBezTo>
                  <a:pt x="2793" y="17993"/>
                  <a:pt x="2875" y="18119"/>
                  <a:pt x="2850" y="18158"/>
                </a:cubicBezTo>
                <a:cubicBezTo>
                  <a:pt x="2806" y="18227"/>
                  <a:pt x="2829" y="18243"/>
                  <a:pt x="2948" y="18238"/>
                </a:cubicBezTo>
                <a:cubicBezTo>
                  <a:pt x="3063" y="18233"/>
                  <a:pt x="3093" y="18252"/>
                  <a:pt x="3057" y="18318"/>
                </a:cubicBezTo>
                <a:cubicBezTo>
                  <a:pt x="3030" y="18368"/>
                  <a:pt x="3033" y="18413"/>
                  <a:pt x="3069" y="18416"/>
                </a:cubicBezTo>
                <a:cubicBezTo>
                  <a:pt x="3257" y="18433"/>
                  <a:pt x="3289" y="18444"/>
                  <a:pt x="3259" y="18490"/>
                </a:cubicBezTo>
                <a:cubicBezTo>
                  <a:pt x="3227" y="18540"/>
                  <a:pt x="3236" y="18559"/>
                  <a:pt x="3305" y="18593"/>
                </a:cubicBezTo>
                <a:cubicBezTo>
                  <a:pt x="3349" y="18616"/>
                  <a:pt x="3373" y="18642"/>
                  <a:pt x="3368" y="18668"/>
                </a:cubicBezTo>
                <a:cubicBezTo>
                  <a:pt x="3365" y="18690"/>
                  <a:pt x="3368" y="18704"/>
                  <a:pt x="3380" y="18697"/>
                </a:cubicBezTo>
                <a:cubicBezTo>
                  <a:pt x="3392" y="18689"/>
                  <a:pt x="3412" y="18695"/>
                  <a:pt x="3420" y="18708"/>
                </a:cubicBezTo>
                <a:cubicBezTo>
                  <a:pt x="3431" y="18724"/>
                  <a:pt x="3440" y="18725"/>
                  <a:pt x="3461" y="18708"/>
                </a:cubicBezTo>
                <a:cubicBezTo>
                  <a:pt x="3491" y="18683"/>
                  <a:pt x="3521" y="18704"/>
                  <a:pt x="3530" y="18765"/>
                </a:cubicBezTo>
                <a:cubicBezTo>
                  <a:pt x="3540" y="18830"/>
                  <a:pt x="3565" y="18857"/>
                  <a:pt x="3605" y="18857"/>
                </a:cubicBezTo>
                <a:cubicBezTo>
                  <a:pt x="3628" y="18857"/>
                  <a:pt x="3659" y="18873"/>
                  <a:pt x="3674" y="18891"/>
                </a:cubicBezTo>
                <a:cubicBezTo>
                  <a:pt x="3689" y="18909"/>
                  <a:pt x="3690" y="18926"/>
                  <a:pt x="3680" y="18926"/>
                </a:cubicBezTo>
                <a:cubicBezTo>
                  <a:pt x="3669" y="18926"/>
                  <a:pt x="3682" y="18942"/>
                  <a:pt x="3708" y="18960"/>
                </a:cubicBezTo>
                <a:cubicBezTo>
                  <a:pt x="3735" y="18978"/>
                  <a:pt x="3755" y="19006"/>
                  <a:pt x="3749" y="19023"/>
                </a:cubicBezTo>
                <a:cubicBezTo>
                  <a:pt x="3742" y="19040"/>
                  <a:pt x="3745" y="19060"/>
                  <a:pt x="3760" y="19069"/>
                </a:cubicBezTo>
                <a:cubicBezTo>
                  <a:pt x="3777" y="19079"/>
                  <a:pt x="3781" y="19078"/>
                  <a:pt x="3772" y="19063"/>
                </a:cubicBezTo>
                <a:cubicBezTo>
                  <a:pt x="3764" y="19050"/>
                  <a:pt x="3771" y="19031"/>
                  <a:pt x="3783" y="19023"/>
                </a:cubicBezTo>
                <a:cubicBezTo>
                  <a:pt x="3812" y="19005"/>
                  <a:pt x="3871" y="19051"/>
                  <a:pt x="3864" y="19086"/>
                </a:cubicBezTo>
                <a:cubicBezTo>
                  <a:pt x="3861" y="19101"/>
                  <a:pt x="3895" y="19113"/>
                  <a:pt x="3945" y="19115"/>
                </a:cubicBezTo>
                <a:cubicBezTo>
                  <a:pt x="4044" y="19117"/>
                  <a:pt x="4126" y="19180"/>
                  <a:pt x="4089" y="19224"/>
                </a:cubicBezTo>
                <a:cubicBezTo>
                  <a:pt x="4055" y="19265"/>
                  <a:pt x="4088" y="19298"/>
                  <a:pt x="4158" y="19298"/>
                </a:cubicBezTo>
                <a:cubicBezTo>
                  <a:pt x="4239" y="19298"/>
                  <a:pt x="4305" y="19349"/>
                  <a:pt x="4279" y="19390"/>
                </a:cubicBezTo>
                <a:cubicBezTo>
                  <a:pt x="4233" y="19464"/>
                  <a:pt x="4272" y="19506"/>
                  <a:pt x="4331" y="19447"/>
                </a:cubicBezTo>
                <a:cubicBezTo>
                  <a:pt x="4346" y="19432"/>
                  <a:pt x="4371" y="19431"/>
                  <a:pt x="4394" y="19441"/>
                </a:cubicBezTo>
                <a:cubicBezTo>
                  <a:pt x="4416" y="19451"/>
                  <a:pt x="4443" y="19460"/>
                  <a:pt x="4452" y="19458"/>
                </a:cubicBezTo>
                <a:cubicBezTo>
                  <a:pt x="4482" y="19452"/>
                  <a:pt x="4494" y="19520"/>
                  <a:pt x="4469" y="19550"/>
                </a:cubicBezTo>
                <a:cubicBezTo>
                  <a:pt x="4427" y="19600"/>
                  <a:pt x="4489" y="19630"/>
                  <a:pt x="4550" y="19590"/>
                </a:cubicBezTo>
                <a:cubicBezTo>
                  <a:pt x="4597" y="19559"/>
                  <a:pt x="4598" y="19565"/>
                  <a:pt x="4625" y="19607"/>
                </a:cubicBezTo>
                <a:cubicBezTo>
                  <a:pt x="4641" y="19632"/>
                  <a:pt x="4675" y="19653"/>
                  <a:pt x="4700" y="19653"/>
                </a:cubicBezTo>
                <a:cubicBezTo>
                  <a:pt x="4724" y="19653"/>
                  <a:pt x="4770" y="19672"/>
                  <a:pt x="4798" y="19693"/>
                </a:cubicBezTo>
                <a:cubicBezTo>
                  <a:pt x="4844" y="19728"/>
                  <a:pt x="4846" y="19730"/>
                  <a:pt x="4815" y="19756"/>
                </a:cubicBezTo>
                <a:cubicBezTo>
                  <a:pt x="4796" y="19772"/>
                  <a:pt x="4781" y="19797"/>
                  <a:pt x="4781" y="19808"/>
                </a:cubicBezTo>
                <a:cubicBezTo>
                  <a:pt x="4781" y="19835"/>
                  <a:pt x="4851" y="19830"/>
                  <a:pt x="4879" y="19802"/>
                </a:cubicBezTo>
                <a:cubicBezTo>
                  <a:pt x="4911" y="19770"/>
                  <a:pt x="4957" y="19832"/>
                  <a:pt x="4959" y="19911"/>
                </a:cubicBezTo>
                <a:cubicBezTo>
                  <a:pt x="4961" y="19978"/>
                  <a:pt x="5029" y="20002"/>
                  <a:pt x="5051" y="19945"/>
                </a:cubicBezTo>
                <a:cubicBezTo>
                  <a:pt x="5061" y="19921"/>
                  <a:pt x="5078" y="19928"/>
                  <a:pt x="5149" y="19962"/>
                </a:cubicBezTo>
                <a:cubicBezTo>
                  <a:pt x="5198" y="19986"/>
                  <a:pt x="5252" y="20003"/>
                  <a:pt x="5265" y="20003"/>
                </a:cubicBezTo>
                <a:cubicBezTo>
                  <a:pt x="5297" y="20003"/>
                  <a:pt x="5331" y="20080"/>
                  <a:pt x="5317" y="20117"/>
                </a:cubicBezTo>
                <a:cubicBezTo>
                  <a:pt x="5303" y="20152"/>
                  <a:pt x="5354" y="20155"/>
                  <a:pt x="5426" y="20123"/>
                </a:cubicBezTo>
                <a:cubicBezTo>
                  <a:pt x="5452" y="20111"/>
                  <a:pt x="5485" y="20113"/>
                  <a:pt x="5507" y="20129"/>
                </a:cubicBezTo>
                <a:cubicBezTo>
                  <a:pt x="5544" y="20155"/>
                  <a:pt x="5559" y="20165"/>
                  <a:pt x="5622" y="20186"/>
                </a:cubicBezTo>
                <a:cubicBezTo>
                  <a:pt x="5643" y="20193"/>
                  <a:pt x="5662" y="20215"/>
                  <a:pt x="5662" y="20237"/>
                </a:cubicBezTo>
                <a:cubicBezTo>
                  <a:pt x="5662" y="20260"/>
                  <a:pt x="5679" y="20300"/>
                  <a:pt x="5697" y="20323"/>
                </a:cubicBezTo>
                <a:cubicBezTo>
                  <a:pt x="5728" y="20365"/>
                  <a:pt x="5726" y="20367"/>
                  <a:pt x="5760" y="20323"/>
                </a:cubicBezTo>
                <a:cubicBezTo>
                  <a:pt x="5794" y="20280"/>
                  <a:pt x="5798" y="20276"/>
                  <a:pt x="5853" y="20340"/>
                </a:cubicBezTo>
                <a:cubicBezTo>
                  <a:pt x="5960" y="20468"/>
                  <a:pt x="5995" y="20498"/>
                  <a:pt x="6054" y="20501"/>
                </a:cubicBezTo>
                <a:cubicBezTo>
                  <a:pt x="6087" y="20503"/>
                  <a:pt x="6139" y="20512"/>
                  <a:pt x="6170" y="20518"/>
                </a:cubicBezTo>
                <a:cubicBezTo>
                  <a:pt x="6200" y="20524"/>
                  <a:pt x="6242" y="20531"/>
                  <a:pt x="6262" y="20535"/>
                </a:cubicBezTo>
                <a:cubicBezTo>
                  <a:pt x="6316" y="20546"/>
                  <a:pt x="6371" y="20597"/>
                  <a:pt x="6360" y="20627"/>
                </a:cubicBezTo>
                <a:cubicBezTo>
                  <a:pt x="6355" y="20641"/>
                  <a:pt x="6360" y="20667"/>
                  <a:pt x="6371" y="20684"/>
                </a:cubicBezTo>
                <a:cubicBezTo>
                  <a:pt x="6388" y="20710"/>
                  <a:pt x="6397" y="20712"/>
                  <a:pt x="6446" y="20690"/>
                </a:cubicBezTo>
                <a:cubicBezTo>
                  <a:pt x="6492" y="20669"/>
                  <a:pt x="6514" y="20664"/>
                  <a:pt x="6539" y="20684"/>
                </a:cubicBezTo>
                <a:cubicBezTo>
                  <a:pt x="6562" y="20703"/>
                  <a:pt x="6578" y="20708"/>
                  <a:pt x="6596" y="20690"/>
                </a:cubicBezTo>
                <a:cubicBezTo>
                  <a:pt x="6626" y="20660"/>
                  <a:pt x="6756" y="20741"/>
                  <a:pt x="6734" y="20776"/>
                </a:cubicBezTo>
                <a:cubicBezTo>
                  <a:pt x="6726" y="20790"/>
                  <a:pt x="6735" y="20791"/>
                  <a:pt x="6763" y="20776"/>
                </a:cubicBezTo>
                <a:cubicBezTo>
                  <a:pt x="6811" y="20751"/>
                  <a:pt x="6852" y="20776"/>
                  <a:pt x="6827" y="20816"/>
                </a:cubicBezTo>
                <a:cubicBezTo>
                  <a:pt x="6820" y="20827"/>
                  <a:pt x="6821" y="20843"/>
                  <a:pt x="6832" y="20850"/>
                </a:cubicBezTo>
                <a:cubicBezTo>
                  <a:pt x="6844" y="20857"/>
                  <a:pt x="6859" y="20851"/>
                  <a:pt x="6867" y="20839"/>
                </a:cubicBezTo>
                <a:cubicBezTo>
                  <a:pt x="6876" y="20824"/>
                  <a:pt x="6896" y="20824"/>
                  <a:pt x="6925" y="20839"/>
                </a:cubicBezTo>
                <a:cubicBezTo>
                  <a:pt x="6948" y="20851"/>
                  <a:pt x="6973" y="20859"/>
                  <a:pt x="6982" y="20856"/>
                </a:cubicBezTo>
                <a:cubicBezTo>
                  <a:pt x="7014" y="20847"/>
                  <a:pt x="7099" y="20903"/>
                  <a:pt x="7086" y="20925"/>
                </a:cubicBezTo>
                <a:cubicBezTo>
                  <a:pt x="7066" y="20957"/>
                  <a:pt x="7138" y="20976"/>
                  <a:pt x="7173" y="20948"/>
                </a:cubicBezTo>
                <a:cubicBezTo>
                  <a:pt x="7216" y="20912"/>
                  <a:pt x="7328" y="20959"/>
                  <a:pt x="7311" y="21005"/>
                </a:cubicBezTo>
                <a:cubicBezTo>
                  <a:pt x="7295" y="21046"/>
                  <a:pt x="7358" y="21073"/>
                  <a:pt x="7392" y="21039"/>
                </a:cubicBezTo>
                <a:cubicBezTo>
                  <a:pt x="7410" y="21021"/>
                  <a:pt x="7426" y="21021"/>
                  <a:pt x="7449" y="21039"/>
                </a:cubicBezTo>
                <a:cubicBezTo>
                  <a:pt x="7473" y="21059"/>
                  <a:pt x="7493" y="21059"/>
                  <a:pt x="7524" y="21039"/>
                </a:cubicBezTo>
                <a:cubicBezTo>
                  <a:pt x="7547" y="21025"/>
                  <a:pt x="7569" y="21023"/>
                  <a:pt x="7576" y="21034"/>
                </a:cubicBezTo>
                <a:cubicBezTo>
                  <a:pt x="7587" y="21051"/>
                  <a:pt x="7663" y="21070"/>
                  <a:pt x="7818" y="21097"/>
                </a:cubicBezTo>
                <a:cubicBezTo>
                  <a:pt x="7829" y="21098"/>
                  <a:pt x="7821" y="21113"/>
                  <a:pt x="7807" y="21131"/>
                </a:cubicBezTo>
                <a:cubicBezTo>
                  <a:pt x="7775" y="21169"/>
                  <a:pt x="7798" y="21222"/>
                  <a:pt x="7841" y="21205"/>
                </a:cubicBezTo>
                <a:cubicBezTo>
                  <a:pt x="7858" y="21199"/>
                  <a:pt x="7902" y="21204"/>
                  <a:pt x="7939" y="21217"/>
                </a:cubicBezTo>
                <a:cubicBezTo>
                  <a:pt x="7996" y="21237"/>
                  <a:pt x="8013" y="21233"/>
                  <a:pt x="8037" y="21200"/>
                </a:cubicBezTo>
                <a:cubicBezTo>
                  <a:pt x="8070" y="21155"/>
                  <a:pt x="8151" y="21171"/>
                  <a:pt x="8124" y="21217"/>
                </a:cubicBezTo>
                <a:cubicBezTo>
                  <a:pt x="8110" y="21239"/>
                  <a:pt x="8114" y="21239"/>
                  <a:pt x="8141" y="21217"/>
                </a:cubicBezTo>
                <a:cubicBezTo>
                  <a:pt x="8159" y="21202"/>
                  <a:pt x="8184" y="21196"/>
                  <a:pt x="8193" y="21205"/>
                </a:cubicBezTo>
                <a:cubicBezTo>
                  <a:pt x="8202" y="21214"/>
                  <a:pt x="8243" y="21221"/>
                  <a:pt x="8285" y="21223"/>
                </a:cubicBezTo>
                <a:cubicBezTo>
                  <a:pt x="8327" y="21224"/>
                  <a:pt x="8378" y="21243"/>
                  <a:pt x="8400" y="21263"/>
                </a:cubicBezTo>
                <a:cubicBezTo>
                  <a:pt x="8422" y="21282"/>
                  <a:pt x="8468" y="21297"/>
                  <a:pt x="8498" y="21297"/>
                </a:cubicBezTo>
                <a:cubicBezTo>
                  <a:pt x="8570" y="21297"/>
                  <a:pt x="8589" y="21322"/>
                  <a:pt x="8556" y="21366"/>
                </a:cubicBezTo>
                <a:cubicBezTo>
                  <a:pt x="8541" y="21385"/>
                  <a:pt x="8552" y="21377"/>
                  <a:pt x="8585" y="21349"/>
                </a:cubicBezTo>
                <a:cubicBezTo>
                  <a:pt x="8651" y="21290"/>
                  <a:pt x="8744" y="21294"/>
                  <a:pt x="8694" y="21354"/>
                </a:cubicBezTo>
                <a:cubicBezTo>
                  <a:pt x="8679" y="21372"/>
                  <a:pt x="8672" y="21387"/>
                  <a:pt x="8683" y="21389"/>
                </a:cubicBezTo>
                <a:cubicBezTo>
                  <a:pt x="8832" y="21408"/>
                  <a:pt x="8858" y="21407"/>
                  <a:pt x="8884" y="21372"/>
                </a:cubicBezTo>
                <a:cubicBezTo>
                  <a:pt x="8910" y="21337"/>
                  <a:pt x="8913" y="21335"/>
                  <a:pt x="8925" y="21366"/>
                </a:cubicBezTo>
                <a:cubicBezTo>
                  <a:pt x="8939" y="21401"/>
                  <a:pt x="8994" y="21411"/>
                  <a:pt x="9040" y="21383"/>
                </a:cubicBezTo>
                <a:cubicBezTo>
                  <a:pt x="9054" y="21374"/>
                  <a:pt x="9069" y="21373"/>
                  <a:pt x="9075" y="21383"/>
                </a:cubicBezTo>
                <a:cubicBezTo>
                  <a:pt x="9081" y="21393"/>
                  <a:pt x="9149" y="21403"/>
                  <a:pt x="9224" y="21406"/>
                </a:cubicBezTo>
                <a:cubicBezTo>
                  <a:pt x="9375" y="21412"/>
                  <a:pt x="9457" y="21442"/>
                  <a:pt x="9524" y="21526"/>
                </a:cubicBezTo>
                <a:cubicBezTo>
                  <a:pt x="9555" y="21566"/>
                  <a:pt x="9579" y="21582"/>
                  <a:pt x="9611" y="21572"/>
                </a:cubicBezTo>
                <a:cubicBezTo>
                  <a:pt x="9635" y="21564"/>
                  <a:pt x="9694" y="21559"/>
                  <a:pt x="9743" y="21561"/>
                </a:cubicBezTo>
                <a:cubicBezTo>
                  <a:pt x="9792" y="21562"/>
                  <a:pt x="9846" y="21561"/>
                  <a:pt x="9864" y="21561"/>
                </a:cubicBezTo>
                <a:cubicBezTo>
                  <a:pt x="9882" y="21561"/>
                  <a:pt x="9928" y="21560"/>
                  <a:pt x="9962" y="21561"/>
                </a:cubicBezTo>
                <a:cubicBezTo>
                  <a:pt x="9997" y="21561"/>
                  <a:pt x="10049" y="21545"/>
                  <a:pt x="10077" y="21526"/>
                </a:cubicBezTo>
                <a:cubicBezTo>
                  <a:pt x="10125" y="21496"/>
                  <a:pt x="10137" y="21498"/>
                  <a:pt x="10216" y="21538"/>
                </a:cubicBezTo>
                <a:cubicBezTo>
                  <a:pt x="10301" y="21581"/>
                  <a:pt x="10299" y="21580"/>
                  <a:pt x="10325" y="21538"/>
                </a:cubicBezTo>
                <a:cubicBezTo>
                  <a:pt x="10351" y="21497"/>
                  <a:pt x="10379" y="21498"/>
                  <a:pt x="10867" y="21503"/>
                </a:cubicBezTo>
                <a:cubicBezTo>
                  <a:pt x="11288" y="21508"/>
                  <a:pt x="11380" y="21513"/>
                  <a:pt x="11374" y="21538"/>
                </a:cubicBezTo>
                <a:cubicBezTo>
                  <a:pt x="11370" y="21559"/>
                  <a:pt x="11381" y="21565"/>
                  <a:pt x="11420" y="21555"/>
                </a:cubicBezTo>
                <a:cubicBezTo>
                  <a:pt x="11451" y="21547"/>
                  <a:pt x="11483" y="21549"/>
                  <a:pt x="11490" y="21561"/>
                </a:cubicBezTo>
                <a:cubicBezTo>
                  <a:pt x="11511" y="21595"/>
                  <a:pt x="11611" y="21574"/>
                  <a:pt x="11668" y="21520"/>
                </a:cubicBezTo>
                <a:cubicBezTo>
                  <a:pt x="11709" y="21482"/>
                  <a:pt x="11730" y="21473"/>
                  <a:pt x="11749" y="21492"/>
                </a:cubicBezTo>
                <a:cubicBezTo>
                  <a:pt x="11768" y="21510"/>
                  <a:pt x="11767" y="21527"/>
                  <a:pt x="11749" y="21549"/>
                </a:cubicBezTo>
                <a:cubicBezTo>
                  <a:pt x="11729" y="21573"/>
                  <a:pt x="11741" y="21579"/>
                  <a:pt x="11812" y="21583"/>
                </a:cubicBezTo>
                <a:cubicBezTo>
                  <a:pt x="11895" y="21588"/>
                  <a:pt x="11903" y="21584"/>
                  <a:pt x="11882" y="21543"/>
                </a:cubicBezTo>
                <a:cubicBezTo>
                  <a:pt x="11851" y="21488"/>
                  <a:pt x="11882" y="21464"/>
                  <a:pt x="11945" y="21498"/>
                </a:cubicBezTo>
                <a:cubicBezTo>
                  <a:pt x="11982" y="21517"/>
                  <a:pt x="12001" y="21513"/>
                  <a:pt x="12031" y="21486"/>
                </a:cubicBezTo>
                <a:cubicBezTo>
                  <a:pt x="12053" y="21467"/>
                  <a:pt x="12100" y="21454"/>
                  <a:pt x="12135" y="21452"/>
                </a:cubicBezTo>
                <a:cubicBezTo>
                  <a:pt x="12171" y="21449"/>
                  <a:pt x="12213" y="21439"/>
                  <a:pt x="12227" y="21429"/>
                </a:cubicBezTo>
                <a:cubicBezTo>
                  <a:pt x="12242" y="21418"/>
                  <a:pt x="12317" y="21403"/>
                  <a:pt x="12394" y="21400"/>
                </a:cubicBezTo>
                <a:cubicBezTo>
                  <a:pt x="12472" y="21397"/>
                  <a:pt x="12542" y="21386"/>
                  <a:pt x="12556" y="21377"/>
                </a:cubicBezTo>
                <a:cubicBezTo>
                  <a:pt x="12569" y="21369"/>
                  <a:pt x="12588" y="21376"/>
                  <a:pt x="12596" y="21389"/>
                </a:cubicBezTo>
                <a:cubicBezTo>
                  <a:pt x="12606" y="21404"/>
                  <a:pt x="12624" y="21397"/>
                  <a:pt x="12642" y="21372"/>
                </a:cubicBezTo>
                <a:cubicBezTo>
                  <a:pt x="12670" y="21334"/>
                  <a:pt x="12674" y="21333"/>
                  <a:pt x="12717" y="21372"/>
                </a:cubicBezTo>
                <a:cubicBezTo>
                  <a:pt x="12761" y="21411"/>
                  <a:pt x="12824" y="21407"/>
                  <a:pt x="12798" y="21366"/>
                </a:cubicBezTo>
                <a:cubicBezTo>
                  <a:pt x="12791" y="21354"/>
                  <a:pt x="12796" y="21339"/>
                  <a:pt x="12815" y="21331"/>
                </a:cubicBezTo>
                <a:cubicBezTo>
                  <a:pt x="12858" y="21315"/>
                  <a:pt x="12921" y="21360"/>
                  <a:pt x="12902" y="21394"/>
                </a:cubicBezTo>
                <a:cubicBezTo>
                  <a:pt x="12893" y="21410"/>
                  <a:pt x="12901" y="21411"/>
                  <a:pt x="12919" y="21394"/>
                </a:cubicBezTo>
                <a:cubicBezTo>
                  <a:pt x="12938" y="21377"/>
                  <a:pt x="12960" y="21375"/>
                  <a:pt x="12977" y="21389"/>
                </a:cubicBezTo>
                <a:cubicBezTo>
                  <a:pt x="12994" y="21403"/>
                  <a:pt x="13013" y="21395"/>
                  <a:pt x="13040" y="21366"/>
                </a:cubicBezTo>
                <a:cubicBezTo>
                  <a:pt x="13079" y="21323"/>
                  <a:pt x="13081" y="21325"/>
                  <a:pt x="13144" y="21372"/>
                </a:cubicBezTo>
                <a:cubicBezTo>
                  <a:pt x="13216" y="21425"/>
                  <a:pt x="13251" y="21409"/>
                  <a:pt x="13196" y="21349"/>
                </a:cubicBezTo>
                <a:cubicBezTo>
                  <a:pt x="13145" y="21293"/>
                  <a:pt x="13193" y="21242"/>
                  <a:pt x="13299" y="21228"/>
                </a:cubicBezTo>
                <a:cubicBezTo>
                  <a:pt x="13344" y="21223"/>
                  <a:pt x="13391" y="21213"/>
                  <a:pt x="13403" y="21205"/>
                </a:cubicBezTo>
                <a:cubicBezTo>
                  <a:pt x="13416" y="21198"/>
                  <a:pt x="13431" y="21200"/>
                  <a:pt x="13438" y="21211"/>
                </a:cubicBezTo>
                <a:cubicBezTo>
                  <a:pt x="13445" y="21223"/>
                  <a:pt x="13530" y="21230"/>
                  <a:pt x="13628" y="21228"/>
                </a:cubicBezTo>
                <a:cubicBezTo>
                  <a:pt x="13776" y="21226"/>
                  <a:pt x="13812" y="21221"/>
                  <a:pt x="13830" y="21188"/>
                </a:cubicBezTo>
                <a:cubicBezTo>
                  <a:pt x="13842" y="21166"/>
                  <a:pt x="13861" y="21151"/>
                  <a:pt x="13876" y="21154"/>
                </a:cubicBezTo>
                <a:cubicBezTo>
                  <a:pt x="13891" y="21157"/>
                  <a:pt x="13904" y="21141"/>
                  <a:pt x="13905" y="21119"/>
                </a:cubicBezTo>
                <a:cubicBezTo>
                  <a:pt x="13905" y="21067"/>
                  <a:pt x="13951" y="21036"/>
                  <a:pt x="14026" y="21045"/>
                </a:cubicBezTo>
                <a:cubicBezTo>
                  <a:pt x="14065" y="21050"/>
                  <a:pt x="14099" y="21038"/>
                  <a:pt x="14124" y="21011"/>
                </a:cubicBezTo>
                <a:cubicBezTo>
                  <a:pt x="14160" y="20971"/>
                  <a:pt x="14167" y="20970"/>
                  <a:pt x="14233" y="21005"/>
                </a:cubicBezTo>
                <a:cubicBezTo>
                  <a:pt x="14271" y="21025"/>
                  <a:pt x="14313" y="21043"/>
                  <a:pt x="14331" y="21039"/>
                </a:cubicBezTo>
                <a:cubicBezTo>
                  <a:pt x="14383" y="21029"/>
                  <a:pt x="14446" y="20968"/>
                  <a:pt x="14446" y="20925"/>
                </a:cubicBezTo>
                <a:cubicBezTo>
                  <a:pt x="14446" y="20862"/>
                  <a:pt x="14483" y="20854"/>
                  <a:pt x="14688" y="20867"/>
                </a:cubicBezTo>
                <a:cubicBezTo>
                  <a:pt x="14753" y="20872"/>
                  <a:pt x="14763" y="20863"/>
                  <a:pt x="14775" y="20816"/>
                </a:cubicBezTo>
                <a:cubicBezTo>
                  <a:pt x="14783" y="20786"/>
                  <a:pt x="14806" y="20761"/>
                  <a:pt x="14821" y="20764"/>
                </a:cubicBezTo>
                <a:cubicBezTo>
                  <a:pt x="14837" y="20768"/>
                  <a:pt x="14859" y="20760"/>
                  <a:pt x="14873" y="20741"/>
                </a:cubicBezTo>
                <a:cubicBezTo>
                  <a:pt x="14887" y="20723"/>
                  <a:pt x="14918" y="20705"/>
                  <a:pt x="14942" y="20701"/>
                </a:cubicBezTo>
                <a:cubicBezTo>
                  <a:pt x="14966" y="20698"/>
                  <a:pt x="14996" y="20688"/>
                  <a:pt x="15011" y="20678"/>
                </a:cubicBezTo>
                <a:cubicBezTo>
                  <a:pt x="15026" y="20669"/>
                  <a:pt x="15054" y="20669"/>
                  <a:pt x="15069" y="20678"/>
                </a:cubicBezTo>
                <a:cubicBezTo>
                  <a:pt x="15107" y="20702"/>
                  <a:pt x="15159" y="20709"/>
                  <a:pt x="15196" y="20696"/>
                </a:cubicBezTo>
                <a:cubicBezTo>
                  <a:pt x="15220" y="20687"/>
                  <a:pt x="15219" y="20677"/>
                  <a:pt x="15196" y="20650"/>
                </a:cubicBezTo>
                <a:cubicBezTo>
                  <a:pt x="15149" y="20593"/>
                  <a:pt x="15209" y="20553"/>
                  <a:pt x="15265" y="20604"/>
                </a:cubicBezTo>
                <a:cubicBezTo>
                  <a:pt x="15290" y="20626"/>
                  <a:pt x="15314" y="20641"/>
                  <a:pt x="15322" y="20633"/>
                </a:cubicBezTo>
                <a:cubicBezTo>
                  <a:pt x="15331" y="20624"/>
                  <a:pt x="15317" y="20604"/>
                  <a:pt x="15294" y="20587"/>
                </a:cubicBezTo>
                <a:cubicBezTo>
                  <a:pt x="15253" y="20557"/>
                  <a:pt x="15256" y="20555"/>
                  <a:pt x="15294" y="20541"/>
                </a:cubicBezTo>
                <a:cubicBezTo>
                  <a:pt x="15315" y="20533"/>
                  <a:pt x="15338" y="20533"/>
                  <a:pt x="15346" y="20541"/>
                </a:cubicBezTo>
                <a:cubicBezTo>
                  <a:pt x="15353" y="20549"/>
                  <a:pt x="15380" y="20533"/>
                  <a:pt x="15403" y="20512"/>
                </a:cubicBezTo>
                <a:cubicBezTo>
                  <a:pt x="15437" y="20482"/>
                  <a:pt x="15449" y="20479"/>
                  <a:pt x="15484" y="20501"/>
                </a:cubicBezTo>
                <a:cubicBezTo>
                  <a:pt x="15513" y="20519"/>
                  <a:pt x="15528" y="20523"/>
                  <a:pt x="15524" y="20507"/>
                </a:cubicBezTo>
                <a:cubicBezTo>
                  <a:pt x="15521" y="20493"/>
                  <a:pt x="15542" y="20472"/>
                  <a:pt x="15570" y="20461"/>
                </a:cubicBezTo>
                <a:cubicBezTo>
                  <a:pt x="15613" y="20444"/>
                  <a:pt x="15624" y="20447"/>
                  <a:pt x="15634" y="20484"/>
                </a:cubicBezTo>
                <a:cubicBezTo>
                  <a:pt x="15646" y="20529"/>
                  <a:pt x="15665" y="20544"/>
                  <a:pt x="15691" y="20518"/>
                </a:cubicBezTo>
                <a:cubicBezTo>
                  <a:pt x="15699" y="20510"/>
                  <a:pt x="15693" y="20488"/>
                  <a:pt x="15680" y="20472"/>
                </a:cubicBezTo>
                <a:cubicBezTo>
                  <a:pt x="15647" y="20432"/>
                  <a:pt x="15714" y="20338"/>
                  <a:pt x="15789" y="20318"/>
                </a:cubicBezTo>
                <a:cubicBezTo>
                  <a:pt x="15885" y="20292"/>
                  <a:pt x="15972" y="20291"/>
                  <a:pt x="15985" y="20312"/>
                </a:cubicBezTo>
                <a:cubicBezTo>
                  <a:pt x="16013" y="20357"/>
                  <a:pt x="16060" y="20327"/>
                  <a:pt x="16060" y="20266"/>
                </a:cubicBezTo>
                <a:cubicBezTo>
                  <a:pt x="16060" y="20186"/>
                  <a:pt x="16108" y="20147"/>
                  <a:pt x="16176" y="20169"/>
                </a:cubicBezTo>
                <a:cubicBezTo>
                  <a:pt x="16219" y="20182"/>
                  <a:pt x="16223" y="20180"/>
                  <a:pt x="16199" y="20151"/>
                </a:cubicBezTo>
                <a:cubicBezTo>
                  <a:pt x="16175" y="20124"/>
                  <a:pt x="16180" y="20114"/>
                  <a:pt x="16227" y="20083"/>
                </a:cubicBezTo>
                <a:cubicBezTo>
                  <a:pt x="16283" y="20047"/>
                  <a:pt x="16285" y="20043"/>
                  <a:pt x="16297" y="20088"/>
                </a:cubicBezTo>
                <a:cubicBezTo>
                  <a:pt x="16309" y="20135"/>
                  <a:pt x="16308" y="20139"/>
                  <a:pt x="16337" y="20088"/>
                </a:cubicBezTo>
                <a:cubicBezTo>
                  <a:pt x="16353" y="20061"/>
                  <a:pt x="16377" y="20016"/>
                  <a:pt x="16389" y="19991"/>
                </a:cubicBezTo>
                <a:cubicBezTo>
                  <a:pt x="16409" y="19947"/>
                  <a:pt x="16482" y="19929"/>
                  <a:pt x="16516" y="19962"/>
                </a:cubicBezTo>
                <a:cubicBezTo>
                  <a:pt x="16538" y="19985"/>
                  <a:pt x="16591" y="19938"/>
                  <a:pt x="16591" y="19894"/>
                </a:cubicBezTo>
                <a:cubicBezTo>
                  <a:pt x="16591" y="19855"/>
                  <a:pt x="16658" y="19782"/>
                  <a:pt x="16660" y="19819"/>
                </a:cubicBezTo>
                <a:cubicBezTo>
                  <a:pt x="16660" y="19830"/>
                  <a:pt x="16670" y="19818"/>
                  <a:pt x="16683" y="19796"/>
                </a:cubicBezTo>
                <a:cubicBezTo>
                  <a:pt x="16702" y="19763"/>
                  <a:pt x="16712" y="19761"/>
                  <a:pt x="16740" y="19785"/>
                </a:cubicBezTo>
                <a:cubicBezTo>
                  <a:pt x="16769" y="19809"/>
                  <a:pt x="16782" y="19802"/>
                  <a:pt x="16844" y="19728"/>
                </a:cubicBezTo>
                <a:cubicBezTo>
                  <a:pt x="16912" y="19647"/>
                  <a:pt x="16930" y="19643"/>
                  <a:pt x="17023" y="19647"/>
                </a:cubicBezTo>
                <a:cubicBezTo>
                  <a:pt x="17135" y="19653"/>
                  <a:pt x="17135" y="19647"/>
                  <a:pt x="17086" y="19573"/>
                </a:cubicBezTo>
                <a:cubicBezTo>
                  <a:pt x="17052" y="19521"/>
                  <a:pt x="17056" y="19523"/>
                  <a:pt x="17150" y="19481"/>
                </a:cubicBezTo>
                <a:cubicBezTo>
                  <a:pt x="17222" y="19449"/>
                  <a:pt x="17252" y="19446"/>
                  <a:pt x="17276" y="19464"/>
                </a:cubicBezTo>
                <a:cubicBezTo>
                  <a:pt x="17294" y="19477"/>
                  <a:pt x="17301" y="19476"/>
                  <a:pt x="17294" y="19464"/>
                </a:cubicBezTo>
                <a:cubicBezTo>
                  <a:pt x="17273" y="19429"/>
                  <a:pt x="17317" y="19337"/>
                  <a:pt x="17346" y="19355"/>
                </a:cubicBezTo>
                <a:cubicBezTo>
                  <a:pt x="17361" y="19365"/>
                  <a:pt x="17366" y="19364"/>
                  <a:pt x="17357" y="19350"/>
                </a:cubicBezTo>
                <a:cubicBezTo>
                  <a:pt x="17335" y="19314"/>
                  <a:pt x="17405" y="19284"/>
                  <a:pt x="17513" y="19287"/>
                </a:cubicBezTo>
                <a:cubicBezTo>
                  <a:pt x="17601" y="19289"/>
                  <a:pt x="17633" y="19274"/>
                  <a:pt x="17588" y="19246"/>
                </a:cubicBezTo>
                <a:cubicBezTo>
                  <a:pt x="17557" y="19228"/>
                  <a:pt x="17575" y="19155"/>
                  <a:pt x="17611" y="19155"/>
                </a:cubicBezTo>
                <a:cubicBezTo>
                  <a:pt x="17628" y="19154"/>
                  <a:pt x="17656" y="19143"/>
                  <a:pt x="17674" y="19132"/>
                </a:cubicBezTo>
                <a:cubicBezTo>
                  <a:pt x="17692" y="19120"/>
                  <a:pt x="17730" y="19115"/>
                  <a:pt x="17761" y="19115"/>
                </a:cubicBezTo>
                <a:cubicBezTo>
                  <a:pt x="17810" y="19114"/>
                  <a:pt x="17817" y="19102"/>
                  <a:pt x="17818" y="19023"/>
                </a:cubicBezTo>
                <a:cubicBezTo>
                  <a:pt x="17820" y="18943"/>
                  <a:pt x="17828" y="18937"/>
                  <a:pt x="17882" y="18937"/>
                </a:cubicBezTo>
                <a:cubicBezTo>
                  <a:pt x="17946" y="18937"/>
                  <a:pt x="18026" y="18854"/>
                  <a:pt x="17985" y="18828"/>
                </a:cubicBezTo>
                <a:cubicBezTo>
                  <a:pt x="17969" y="18818"/>
                  <a:pt x="17968" y="18804"/>
                  <a:pt x="17985" y="18782"/>
                </a:cubicBezTo>
                <a:cubicBezTo>
                  <a:pt x="17999" y="18766"/>
                  <a:pt x="18020" y="18758"/>
                  <a:pt x="18031" y="18765"/>
                </a:cubicBezTo>
                <a:cubicBezTo>
                  <a:pt x="18075" y="18792"/>
                  <a:pt x="18171" y="18725"/>
                  <a:pt x="18176" y="18668"/>
                </a:cubicBezTo>
                <a:cubicBezTo>
                  <a:pt x="18182" y="18585"/>
                  <a:pt x="18197" y="18574"/>
                  <a:pt x="18279" y="18582"/>
                </a:cubicBezTo>
                <a:cubicBezTo>
                  <a:pt x="18350" y="18589"/>
                  <a:pt x="18356" y="18588"/>
                  <a:pt x="18354" y="18519"/>
                </a:cubicBezTo>
                <a:cubicBezTo>
                  <a:pt x="18353" y="18444"/>
                  <a:pt x="18396" y="18367"/>
                  <a:pt x="18429" y="18387"/>
                </a:cubicBezTo>
                <a:cubicBezTo>
                  <a:pt x="18456" y="18404"/>
                  <a:pt x="18539" y="18347"/>
                  <a:pt x="18539" y="18313"/>
                </a:cubicBezTo>
                <a:cubicBezTo>
                  <a:pt x="18539" y="18297"/>
                  <a:pt x="18554" y="18262"/>
                  <a:pt x="18573" y="18233"/>
                </a:cubicBezTo>
                <a:cubicBezTo>
                  <a:pt x="18603" y="18188"/>
                  <a:pt x="18613" y="18182"/>
                  <a:pt x="18648" y="18204"/>
                </a:cubicBezTo>
                <a:cubicBezTo>
                  <a:pt x="18703" y="18238"/>
                  <a:pt x="18735" y="18207"/>
                  <a:pt x="18683" y="18170"/>
                </a:cubicBezTo>
                <a:cubicBezTo>
                  <a:pt x="18644" y="18141"/>
                  <a:pt x="18640" y="18140"/>
                  <a:pt x="18700" y="18101"/>
                </a:cubicBezTo>
                <a:cubicBezTo>
                  <a:pt x="18735" y="18078"/>
                  <a:pt x="18786" y="18062"/>
                  <a:pt x="18810" y="18066"/>
                </a:cubicBezTo>
                <a:cubicBezTo>
                  <a:pt x="18859" y="18075"/>
                  <a:pt x="18890" y="18033"/>
                  <a:pt x="18890" y="17963"/>
                </a:cubicBezTo>
                <a:cubicBezTo>
                  <a:pt x="18891" y="17905"/>
                  <a:pt x="18923" y="17887"/>
                  <a:pt x="19006" y="17889"/>
                </a:cubicBezTo>
                <a:cubicBezTo>
                  <a:pt x="19065" y="17891"/>
                  <a:pt x="19068" y="17885"/>
                  <a:pt x="19063" y="17797"/>
                </a:cubicBezTo>
                <a:cubicBezTo>
                  <a:pt x="19059" y="17716"/>
                  <a:pt x="19061" y="17706"/>
                  <a:pt x="19104" y="17706"/>
                </a:cubicBezTo>
                <a:cubicBezTo>
                  <a:pt x="19130" y="17706"/>
                  <a:pt x="19158" y="17697"/>
                  <a:pt x="19167" y="17688"/>
                </a:cubicBezTo>
                <a:cubicBezTo>
                  <a:pt x="19176" y="17679"/>
                  <a:pt x="19194" y="17683"/>
                  <a:pt x="19207" y="17694"/>
                </a:cubicBezTo>
                <a:cubicBezTo>
                  <a:pt x="19225" y="17709"/>
                  <a:pt x="19239" y="17678"/>
                  <a:pt x="19242" y="17591"/>
                </a:cubicBezTo>
                <a:cubicBezTo>
                  <a:pt x="19244" y="17524"/>
                  <a:pt x="19252" y="17460"/>
                  <a:pt x="19259" y="17448"/>
                </a:cubicBezTo>
                <a:cubicBezTo>
                  <a:pt x="19280" y="17414"/>
                  <a:pt x="19338" y="17477"/>
                  <a:pt x="19323" y="17517"/>
                </a:cubicBezTo>
                <a:cubicBezTo>
                  <a:pt x="19310" y="17548"/>
                  <a:pt x="19313" y="17548"/>
                  <a:pt x="19346" y="17517"/>
                </a:cubicBezTo>
                <a:cubicBezTo>
                  <a:pt x="19375" y="17488"/>
                  <a:pt x="19373" y="17472"/>
                  <a:pt x="19351" y="17425"/>
                </a:cubicBezTo>
                <a:cubicBezTo>
                  <a:pt x="19320" y="17356"/>
                  <a:pt x="19339" y="17292"/>
                  <a:pt x="19386" y="17310"/>
                </a:cubicBezTo>
                <a:cubicBezTo>
                  <a:pt x="19411" y="17320"/>
                  <a:pt x="19421" y="17312"/>
                  <a:pt x="19421" y="17270"/>
                </a:cubicBezTo>
                <a:cubicBezTo>
                  <a:pt x="19421" y="17204"/>
                  <a:pt x="19482" y="17164"/>
                  <a:pt x="19559" y="17179"/>
                </a:cubicBezTo>
                <a:lnTo>
                  <a:pt x="19611" y="17190"/>
                </a:lnTo>
                <a:lnTo>
                  <a:pt x="19559" y="17167"/>
                </a:lnTo>
                <a:lnTo>
                  <a:pt x="19507" y="17144"/>
                </a:lnTo>
                <a:lnTo>
                  <a:pt x="19570" y="17075"/>
                </a:lnTo>
                <a:cubicBezTo>
                  <a:pt x="19605" y="17039"/>
                  <a:pt x="19634" y="16999"/>
                  <a:pt x="19634" y="16984"/>
                </a:cubicBezTo>
                <a:cubicBezTo>
                  <a:pt x="19634" y="16937"/>
                  <a:pt x="19801" y="16701"/>
                  <a:pt x="19824" y="16715"/>
                </a:cubicBezTo>
                <a:cubicBezTo>
                  <a:pt x="19836" y="16722"/>
                  <a:pt x="19839" y="16719"/>
                  <a:pt x="19836" y="16703"/>
                </a:cubicBezTo>
                <a:cubicBezTo>
                  <a:pt x="19832" y="16687"/>
                  <a:pt x="19854" y="16667"/>
                  <a:pt x="19882" y="16663"/>
                </a:cubicBezTo>
                <a:cubicBezTo>
                  <a:pt x="19922" y="16657"/>
                  <a:pt x="19925" y="16653"/>
                  <a:pt x="19905" y="16629"/>
                </a:cubicBezTo>
                <a:cubicBezTo>
                  <a:pt x="19878" y="16597"/>
                  <a:pt x="19897" y="16541"/>
                  <a:pt x="19928" y="16560"/>
                </a:cubicBezTo>
                <a:cubicBezTo>
                  <a:pt x="19937" y="16566"/>
                  <a:pt x="19946" y="16553"/>
                  <a:pt x="19945" y="16526"/>
                </a:cubicBezTo>
                <a:cubicBezTo>
                  <a:pt x="19943" y="16487"/>
                  <a:pt x="19954" y="16474"/>
                  <a:pt x="19997" y="16474"/>
                </a:cubicBezTo>
                <a:cubicBezTo>
                  <a:pt x="20074" y="16474"/>
                  <a:pt x="20105" y="16448"/>
                  <a:pt x="20095" y="16394"/>
                </a:cubicBezTo>
                <a:cubicBezTo>
                  <a:pt x="20090" y="16368"/>
                  <a:pt x="20095" y="16328"/>
                  <a:pt x="20106" y="16308"/>
                </a:cubicBezTo>
                <a:cubicBezTo>
                  <a:pt x="20118" y="16287"/>
                  <a:pt x="20117" y="16263"/>
                  <a:pt x="20106" y="16245"/>
                </a:cubicBezTo>
                <a:cubicBezTo>
                  <a:pt x="20095" y="16226"/>
                  <a:pt x="20097" y="16201"/>
                  <a:pt x="20112" y="16182"/>
                </a:cubicBezTo>
                <a:cubicBezTo>
                  <a:pt x="20141" y="16147"/>
                  <a:pt x="20237" y="16102"/>
                  <a:pt x="20274" y="16107"/>
                </a:cubicBezTo>
                <a:cubicBezTo>
                  <a:pt x="20287" y="16110"/>
                  <a:pt x="20297" y="16084"/>
                  <a:pt x="20297" y="16050"/>
                </a:cubicBezTo>
                <a:cubicBezTo>
                  <a:pt x="20295" y="15978"/>
                  <a:pt x="20321" y="15807"/>
                  <a:pt x="20337" y="15781"/>
                </a:cubicBezTo>
                <a:cubicBezTo>
                  <a:pt x="20343" y="15771"/>
                  <a:pt x="20371" y="15769"/>
                  <a:pt x="20395" y="15775"/>
                </a:cubicBezTo>
                <a:cubicBezTo>
                  <a:pt x="20452" y="15790"/>
                  <a:pt x="20497" y="15708"/>
                  <a:pt x="20458" y="15661"/>
                </a:cubicBezTo>
                <a:cubicBezTo>
                  <a:pt x="20439" y="15637"/>
                  <a:pt x="20441" y="15620"/>
                  <a:pt x="20458" y="15603"/>
                </a:cubicBezTo>
                <a:cubicBezTo>
                  <a:pt x="20471" y="15590"/>
                  <a:pt x="20475" y="15566"/>
                  <a:pt x="20470" y="15552"/>
                </a:cubicBezTo>
                <a:cubicBezTo>
                  <a:pt x="20464" y="15538"/>
                  <a:pt x="20486" y="15496"/>
                  <a:pt x="20521" y="15454"/>
                </a:cubicBezTo>
                <a:cubicBezTo>
                  <a:pt x="20577" y="15388"/>
                  <a:pt x="20594" y="15377"/>
                  <a:pt x="20625" y="15403"/>
                </a:cubicBezTo>
                <a:cubicBezTo>
                  <a:pt x="20657" y="15429"/>
                  <a:pt x="20660" y="15428"/>
                  <a:pt x="20660" y="15374"/>
                </a:cubicBezTo>
                <a:cubicBezTo>
                  <a:pt x="20660" y="15341"/>
                  <a:pt x="20645" y="15303"/>
                  <a:pt x="20625" y="15288"/>
                </a:cubicBezTo>
                <a:cubicBezTo>
                  <a:pt x="20588" y="15261"/>
                  <a:pt x="20599" y="15196"/>
                  <a:pt x="20637" y="15220"/>
                </a:cubicBezTo>
                <a:cubicBezTo>
                  <a:pt x="20648" y="15227"/>
                  <a:pt x="20660" y="15204"/>
                  <a:pt x="20660" y="15168"/>
                </a:cubicBezTo>
                <a:cubicBezTo>
                  <a:pt x="20660" y="15123"/>
                  <a:pt x="20679" y="15096"/>
                  <a:pt x="20717" y="15071"/>
                </a:cubicBezTo>
                <a:cubicBezTo>
                  <a:pt x="20748" y="15051"/>
                  <a:pt x="20777" y="15036"/>
                  <a:pt x="20787" y="15042"/>
                </a:cubicBezTo>
                <a:cubicBezTo>
                  <a:pt x="20806" y="15054"/>
                  <a:pt x="20813" y="15040"/>
                  <a:pt x="20827" y="14830"/>
                </a:cubicBezTo>
                <a:cubicBezTo>
                  <a:pt x="20837" y="14679"/>
                  <a:pt x="20876" y="14587"/>
                  <a:pt x="20931" y="14607"/>
                </a:cubicBezTo>
                <a:cubicBezTo>
                  <a:pt x="20945" y="14612"/>
                  <a:pt x="20976" y="14607"/>
                  <a:pt x="20994" y="14595"/>
                </a:cubicBezTo>
                <a:cubicBezTo>
                  <a:pt x="21022" y="14577"/>
                  <a:pt x="21020" y="14571"/>
                  <a:pt x="20982" y="14544"/>
                </a:cubicBezTo>
                <a:cubicBezTo>
                  <a:pt x="20945" y="14516"/>
                  <a:pt x="20942" y="14509"/>
                  <a:pt x="20971" y="14498"/>
                </a:cubicBezTo>
                <a:cubicBezTo>
                  <a:pt x="20996" y="14488"/>
                  <a:pt x="21001" y="14451"/>
                  <a:pt x="21000" y="14366"/>
                </a:cubicBezTo>
                <a:cubicBezTo>
                  <a:pt x="20997" y="14236"/>
                  <a:pt x="21026" y="14172"/>
                  <a:pt x="21069" y="14189"/>
                </a:cubicBezTo>
                <a:cubicBezTo>
                  <a:pt x="21090" y="14197"/>
                  <a:pt x="21095" y="14180"/>
                  <a:pt x="21092" y="14137"/>
                </a:cubicBezTo>
                <a:cubicBezTo>
                  <a:pt x="21087" y="14068"/>
                  <a:pt x="21117" y="14014"/>
                  <a:pt x="21150" y="14034"/>
                </a:cubicBezTo>
                <a:cubicBezTo>
                  <a:pt x="21161" y="14041"/>
                  <a:pt x="21171" y="14033"/>
                  <a:pt x="21167" y="14011"/>
                </a:cubicBezTo>
                <a:cubicBezTo>
                  <a:pt x="21163" y="13989"/>
                  <a:pt x="21168" y="13952"/>
                  <a:pt x="21178" y="13937"/>
                </a:cubicBezTo>
                <a:cubicBezTo>
                  <a:pt x="21190" y="13918"/>
                  <a:pt x="21182" y="13899"/>
                  <a:pt x="21155" y="13879"/>
                </a:cubicBezTo>
                <a:cubicBezTo>
                  <a:pt x="21119" y="13851"/>
                  <a:pt x="21120" y="13846"/>
                  <a:pt x="21150" y="13822"/>
                </a:cubicBezTo>
                <a:cubicBezTo>
                  <a:pt x="21168" y="13807"/>
                  <a:pt x="21179" y="13761"/>
                  <a:pt x="21178" y="13725"/>
                </a:cubicBezTo>
                <a:cubicBezTo>
                  <a:pt x="21177" y="13638"/>
                  <a:pt x="21205" y="13585"/>
                  <a:pt x="21242" y="13599"/>
                </a:cubicBezTo>
                <a:cubicBezTo>
                  <a:pt x="21258" y="13605"/>
                  <a:pt x="21284" y="13594"/>
                  <a:pt x="21300" y="13576"/>
                </a:cubicBezTo>
                <a:cubicBezTo>
                  <a:pt x="21315" y="13557"/>
                  <a:pt x="21335" y="13546"/>
                  <a:pt x="21346" y="13553"/>
                </a:cubicBezTo>
                <a:cubicBezTo>
                  <a:pt x="21356" y="13559"/>
                  <a:pt x="21369" y="13537"/>
                  <a:pt x="21369" y="13501"/>
                </a:cubicBezTo>
                <a:cubicBezTo>
                  <a:pt x="21369" y="13461"/>
                  <a:pt x="21356" y="13429"/>
                  <a:pt x="21334" y="13421"/>
                </a:cubicBezTo>
                <a:cubicBezTo>
                  <a:pt x="21301" y="13408"/>
                  <a:pt x="21299" y="13402"/>
                  <a:pt x="21334" y="13364"/>
                </a:cubicBezTo>
                <a:cubicBezTo>
                  <a:pt x="21370" y="13324"/>
                  <a:pt x="21372" y="13321"/>
                  <a:pt x="21328" y="13284"/>
                </a:cubicBezTo>
                <a:cubicBezTo>
                  <a:pt x="21285" y="13247"/>
                  <a:pt x="21281" y="13242"/>
                  <a:pt x="21317" y="13203"/>
                </a:cubicBezTo>
                <a:cubicBezTo>
                  <a:pt x="21345" y="13173"/>
                  <a:pt x="21355" y="13120"/>
                  <a:pt x="21357" y="12997"/>
                </a:cubicBezTo>
                <a:cubicBezTo>
                  <a:pt x="21360" y="12865"/>
                  <a:pt x="21372" y="12825"/>
                  <a:pt x="21403" y="12802"/>
                </a:cubicBezTo>
                <a:cubicBezTo>
                  <a:pt x="21425" y="12787"/>
                  <a:pt x="21450" y="12778"/>
                  <a:pt x="21461" y="12785"/>
                </a:cubicBezTo>
                <a:cubicBezTo>
                  <a:pt x="21472" y="12792"/>
                  <a:pt x="21494" y="12792"/>
                  <a:pt x="21513" y="12785"/>
                </a:cubicBezTo>
                <a:cubicBezTo>
                  <a:pt x="21540" y="12775"/>
                  <a:pt x="21544" y="12763"/>
                  <a:pt x="21524" y="12739"/>
                </a:cubicBezTo>
                <a:cubicBezTo>
                  <a:pt x="21509" y="12721"/>
                  <a:pt x="21506" y="12701"/>
                  <a:pt x="21519" y="12694"/>
                </a:cubicBezTo>
                <a:cubicBezTo>
                  <a:pt x="21542" y="12679"/>
                  <a:pt x="21542" y="12431"/>
                  <a:pt x="21519" y="12407"/>
                </a:cubicBezTo>
                <a:cubicBezTo>
                  <a:pt x="21510" y="12399"/>
                  <a:pt x="21510" y="12381"/>
                  <a:pt x="21519" y="12367"/>
                </a:cubicBezTo>
                <a:cubicBezTo>
                  <a:pt x="21545" y="12325"/>
                  <a:pt x="21542" y="12286"/>
                  <a:pt x="21513" y="12230"/>
                </a:cubicBezTo>
                <a:cubicBezTo>
                  <a:pt x="21489" y="12185"/>
                  <a:pt x="21488" y="12159"/>
                  <a:pt x="21513" y="12086"/>
                </a:cubicBezTo>
                <a:cubicBezTo>
                  <a:pt x="21534" y="12026"/>
                  <a:pt x="21539" y="11988"/>
                  <a:pt x="21524" y="11960"/>
                </a:cubicBezTo>
                <a:cubicBezTo>
                  <a:pt x="21512" y="11938"/>
                  <a:pt x="21510" y="11911"/>
                  <a:pt x="21519" y="11903"/>
                </a:cubicBezTo>
                <a:cubicBezTo>
                  <a:pt x="21527" y="11895"/>
                  <a:pt x="21532" y="11786"/>
                  <a:pt x="21536" y="11663"/>
                </a:cubicBezTo>
                <a:cubicBezTo>
                  <a:pt x="21539" y="11539"/>
                  <a:pt x="21551" y="11423"/>
                  <a:pt x="21559" y="11405"/>
                </a:cubicBezTo>
                <a:cubicBezTo>
                  <a:pt x="21575" y="11365"/>
                  <a:pt x="21570" y="10314"/>
                  <a:pt x="21553" y="10288"/>
                </a:cubicBezTo>
                <a:cubicBezTo>
                  <a:pt x="21547" y="10278"/>
                  <a:pt x="21557" y="10261"/>
                  <a:pt x="21570" y="10253"/>
                </a:cubicBezTo>
                <a:cubicBezTo>
                  <a:pt x="21587" y="10243"/>
                  <a:pt x="21582" y="10228"/>
                  <a:pt x="21565" y="10208"/>
                </a:cubicBezTo>
                <a:cubicBezTo>
                  <a:pt x="21551" y="10192"/>
                  <a:pt x="21541" y="10080"/>
                  <a:pt x="21536" y="9961"/>
                </a:cubicBezTo>
                <a:cubicBezTo>
                  <a:pt x="21530" y="9842"/>
                  <a:pt x="21520" y="9712"/>
                  <a:pt x="21513" y="9669"/>
                </a:cubicBezTo>
                <a:cubicBezTo>
                  <a:pt x="21506" y="9627"/>
                  <a:pt x="21507" y="9567"/>
                  <a:pt x="21519" y="9537"/>
                </a:cubicBezTo>
                <a:cubicBezTo>
                  <a:pt x="21533" y="9499"/>
                  <a:pt x="21528" y="9464"/>
                  <a:pt x="21507" y="9423"/>
                </a:cubicBezTo>
                <a:cubicBezTo>
                  <a:pt x="21481" y="9373"/>
                  <a:pt x="21485" y="9366"/>
                  <a:pt x="21513" y="9343"/>
                </a:cubicBezTo>
                <a:cubicBezTo>
                  <a:pt x="21555" y="9308"/>
                  <a:pt x="21555" y="9275"/>
                  <a:pt x="21513" y="9291"/>
                </a:cubicBezTo>
                <a:cubicBezTo>
                  <a:pt x="21474" y="9306"/>
                  <a:pt x="21426" y="9212"/>
                  <a:pt x="21455" y="9177"/>
                </a:cubicBezTo>
                <a:cubicBezTo>
                  <a:pt x="21465" y="9164"/>
                  <a:pt x="21484" y="9101"/>
                  <a:pt x="21490" y="9039"/>
                </a:cubicBezTo>
                <a:cubicBezTo>
                  <a:pt x="21499" y="8948"/>
                  <a:pt x="21490" y="8922"/>
                  <a:pt x="21455" y="8890"/>
                </a:cubicBezTo>
                <a:cubicBezTo>
                  <a:pt x="21432" y="8869"/>
                  <a:pt x="21421" y="8842"/>
                  <a:pt x="21426" y="8833"/>
                </a:cubicBezTo>
                <a:cubicBezTo>
                  <a:pt x="21432" y="8824"/>
                  <a:pt x="21420" y="8811"/>
                  <a:pt x="21403" y="8804"/>
                </a:cubicBezTo>
                <a:cubicBezTo>
                  <a:pt x="21355" y="8786"/>
                  <a:pt x="21313" y="8493"/>
                  <a:pt x="21351" y="8443"/>
                </a:cubicBezTo>
                <a:cubicBezTo>
                  <a:pt x="21367" y="8424"/>
                  <a:pt x="21362" y="8398"/>
                  <a:pt x="21328" y="8363"/>
                </a:cubicBezTo>
                <a:cubicBezTo>
                  <a:pt x="21284" y="8317"/>
                  <a:pt x="21282" y="8312"/>
                  <a:pt x="21317" y="8277"/>
                </a:cubicBezTo>
                <a:cubicBezTo>
                  <a:pt x="21351" y="8243"/>
                  <a:pt x="21352" y="8242"/>
                  <a:pt x="21317" y="8203"/>
                </a:cubicBezTo>
                <a:cubicBezTo>
                  <a:pt x="21295" y="8179"/>
                  <a:pt x="21286" y="8143"/>
                  <a:pt x="21294" y="8123"/>
                </a:cubicBezTo>
                <a:cubicBezTo>
                  <a:pt x="21303" y="8098"/>
                  <a:pt x="21296" y="8088"/>
                  <a:pt x="21271" y="8088"/>
                </a:cubicBezTo>
                <a:cubicBezTo>
                  <a:pt x="21226" y="8088"/>
                  <a:pt x="21160" y="7945"/>
                  <a:pt x="21178" y="7888"/>
                </a:cubicBezTo>
                <a:cubicBezTo>
                  <a:pt x="21186" y="7866"/>
                  <a:pt x="21180" y="7844"/>
                  <a:pt x="21167" y="7836"/>
                </a:cubicBezTo>
                <a:cubicBezTo>
                  <a:pt x="21154" y="7828"/>
                  <a:pt x="21152" y="7810"/>
                  <a:pt x="21161" y="7796"/>
                </a:cubicBezTo>
                <a:cubicBezTo>
                  <a:pt x="21189" y="7752"/>
                  <a:pt x="21189" y="7704"/>
                  <a:pt x="21161" y="7687"/>
                </a:cubicBezTo>
                <a:cubicBezTo>
                  <a:pt x="21129" y="7667"/>
                  <a:pt x="21128" y="7627"/>
                  <a:pt x="21155" y="7590"/>
                </a:cubicBezTo>
                <a:cubicBezTo>
                  <a:pt x="21169" y="7572"/>
                  <a:pt x="21167" y="7548"/>
                  <a:pt x="21150" y="7527"/>
                </a:cubicBezTo>
                <a:cubicBezTo>
                  <a:pt x="21128" y="7500"/>
                  <a:pt x="21127" y="7492"/>
                  <a:pt x="21155" y="7481"/>
                </a:cubicBezTo>
                <a:cubicBezTo>
                  <a:pt x="21175" y="7474"/>
                  <a:pt x="21190" y="7451"/>
                  <a:pt x="21190" y="7430"/>
                </a:cubicBezTo>
                <a:cubicBezTo>
                  <a:pt x="21190" y="7398"/>
                  <a:pt x="21178" y="7390"/>
                  <a:pt x="21115" y="7395"/>
                </a:cubicBezTo>
                <a:cubicBezTo>
                  <a:pt x="21031" y="7402"/>
                  <a:pt x="21009" y="7385"/>
                  <a:pt x="21000" y="7298"/>
                </a:cubicBezTo>
                <a:cubicBezTo>
                  <a:pt x="20996" y="7267"/>
                  <a:pt x="20990" y="7203"/>
                  <a:pt x="20982" y="7155"/>
                </a:cubicBezTo>
                <a:cubicBezTo>
                  <a:pt x="20975" y="7106"/>
                  <a:pt x="20965" y="7045"/>
                  <a:pt x="20965" y="7023"/>
                </a:cubicBezTo>
                <a:cubicBezTo>
                  <a:pt x="20965" y="6998"/>
                  <a:pt x="20955" y="6987"/>
                  <a:pt x="20936" y="6994"/>
                </a:cubicBezTo>
                <a:cubicBezTo>
                  <a:pt x="20908" y="7005"/>
                  <a:pt x="20835" y="6922"/>
                  <a:pt x="20827" y="6868"/>
                </a:cubicBezTo>
                <a:cubicBezTo>
                  <a:pt x="20825" y="6855"/>
                  <a:pt x="20818" y="6836"/>
                  <a:pt x="20810" y="6822"/>
                </a:cubicBezTo>
                <a:cubicBezTo>
                  <a:pt x="20801" y="6808"/>
                  <a:pt x="20804" y="6772"/>
                  <a:pt x="20815" y="6742"/>
                </a:cubicBezTo>
                <a:cubicBezTo>
                  <a:pt x="20832" y="6699"/>
                  <a:pt x="20827" y="6676"/>
                  <a:pt x="20792" y="6645"/>
                </a:cubicBezTo>
                <a:cubicBezTo>
                  <a:pt x="20754" y="6610"/>
                  <a:pt x="20751" y="6603"/>
                  <a:pt x="20781" y="6570"/>
                </a:cubicBezTo>
                <a:cubicBezTo>
                  <a:pt x="20820" y="6528"/>
                  <a:pt x="20802" y="6507"/>
                  <a:pt x="20735" y="6507"/>
                </a:cubicBezTo>
                <a:cubicBezTo>
                  <a:pt x="20665" y="6507"/>
                  <a:pt x="20602" y="6429"/>
                  <a:pt x="20637" y="6387"/>
                </a:cubicBezTo>
                <a:cubicBezTo>
                  <a:pt x="20653" y="6368"/>
                  <a:pt x="20656" y="6322"/>
                  <a:pt x="20648" y="6272"/>
                </a:cubicBezTo>
                <a:cubicBezTo>
                  <a:pt x="20632" y="6172"/>
                  <a:pt x="20621" y="6150"/>
                  <a:pt x="20585" y="6164"/>
                </a:cubicBezTo>
                <a:cubicBezTo>
                  <a:pt x="20536" y="6182"/>
                  <a:pt x="20479" y="6122"/>
                  <a:pt x="20470" y="6043"/>
                </a:cubicBezTo>
                <a:cubicBezTo>
                  <a:pt x="20465" y="6002"/>
                  <a:pt x="20456" y="5939"/>
                  <a:pt x="20452" y="5906"/>
                </a:cubicBezTo>
                <a:cubicBezTo>
                  <a:pt x="20448" y="5873"/>
                  <a:pt x="20442" y="5837"/>
                  <a:pt x="20441" y="5826"/>
                </a:cubicBezTo>
                <a:cubicBezTo>
                  <a:pt x="20439" y="5814"/>
                  <a:pt x="20405" y="5801"/>
                  <a:pt x="20366" y="5797"/>
                </a:cubicBezTo>
                <a:cubicBezTo>
                  <a:pt x="20300" y="5791"/>
                  <a:pt x="20297" y="5782"/>
                  <a:pt x="20297" y="5711"/>
                </a:cubicBezTo>
                <a:cubicBezTo>
                  <a:pt x="20297" y="5669"/>
                  <a:pt x="20287" y="5626"/>
                  <a:pt x="20279" y="5614"/>
                </a:cubicBezTo>
                <a:cubicBezTo>
                  <a:pt x="20272" y="5602"/>
                  <a:pt x="20270" y="5576"/>
                  <a:pt x="20274" y="5556"/>
                </a:cubicBezTo>
                <a:cubicBezTo>
                  <a:pt x="20279" y="5523"/>
                  <a:pt x="20238" y="5494"/>
                  <a:pt x="20147" y="5465"/>
                </a:cubicBezTo>
                <a:cubicBezTo>
                  <a:pt x="20125" y="5458"/>
                  <a:pt x="20111" y="5437"/>
                  <a:pt x="20118" y="5419"/>
                </a:cubicBezTo>
                <a:cubicBezTo>
                  <a:pt x="20125" y="5402"/>
                  <a:pt x="20112" y="5382"/>
                  <a:pt x="20089" y="5373"/>
                </a:cubicBezTo>
                <a:cubicBezTo>
                  <a:pt x="20054" y="5360"/>
                  <a:pt x="20054" y="5356"/>
                  <a:pt x="20083" y="5333"/>
                </a:cubicBezTo>
                <a:cubicBezTo>
                  <a:pt x="20127" y="5300"/>
                  <a:pt x="20133" y="5179"/>
                  <a:pt x="20089" y="5196"/>
                </a:cubicBezTo>
                <a:cubicBezTo>
                  <a:pt x="20050" y="5211"/>
                  <a:pt x="19951" y="5150"/>
                  <a:pt x="19951" y="5110"/>
                </a:cubicBezTo>
                <a:cubicBezTo>
                  <a:pt x="19951" y="5093"/>
                  <a:pt x="19935" y="5077"/>
                  <a:pt x="19916" y="5070"/>
                </a:cubicBezTo>
                <a:cubicBezTo>
                  <a:pt x="19898" y="5063"/>
                  <a:pt x="19886" y="5045"/>
                  <a:pt x="19887" y="5035"/>
                </a:cubicBezTo>
                <a:cubicBezTo>
                  <a:pt x="19899" y="4966"/>
                  <a:pt x="19879" y="4927"/>
                  <a:pt x="19836" y="4921"/>
                </a:cubicBezTo>
                <a:cubicBezTo>
                  <a:pt x="19802" y="4916"/>
                  <a:pt x="19784" y="4887"/>
                  <a:pt x="19772" y="4840"/>
                </a:cubicBezTo>
                <a:cubicBezTo>
                  <a:pt x="19762" y="4803"/>
                  <a:pt x="19738" y="4763"/>
                  <a:pt x="19720" y="4749"/>
                </a:cubicBezTo>
                <a:cubicBezTo>
                  <a:pt x="19696" y="4729"/>
                  <a:pt x="19693" y="4705"/>
                  <a:pt x="19709" y="4663"/>
                </a:cubicBezTo>
                <a:cubicBezTo>
                  <a:pt x="19726" y="4619"/>
                  <a:pt x="19727" y="4614"/>
                  <a:pt x="19703" y="4623"/>
                </a:cubicBezTo>
                <a:cubicBezTo>
                  <a:pt x="19666" y="4637"/>
                  <a:pt x="19584" y="4548"/>
                  <a:pt x="19593" y="4503"/>
                </a:cubicBezTo>
                <a:cubicBezTo>
                  <a:pt x="19598" y="4479"/>
                  <a:pt x="19592" y="4485"/>
                  <a:pt x="19570" y="4514"/>
                </a:cubicBezTo>
                <a:cubicBezTo>
                  <a:pt x="19545" y="4547"/>
                  <a:pt x="19539" y="4550"/>
                  <a:pt x="19518" y="4525"/>
                </a:cubicBezTo>
                <a:cubicBezTo>
                  <a:pt x="19505" y="4509"/>
                  <a:pt x="19488" y="4475"/>
                  <a:pt x="19484" y="4451"/>
                </a:cubicBezTo>
                <a:cubicBezTo>
                  <a:pt x="19480" y="4427"/>
                  <a:pt x="19462" y="4396"/>
                  <a:pt x="19444" y="4382"/>
                </a:cubicBezTo>
                <a:cubicBezTo>
                  <a:pt x="19425" y="4368"/>
                  <a:pt x="19410" y="4341"/>
                  <a:pt x="19409" y="4325"/>
                </a:cubicBezTo>
                <a:cubicBezTo>
                  <a:pt x="19408" y="4309"/>
                  <a:pt x="19405" y="4280"/>
                  <a:pt x="19403" y="4262"/>
                </a:cubicBezTo>
                <a:cubicBezTo>
                  <a:pt x="19401" y="4242"/>
                  <a:pt x="19375" y="4225"/>
                  <a:pt x="19340" y="4222"/>
                </a:cubicBezTo>
                <a:cubicBezTo>
                  <a:pt x="19259" y="4215"/>
                  <a:pt x="19182" y="4138"/>
                  <a:pt x="19219" y="4102"/>
                </a:cubicBezTo>
                <a:cubicBezTo>
                  <a:pt x="19256" y="4064"/>
                  <a:pt x="19252" y="4046"/>
                  <a:pt x="19207" y="4050"/>
                </a:cubicBezTo>
                <a:cubicBezTo>
                  <a:pt x="19183" y="4052"/>
                  <a:pt x="19166" y="4036"/>
                  <a:pt x="19161" y="4004"/>
                </a:cubicBezTo>
                <a:cubicBezTo>
                  <a:pt x="19156" y="3966"/>
                  <a:pt x="19140" y="3954"/>
                  <a:pt x="19109" y="3964"/>
                </a:cubicBezTo>
                <a:cubicBezTo>
                  <a:pt x="19057" y="3981"/>
                  <a:pt x="19033" y="3938"/>
                  <a:pt x="19069" y="3895"/>
                </a:cubicBezTo>
                <a:cubicBezTo>
                  <a:pt x="19091" y="3869"/>
                  <a:pt x="19086" y="3858"/>
                  <a:pt x="19046" y="3815"/>
                </a:cubicBezTo>
                <a:cubicBezTo>
                  <a:pt x="19018" y="3786"/>
                  <a:pt x="19003" y="3745"/>
                  <a:pt x="19011" y="3729"/>
                </a:cubicBezTo>
                <a:cubicBezTo>
                  <a:pt x="19019" y="3713"/>
                  <a:pt x="19009" y="3725"/>
                  <a:pt x="18988" y="3752"/>
                </a:cubicBezTo>
                <a:cubicBezTo>
                  <a:pt x="18953" y="3799"/>
                  <a:pt x="18946" y="3799"/>
                  <a:pt x="18908" y="3764"/>
                </a:cubicBezTo>
                <a:cubicBezTo>
                  <a:pt x="18885" y="3743"/>
                  <a:pt x="18867" y="3716"/>
                  <a:pt x="18867" y="3701"/>
                </a:cubicBezTo>
                <a:cubicBezTo>
                  <a:pt x="18867" y="3686"/>
                  <a:pt x="18848" y="3669"/>
                  <a:pt x="18827" y="3661"/>
                </a:cubicBezTo>
                <a:cubicBezTo>
                  <a:pt x="18793" y="3647"/>
                  <a:pt x="18798" y="3643"/>
                  <a:pt x="18827" y="3620"/>
                </a:cubicBezTo>
                <a:cubicBezTo>
                  <a:pt x="18845" y="3606"/>
                  <a:pt x="18859" y="3578"/>
                  <a:pt x="18861" y="3563"/>
                </a:cubicBezTo>
                <a:cubicBezTo>
                  <a:pt x="18869" y="3526"/>
                  <a:pt x="18808" y="3556"/>
                  <a:pt x="18792" y="3598"/>
                </a:cubicBezTo>
                <a:cubicBezTo>
                  <a:pt x="18773" y="3648"/>
                  <a:pt x="18717" y="3593"/>
                  <a:pt x="18717" y="3523"/>
                </a:cubicBezTo>
                <a:cubicBezTo>
                  <a:pt x="18717" y="3478"/>
                  <a:pt x="18689" y="3393"/>
                  <a:pt x="18654" y="3340"/>
                </a:cubicBezTo>
                <a:cubicBezTo>
                  <a:pt x="18651" y="3335"/>
                  <a:pt x="18631" y="3342"/>
                  <a:pt x="18614" y="3357"/>
                </a:cubicBezTo>
                <a:cubicBezTo>
                  <a:pt x="18563" y="3399"/>
                  <a:pt x="18486" y="3349"/>
                  <a:pt x="18516" y="3294"/>
                </a:cubicBezTo>
                <a:cubicBezTo>
                  <a:pt x="18528" y="3271"/>
                  <a:pt x="18539" y="3234"/>
                  <a:pt x="18539" y="3208"/>
                </a:cubicBezTo>
                <a:cubicBezTo>
                  <a:pt x="18539" y="3169"/>
                  <a:pt x="18529" y="3164"/>
                  <a:pt x="18504" y="3185"/>
                </a:cubicBezTo>
                <a:cubicBezTo>
                  <a:pt x="18482" y="3203"/>
                  <a:pt x="18468" y="3202"/>
                  <a:pt x="18458" y="3185"/>
                </a:cubicBezTo>
                <a:cubicBezTo>
                  <a:pt x="18450" y="3172"/>
                  <a:pt x="18431" y="3165"/>
                  <a:pt x="18412" y="3168"/>
                </a:cubicBezTo>
                <a:cubicBezTo>
                  <a:pt x="18388" y="3172"/>
                  <a:pt x="18370" y="3151"/>
                  <a:pt x="18360" y="3105"/>
                </a:cubicBezTo>
                <a:cubicBezTo>
                  <a:pt x="18338" y="3003"/>
                  <a:pt x="18321" y="2992"/>
                  <a:pt x="18222" y="2990"/>
                </a:cubicBezTo>
                <a:cubicBezTo>
                  <a:pt x="18107" y="2989"/>
                  <a:pt x="18079" y="2961"/>
                  <a:pt x="18135" y="2910"/>
                </a:cubicBezTo>
                <a:cubicBezTo>
                  <a:pt x="18178" y="2871"/>
                  <a:pt x="18174" y="2813"/>
                  <a:pt x="18129" y="2813"/>
                </a:cubicBezTo>
                <a:cubicBezTo>
                  <a:pt x="18117" y="2813"/>
                  <a:pt x="18116" y="2816"/>
                  <a:pt x="18124" y="2824"/>
                </a:cubicBezTo>
                <a:cubicBezTo>
                  <a:pt x="18140" y="2841"/>
                  <a:pt x="18100" y="2899"/>
                  <a:pt x="18072" y="2899"/>
                </a:cubicBezTo>
                <a:cubicBezTo>
                  <a:pt x="18037" y="2899"/>
                  <a:pt x="17988" y="2779"/>
                  <a:pt x="17997" y="2710"/>
                </a:cubicBezTo>
                <a:cubicBezTo>
                  <a:pt x="18005" y="2642"/>
                  <a:pt x="18003" y="2642"/>
                  <a:pt x="17910" y="2641"/>
                </a:cubicBezTo>
                <a:cubicBezTo>
                  <a:pt x="17859" y="2640"/>
                  <a:pt x="17805" y="2651"/>
                  <a:pt x="17789" y="2664"/>
                </a:cubicBezTo>
                <a:cubicBezTo>
                  <a:pt x="17737" y="2707"/>
                  <a:pt x="17732" y="2615"/>
                  <a:pt x="17784" y="2561"/>
                </a:cubicBezTo>
                <a:cubicBezTo>
                  <a:pt x="17838" y="2503"/>
                  <a:pt x="17840" y="2481"/>
                  <a:pt x="17795" y="2498"/>
                </a:cubicBezTo>
                <a:cubicBezTo>
                  <a:pt x="17778" y="2504"/>
                  <a:pt x="17757" y="2494"/>
                  <a:pt x="17749" y="2481"/>
                </a:cubicBezTo>
                <a:cubicBezTo>
                  <a:pt x="17738" y="2463"/>
                  <a:pt x="17730" y="2463"/>
                  <a:pt x="17709" y="2481"/>
                </a:cubicBezTo>
                <a:cubicBezTo>
                  <a:pt x="17633" y="2543"/>
                  <a:pt x="17382" y="2410"/>
                  <a:pt x="17449" y="2343"/>
                </a:cubicBezTo>
                <a:cubicBezTo>
                  <a:pt x="17493" y="2300"/>
                  <a:pt x="17475" y="2286"/>
                  <a:pt x="17397" y="2286"/>
                </a:cubicBezTo>
                <a:cubicBezTo>
                  <a:pt x="17325" y="2286"/>
                  <a:pt x="17259" y="2240"/>
                  <a:pt x="17288" y="2211"/>
                </a:cubicBezTo>
                <a:cubicBezTo>
                  <a:pt x="17296" y="2204"/>
                  <a:pt x="17267" y="2183"/>
                  <a:pt x="17225" y="2166"/>
                </a:cubicBezTo>
                <a:cubicBezTo>
                  <a:pt x="17149" y="2134"/>
                  <a:pt x="17112" y="2081"/>
                  <a:pt x="17121" y="2028"/>
                </a:cubicBezTo>
                <a:cubicBezTo>
                  <a:pt x="17127" y="1986"/>
                  <a:pt x="17084" y="1972"/>
                  <a:pt x="17069" y="2011"/>
                </a:cubicBezTo>
                <a:cubicBezTo>
                  <a:pt x="17056" y="2044"/>
                  <a:pt x="17051" y="2046"/>
                  <a:pt x="17011" y="2011"/>
                </a:cubicBezTo>
                <a:cubicBezTo>
                  <a:pt x="16987" y="1989"/>
                  <a:pt x="16970" y="1964"/>
                  <a:pt x="16977" y="1954"/>
                </a:cubicBezTo>
                <a:cubicBezTo>
                  <a:pt x="16983" y="1943"/>
                  <a:pt x="16983" y="1931"/>
                  <a:pt x="16971" y="1931"/>
                </a:cubicBezTo>
                <a:cubicBezTo>
                  <a:pt x="16959" y="1931"/>
                  <a:pt x="16943" y="1938"/>
                  <a:pt x="16936" y="1948"/>
                </a:cubicBezTo>
                <a:cubicBezTo>
                  <a:pt x="16908" y="1993"/>
                  <a:pt x="16769" y="1935"/>
                  <a:pt x="16769" y="1879"/>
                </a:cubicBezTo>
                <a:cubicBezTo>
                  <a:pt x="16769" y="1834"/>
                  <a:pt x="16668" y="1759"/>
                  <a:pt x="16614" y="1759"/>
                </a:cubicBezTo>
                <a:cubicBezTo>
                  <a:pt x="16546" y="1759"/>
                  <a:pt x="16481" y="1701"/>
                  <a:pt x="16481" y="1644"/>
                </a:cubicBezTo>
                <a:cubicBezTo>
                  <a:pt x="16481" y="1611"/>
                  <a:pt x="16473" y="1604"/>
                  <a:pt x="16441" y="1621"/>
                </a:cubicBezTo>
                <a:cubicBezTo>
                  <a:pt x="16418" y="1634"/>
                  <a:pt x="16384" y="1638"/>
                  <a:pt x="16366" y="1627"/>
                </a:cubicBezTo>
                <a:cubicBezTo>
                  <a:pt x="16349" y="1617"/>
                  <a:pt x="16333" y="1611"/>
                  <a:pt x="16325" y="1616"/>
                </a:cubicBezTo>
                <a:cubicBezTo>
                  <a:pt x="16298" y="1633"/>
                  <a:pt x="16228" y="1536"/>
                  <a:pt x="16227" y="1478"/>
                </a:cubicBezTo>
                <a:cubicBezTo>
                  <a:pt x="16226" y="1422"/>
                  <a:pt x="16221" y="1422"/>
                  <a:pt x="16072" y="1415"/>
                </a:cubicBezTo>
                <a:cubicBezTo>
                  <a:pt x="15953" y="1410"/>
                  <a:pt x="15907" y="1395"/>
                  <a:pt x="15882" y="1364"/>
                </a:cubicBezTo>
                <a:cubicBezTo>
                  <a:pt x="15863" y="1341"/>
                  <a:pt x="15833" y="1319"/>
                  <a:pt x="15812" y="1312"/>
                </a:cubicBezTo>
                <a:cubicBezTo>
                  <a:pt x="15791" y="1305"/>
                  <a:pt x="15778" y="1282"/>
                  <a:pt x="15784" y="1266"/>
                </a:cubicBezTo>
                <a:cubicBezTo>
                  <a:pt x="15791" y="1246"/>
                  <a:pt x="15766" y="1236"/>
                  <a:pt x="15691" y="1232"/>
                </a:cubicBezTo>
                <a:cubicBezTo>
                  <a:pt x="15545" y="1225"/>
                  <a:pt x="15530" y="1220"/>
                  <a:pt x="15530" y="1134"/>
                </a:cubicBezTo>
                <a:cubicBezTo>
                  <a:pt x="15530" y="1069"/>
                  <a:pt x="15519" y="1057"/>
                  <a:pt x="15472" y="1060"/>
                </a:cubicBezTo>
                <a:cubicBezTo>
                  <a:pt x="15431" y="1062"/>
                  <a:pt x="15425" y="1073"/>
                  <a:pt x="15444" y="1094"/>
                </a:cubicBezTo>
                <a:cubicBezTo>
                  <a:pt x="15459" y="1112"/>
                  <a:pt x="15463" y="1127"/>
                  <a:pt x="15449" y="1140"/>
                </a:cubicBezTo>
                <a:cubicBezTo>
                  <a:pt x="15419" y="1170"/>
                  <a:pt x="15192" y="1055"/>
                  <a:pt x="15178" y="1003"/>
                </a:cubicBezTo>
                <a:cubicBezTo>
                  <a:pt x="15172" y="980"/>
                  <a:pt x="15154" y="968"/>
                  <a:pt x="15138" y="974"/>
                </a:cubicBezTo>
                <a:cubicBezTo>
                  <a:pt x="15123" y="980"/>
                  <a:pt x="15096" y="963"/>
                  <a:pt x="15075" y="940"/>
                </a:cubicBezTo>
                <a:cubicBezTo>
                  <a:pt x="15054" y="917"/>
                  <a:pt x="15025" y="908"/>
                  <a:pt x="15011" y="917"/>
                </a:cubicBezTo>
                <a:cubicBezTo>
                  <a:pt x="14959" y="949"/>
                  <a:pt x="14914" y="943"/>
                  <a:pt x="14861" y="894"/>
                </a:cubicBezTo>
                <a:cubicBezTo>
                  <a:pt x="14831" y="866"/>
                  <a:pt x="14784" y="840"/>
                  <a:pt x="14758" y="842"/>
                </a:cubicBezTo>
                <a:cubicBezTo>
                  <a:pt x="14699" y="847"/>
                  <a:pt x="14673" y="819"/>
                  <a:pt x="14706" y="779"/>
                </a:cubicBezTo>
                <a:cubicBezTo>
                  <a:pt x="14740" y="738"/>
                  <a:pt x="14697" y="708"/>
                  <a:pt x="14596" y="705"/>
                </a:cubicBezTo>
                <a:cubicBezTo>
                  <a:pt x="14541" y="703"/>
                  <a:pt x="14513" y="716"/>
                  <a:pt x="14504" y="739"/>
                </a:cubicBezTo>
                <a:cubicBezTo>
                  <a:pt x="14495" y="764"/>
                  <a:pt x="14477" y="767"/>
                  <a:pt x="14458" y="751"/>
                </a:cubicBezTo>
                <a:cubicBezTo>
                  <a:pt x="14443" y="738"/>
                  <a:pt x="14396" y="723"/>
                  <a:pt x="14354" y="716"/>
                </a:cubicBezTo>
                <a:cubicBezTo>
                  <a:pt x="14312" y="710"/>
                  <a:pt x="14269" y="692"/>
                  <a:pt x="14256" y="676"/>
                </a:cubicBezTo>
                <a:cubicBezTo>
                  <a:pt x="14181" y="578"/>
                  <a:pt x="13995" y="482"/>
                  <a:pt x="14008" y="550"/>
                </a:cubicBezTo>
                <a:cubicBezTo>
                  <a:pt x="14011" y="565"/>
                  <a:pt x="13992" y="579"/>
                  <a:pt x="13968" y="579"/>
                </a:cubicBezTo>
                <a:cubicBezTo>
                  <a:pt x="13944" y="579"/>
                  <a:pt x="13925" y="569"/>
                  <a:pt x="13928" y="556"/>
                </a:cubicBezTo>
                <a:cubicBezTo>
                  <a:pt x="13930" y="542"/>
                  <a:pt x="13898" y="532"/>
                  <a:pt x="13853" y="533"/>
                </a:cubicBezTo>
                <a:cubicBezTo>
                  <a:pt x="13761" y="536"/>
                  <a:pt x="13702" y="500"/>
                  <a:pt x="13657" y="413"/>
                </a:cubicBezTo>
                <a:cubicBezTo>
                  <a:pt x="13629" y="360"/>
                  <a:pt x="13615" y="354"/>
                  <a:pt x="13559" y="361"/>
                </a:cubicBezTo>
                <a:cubicBezTo>
                  <a:pt x="13521" y="366"/>
                  <a:pt x="13481" y="379"/>
                  <a:pt x="13467" y="390"/>
                </a:cubicBezTo>
                <a:cubicBezTo>
                  <a:pt x="13452" y="400"/>
                  <a:pt x="13394" y="408"/>
                  <a:pt x="13340" y="407"/>
                </a:cubicBezTo>
                <a:cubicBezTo>
                  <a:pt x="13266" y="406"/>
                  <a:pt x="13242" y="396"/>
                  <a:pt x="13248" y="373"/>
                </a:cubicBezTo>
                <a:cubicBezTo>
                  <a:pt x="13253" y="347"/>
                  <a:pt x="13245" y="345"/>
                  <a:pt x="13219" y="367"/>
                </a:cubicBezTo>
                <a:cubicBezTo>
                  <a:pt x="13194" y="387"/>
                  <a:pt x="13176" y="390"/>
                  <a:pt x="13144" y="373"/>
                </a:cubicBezTo>
                <a:cubicBezTo>
                  <a:pt x="13119" y="360"/>
                  <a:pt x="13069" y="350"/>
                  <a:pt x="13034" y="350"/>
                </a:cubicBezTo>
                <a:cubicBezTo>
                  <a:pt x="13000" y="349"/>
                  <a:pt x="12954" y="333"/>
                  <a:pt x="12931" y="315"/>
                </a:cubicBezTo>
                <a:cubicBezTo>
                  <a:pt x="12907" y="298"/>
                  <a:pt x="12866" y="291"/>
                  <a:pt x="12844" y="298"/>
                </a:cubicBezTo>
                <a:cubicBezTo>
                  <a:pt x="12822" y="305"/>
                  <a:pt x="12772" y="290"/>
                  <a:pt x="12729" y="264"/>
                </a:cubicBezTo>
                <a:cubicBezTo>
                  <a:pt x="12686" y="238"/>
                  <a:pt x="12654" y="221"/>
                  <a:pt x="12654" y="229"/>
                </a:cubicBezTo>
                <a:cubicBezTo>
                  <a:pt x="12654" y="238"/>
                  <a:pt x="12635" y="232"/>
                  <a:pt x="12614" y="212"/>
                </a:cubicBezTo>
                <a:cubicBezTo>
                  <a:pt x="12583" y="185"/>
                  <a:pt x="12535" y="178"/>
                  <a:pt x="12406" y="184"/>
                </a:cubicBezTo>
                <a:cubicBezTo>
                  <a:pt x="12315" y="188"/>
                  <a:pt x="12225" y="198"/>
                  <a:pt x="12204" y="207"/>
                </a:cubicBezTo>
                <a:cubicBezTo>
                  <a:pt x="12184" y="215"/>
                  <a:pt x="12152" y="213"/>
                  <a:pt x="12129" y="201"/>
                </a:cubicBezTo>
                <a:cubicBezTo>
                  <a:pt x="12107" y="189"/>
                  <a:pt x="12024" y="179"/>
                  <a:pt x="11945" y="178"/>
                </a:cubicBezTo>
                <a:cubicBezTo>
                  <a:pt x="11775" y="175"/>
                  <a:pt x="11751" y="168"/>
                  <a:pt x="11686" y="132"/>
                </a:cubicBezTo>
                <a:cubicBezTo>
                  <a:pt x="11657" y="116"/>
                  <a:pt x="11622" y="111"/>
                  <a:pt x="11599" y="121"/>
                </a:cubicBezTo>
                <a:cubicBezTo>
                  <a:pt x="11502" y="164"/>
                  <a:pt x="11417" y="132"/>
                  <a:pt x="11426" y="52"/>
                </a:cubicBezTo>
                <a:cubicBezTo>
                  <a:pt x="11431" y="6"/>
                  <a:pt x="11421" y="0"/>
                  <a:pt x="11374" y="0"/>
                </a:cubicBezTo>
                <a:close/>
                <a:moveTo>
                  <a:pt x="12809" y="195"/>
                </a:moveTo>
                <a:cubicBezTo>
                  <a:pt x="12809" y="206"/>
                  <a:pt x="12829" y="218"/>
                  <a:pt x="12856" y="218"/>
                </a:cubicBezTo>
                <a:cubicBezTo>
                  <a:pt x="12882" y="218"/>
                  <a:pt x="12899" y="209"/>
                  <a:pt x="12890" y="201"/>
                </a:cubicBezTo>
                <a:cubicBezTo>
                  <a:pt x="12866" y="177"/>
                  <a:pt x="12809" y="173"/>
                  <a:pt x="12809" y="195"/>
                </a:cubicBezTo>
                <a:close/>
                <a:moveTo>
                  <a:pt x="16562" y="1604"/>
                </a:moveTo>
                <a:cubicBezTo>
                  <a:pt x="16552" y="1604"/>
                  <a:pt x="16544" y="1615"/>
                  <a:pt x="16544" y="1633"/>
                </a:cubicBezTo>
                <a:cubicBezTo>
                  <a:pt x="16544" y="1651"/>
                  <a:pt x="16552" y="1667"/>
                  <a:pt x="16562" y="1667"/>
                </a:cubicBezTo>
                <a:cubicBezTo>
                  <a:pt x="16572" y="1667"/>
                  <a:pt x="16585" y="1651"/>
                  <a:pt x="16585" y="1633"/>
                </a:cubicBezTo>
                <a:cubicBezTo>
                  <a:pt x="16585" y="1615"/>
                  <a:pt x="16572" y="1604"/>
                  <a:pt x="16562" y="1604"/>
                </a:cubicBezTo>
                <a:close/>
                <a:moveTo>
                  <a:pt x="3040" y="3162"/>
                </a:moveTo>
                <a:cubicBezTo>
                  <a:pt x="3002" y="3162"/>
                  <a:pt x="3006" y="3165"/>
                  <a:pt x="3040" y="3202"/>
                </a:cubicBezTo>
                <a:cubicBezTo>
                  <a:pt x="3069" y="3234"/>
                  <a:pt x="3068" y="3247"/>
                  <a:pt x="3046" y="3271"/>
                </a:cubicBezTo>
                <a:cubicBezTo>
                  <a:pt x="3022" y="3297"/>
                  <a:pt x="3024" y="3302"/>
                  <a:pt x="3057" y="3277"/>
                </a:cubicBezTo>
                <a:cubicBezTo>
                  <a:pt x="3084" y="3256"/>
                  <a:pt x="3090" y="3238"/>
                  <a:pt x="3074" y="3219"/>
                </a:cubicBezTo>
                <a:cubicBezTo>
                  <a:pt x="3062" y="3205"/>
                  <a:pt x="3061" y="3187"/>
                  <a:pt x="3069" y="3179"/>
                </a:cubicBezTo>
                <a:cubicBezTo>
                  <a:pt x="3077" y="3171"/>
                  <a:pt x="3062" y="3162"/>
                  <a:pt x="3040" y="3162"/>
                </a:cubicBezTo>
                <a:close/>
                <a:moveTo>
                  <a:pt x="19132" y="3872"/>
                </a:moveTo>
                <a:cubicBezTo>
                  <a:pt x="19115" y="3879"/>
                  <a:pt x="19118" y="3889"/>
                  <a:pt x="19144" y="3890"/>
                </a:cubicBezTo>
                <a:cubicBezTo>
                  <a:pt x="19167" y="3891"/>
                  <a:pt x="19180" y="3885"/>
                  <a:pt x="19173" y="3878"/>
                </a:cubicBezTo>
                <a:cubicBezTo>
                  <a:pt x="19165" y="3871"/>
                  <a:pt x="19148" y="3866"/>
                  <a:pt x="19132" y="3872"/>
                </a:cubicBezTo>
                <a:close/>
                <a:moveTo>
                  <a:pt x="20948" y="14653"/>
                </a:moveTo>
                <a:cubicBezTo>
                  <a:pt x="20936" y="14660"/>
                  <a:pt x="20929" y="14675"/>
                  <a:pt x="20936" y="14687"/>
                </a:cubicBezTo>
                <a:cubicBezTo>
                  <a:pt x="20944" y="14698"/>
                  <a:pt x="20959" y="14700"/>
                  <a:pt x="20971" y="14693"/>
                </a:cubicBezTo>
                <a:cubicBezTo>
                  <a:pt x="20982" y="14686"/>
                  <a:pt x="20990" y="14670"/>
                  <a:pt x="20982" y="14658"/>
                </a:cubicBezTo>
                <a:cubicBezTo>
                  <a:pt x="20975" y="14647"/>
                  <a:pt x="20959" y="14645"/>
                  <a:pt x="20948" y="14653"/>
                </a:cubicBezTo>
                <a:close/>
                <a:moveTo>
                  <a:pt x="775" y="14859"/>
                </a:moveTo>
                <a:cubicBezTo>
                  <a:pt x="762" y="14859"/>
                  <a:pt x="752" y="14870"/>
                  <a:pt x="752" y="14882"/>
                </a:cubicBezTo>
                <a:cubicBezTo>
                  <a:pt x="752" y="14894"/>
                  <a:pt x="758" y="14905"/>
                  <a:pt x="763" y="14905"/>
                </a:cubicBezTo>
                <a:cubicBezTo>
                  <a:pt x="769" y="14905"/>
                  <a:pt x="779" y="14894"/>
                  <a:pt x="786" y="14882"/>
                </a:cubicBezTo>
                <a:cubicBezTo>
                  <a:pt x="794" y="14870"/>
                  <a:pt x="788" y="14859"/>
                  <a:pt x="775" y="14859"/>
                </a:cubicBezTo>
                <a:close/>
                <a:moveTo>
                  <a:pt x="1968" y="17156"/>
                </a:moveTo>
                <a:cubicBezTo>
                  <a:pt x="1956" y="17148"/>
                  <a:pt x="1945" y="17154"/>
                  <a:pt x="1945" y="17167"/>
                </a:cubicBezTo>
                <a:cubicBezTo>
                  <a:pt x="1945" y="17180"/>
                  <a:pt x="1956" y="17190"/>
                  <a:pt x="1968" y="17190"/>
                </a:cubicBezTo>
                <a:cubicBezTo>
                  <a:pt x="1980" y="17190"/>
                  <a:pt x="1991" y="17184"/>
                  <a:pt x="1991" y="17179"/>
                </a:cubicBezTo>
                <a:cubicBezTo>
                  <a:pt x="1991" y="17173"/>
                  <a:pt x="1980" y="17163"/>
                  <a:pt x="1968" y="1715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" name="Rectangle 1"/>
          <p:cNvSpPr/>
          <p:nvPr/>
        </p:nvSpPr>
        <p:spPr>
          <a:xfrm>
            <a:off x="4354464" y="6484432"/>
            <a:ext cx="6502400" cy="26314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 sz="30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>
                <a:solidFill>
                  <a:schemeClr val="bg1"/>
                </a:solidFill>
              </a:rPr>
              <a:t>Dr.  Tristan Denley </a:t>
            </a:r>
          </a:p>
          <a:p>
            <a:pPr>
              <a:defRPr sz="20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>
                <a:solidFill>
                  <a:schemeClr val="bg1"/>
                </a:solidFill>
              </a:rPr>
              <a:t>Vice Chancellor for Academic Affairs</a:t>
            </a:r>
          </a:p>
          <a:p>
            <a:pPr>
              <a:defRPr sz="22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>
                <a:solidFill>
                  <a:schemeClr val="bg1"/>
                </a:solidFill>
              </a:rPr>
              <a:t>Tennessee Board of Regents</a:t>
            </a:r>
          </a:p>
          <a:p>
            <a:pPr>
              <a:defRPr sz="1600">
                <a:latin typeface="Gill Sans"/>
                <a:ea typeface="Gill Sans"/>
                <a:cs typeface="Gill Sans"/>
                <a:sym typeface="Gill Sans"/>
              </a:defRPr>
            </a:pPr>
            <a:endParaRPr lang="en-US" dirty="0">
              <a:solidFill>
                <a:schemeClr val="bg1"/>
              </a:solidFill>
            </a:endParaRPr>
          </a:p>
          <a:p>
            <a:pPr>
              <a:defRPr sz="2100">
                <a:latin typeface="Gill Sans"/>
                <a:ea typeface="Gill Sans"/>
                <a:cs typeface="Gill Sans"/>
                <a:sym typeface="Gill Sans"/>
              </a:defRPr>
            </a:pPr>
            <a:endParaRPr lang="en-US" dirty="0">
              <a:solidFill>
                <a:schemeClr val="bg1"/>
              </a:solidFill>
            </a:endParaRPr>
          </a:p>
          <a:p>
            <a:pPr>
              <a:defRPr sz="28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>
                <a:solidFill>
                  <a:schemeClr val="bg1"/>
                </a:solidFill>
              </a:rPr>
              <a:t>Tristan.Denley@tbr.edu</a:t>
            </a:r>
          </a:p>
          <a:p>
            <a:pPr>
              <a:defRPr sz="2800"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dirty="0">
                <a:solidFill>
                  <a:schemeClr val="bg1"/>
                </a:solidFill>
              </a:rPr>
              <a:t>Twitter: @</a:t>
            </a:r>
            <a:r>
              <a:rPr lang="en-US" dirty="0" err="1">
                <a:solidFill>
                  <a:schemeClr val="bg1"/>
                </a:solidFill>
              </a:rPr>
              <a:t>TDenley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parallel_tracks-1920x1200.jpg"/>
          <p:cNvPicPr>
            <a:picLocks noChangeAspect="1"/>
          </p:cNvPicPr>
          <p:nvPr/>
        </p:nvPicPr>
        <p:blipFill>
          <a:blip r:embed="rId4">
            <a:extLst/>
          </a:blip>
          <a:srcRect l="7190" r="7192"/>
          <a:stretch>
            <a:fillRect/>
          </a:stretch>
        </p:blipFill>
        <p:spPr>
          <a:xfrm>
            <a:off x="-247650" y="0"/>
            <a:ext cx="13500100" cy="9861402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Shape 468"/>
          <p:cNvSpPr/>
          <p:nvPr/>
        </p:nvSpPr>
        <p:spPr>
          <a:xfrm>
            <a:off x="1511300" y="1143000"/>
            <a:ext cx="5969000" cy="3098800"/>
          </a:xfrm>
          <a:prstGeom prst="roundRect">
            <a:avLst>
              <a:gd name="adj" fmla="val 6148"/>
            </a:avLst>
          </a:prstGeom>
          <a:gradFill>
            <a:gsLst>
              <a:gs pos="0">
                <a:srgbClr val="000000">
                  <a:alpha val="37052"/>
                </a:srgbClr>
              </a:gs>
              <a:gs pos="100000">
                <a:srgbClr val="5E5E5E">
                  <a:alpha val="37052"/>
                </a:srgb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00100">
              <a:defRPr sz="5000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pPr>
            <a:endParaRPr/>
          </a:p>
        </p:txBody>
      </p:sp>
      <p:sp>
        <p:nvSpPr>
          <p:cNvPr id="469" name="Shape 469"/>
          <p:cNvSpPr/>
          <p:nvPr/>
        </p:nvSpPr>
        <p:spPr>
          <a:xfrm>
            <a:off x="1505275" y="1714500"/>
            <a:ext cx="5969001" cy="195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00100">
              <a:defRPr sz="63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>
              <a:defRPr sz="5000"/>
            </a:pPr>
            <a:r>
              <a:rPr sz="6300"/>
              <a:t>Co-requisite Remediation</a:t>
            </a:r>
          </a:p>
        </p:txBody>
      </p:sp>
      <p:sp>
        <p:nvSpPr>
          <p:cNvPr id="470" name="Shape 470"/>
          <p:cNvSpPr/>
          <p:nvPr/>
        </p:nvSpPr>
        <p:spPr>
          <a:xfrm>
            <a:off x="5159885" y="4876800"/>
            <a:ext cx="6913292" cy="3058085"/>
          </a:xfrm>
          <a:prstGeom prst="roundRect">
            <a:avLst>
              <a:gd name="adj" fmla="val 8515"/>
            </a:avLst>
          </a:prstGeom>
          <a:solidFill>
            <a:srgbClr val="FFFFFF">
              <a:alpha val="39925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sp>
        <p:nvSpPr>
          <p:cNvPr id="471" name="Shape 471"/>
          <p:cNvSpPr/>
          <p:nvPr/>
        </p:nvSpPr>
        <p:spPr>
          <a:xfrm>
            <a:off x="5803483" y="5006975"/>
            <a:ext cx="5626095" cy="288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6100"/>
            </a:pPr>
            <a:r>
              <a:t>Full System </a:t>
            </a:r>
          </a:p>
          <a:p>
            <a:pPr algn="ctr">
              <a:defRPr sz="6100"/>
            </a:pPr>
            <a:r>
              <a:t>Implementation</a:t>
            </a:r>
          </a:p>
          <a:p>
            <a:pPr algn="ctr">
              <a:defRPr sz="6100"/>
            </a:pPr>
            <a:r>
              <a:t>Fall 2015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Choice xmlns="" xmlns:p14="http://schemas.microsoft.com/office/powerpoint/2010/main" Requires="p14">
      <p:transition spd="slow">
        <p14:prism/>
      </p:transition>
    </mc:Choice>
    <mc:Fallback xmlns="" xmlns:p14="http://schemas.microsoft.com/office/powerpoint/2010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3" name="Chart 473"/>
          <p:cNvGraphicFramePr/>
          <p:nvPr/>
        </p:nvGraphicFramePr>
        <p:xfrm>
          <a:off x="0" y="1720340"/>
          <a:ext cx="12971755" cy="6376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74" name="Chart 474"/>
          <p:cNvGraphicFramePr/>
          <p:nvPr/>
        </p:nvGraphicFramePr>
        <p:xfrm>
          <a:off x="1034327" y="2025121"/>
          <a:ext cx="10822825" cy="5514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75" name="Shape 475"/>
          <p:cNvSpPr>
            <a:spLocks noGrp="1"/>
          </p:cNvSpPr>
          <p:nvPr>
            <p:ph type="title"/>
          </p:nvPr>
        </p:nvSpPr>
        <p:spPr>
          <a:xfrm>
            <a:off x="894079" y="598485"/>
            <a:ext cx="11216644" cy="1413937"/>
          </a:xfrm>
          <a:prstGeom prst="rect">
            <a:avLst/>
          </a:prstGeom>
        </p:spPr>
        <p:txBody>
          <a:bodyPr/>
          <a:lstStyle/>
          <a:p>
            <a:pPr algn="ctr" defTabSz="652309">
              <a:defRPr sz="3300"/>
            </a:pPr>
            <a:r>
              <a:t>Completion of Gateway Math by ACT Sub-score</a:t>
            </a:r>
            <a:br/>
            <a:r>
              <a:rPr sz="1900"/>
              <a:t>Community College Pre-requisite Model vs. Co-requisite Model</a:t>
            </a:r>
          </a:p>
        </p:txBody>
      </p:sp>
      <p:sp>
        <p:nvSpPr>
          <p:cNvPr id="476" name="Shape 476"/>
          <p:cNvSpPr/>
          <p:nvPr/>
        </p:nvSpPr>
        <p:spPr>
          <a:xfrm>
            <a:off x="7355487" y="8097114"/>
            <a:ext cx="142488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7422 Students</a:t>
            </a:r>
          </a:p>
        </p:txBody>
      </p:sp>
      <p:sp>
        <p:nvSpPr>
          <p:cNvPr id="477" name="Shape 477"/>
          <p:cNvSpPr/>
          <p:nvPr/>
        </p:nvSpPr>
        <p:spPr>
          <a:xfrm>
            <a:off x="1465699" y="8097114"/>
            <a:ext cx="142488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9479 Students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Choice xmlns="" xmlns:p14="http://schemas.microsoft.com/office/powerpoint/2010/main" Requires="p14">
      <p:transition spd="slow">
        <p14:prism dir="d"/>
      </p:transition>
    </mc:Choice>
    <mc:Fallback xmlns="" xmlns:p14="http://schemas.microsoft.com/office/powerpoint/2010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" name="Group 481"/>
          <p:cNvGrpSpPr/>
          <p:nvPr/>
        </p:nvGrpSpPr>
        <p:grpSpPr>
          <a:xfrm>
            <a:off x="161196" y="1564869"/>
            <a:ext cx="12682409" cy="6373754"/>
            <a:chOff x="-1409006" y="-550868"/>
            <a:chExt cx="12682408" cy="6373752"/>
          </a:xfrm>
        </p:grpSpPr>
        <p:graphicFrame>
          <p:nvGraphicFramePr>
            <p:cNvPr id="479" name="Chart 479"/>
            <p:cNvGraphicFramePr/>
            <p:nvPr/>
          </p:nvGraphicFramePr>
          <p:xfrm>
            <a:off x="-171450" y="-550869"/>
            <a:ext cx="10735921" cy="574106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480" name="Chart 480"/>
            <p:cNvGraphicFramePr/>
            <p:nvPr/>
          </p:nvGraphicFramePr>
          <p:xfrm>
            <a:off x="-1409007" y="-254000"/>
            <a:ext cx="12682409" cy="607688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482" name="Shape 482"/>
          <p:cNvSpPr>
            <a:spLocks noGrp="1"/>
          </p:cNvSpPr>
          <p:nvPr>
            <p:ph type="title"/>
          </p:nvPr>
        </p:nvSpPr>
        <p:spPr>
          <a:xfrm>
            <a:off x="650238" y="230588"/>
            <a:ext cx="11704324" cy="1562884"/>
          </a:xfrm>
          <a:prstGeom prst="rect">
            <a:avLst/>
          </a:prstGeom>
        </p:spPr>
        <p:txBody>
          <a:bodyPr/>
          <a:lstStyle>
            <a:lvl1pPr algn="ctr">
              <a:defRPr sz="3000"/>
            </a:lvl1pPr>
          </a:lstStyle>
          <a:p>
            <a:r>
              <a:t>Completion of Gateway English by ACT Sub-score</a:t>
            </a:r>
          </a:p>
        </p:txBody>
      </p:sp>
      <p:sp>
        <p:nvSpPr>
          <p:cNvPr id="483" name="Shape 483"/>
          <p:cNvSpPr/>
          <p:nvPr/>
        </p:nvSpPr>
        <p:spPr>
          <a:xfrm>
            <a:off x="7368861" y="7925922"/>
            <a:ext cx="14248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7147 Students</a:t>
            </a:r>
          </a:p>
        </p:txBody>
      </p:sp>
      <p:sp>
        <p:nvSpPr>
          <p:cNvPr id="484" name="Shape 484"/>
          <p:cNvSpPr/>
          <p:nvPr/>
        </p:nvSpPr>
        <p:spPr>
          <a:xfrm>
            <a:off x="1704843" y="7925922"/>
            <a:ext cx="142488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6071 Students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Choice xmlns="" xmlns:p14="http://schemas.microsoft.com/office/powerpoint/2010/main" Requires="p14">
      <p:transition spd="slow">
        <p14:prism dir="d"/>
      </p:transition>
    </mc:Choice>
    <mc:Fallback xmlns="" xmlns:p14="http://schemas.microsoft.com/office/powerpoint/2010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roup 488"/>
          <p:cNvGrpSpPr/>
          <p:nvPr/>
        </p:nvGrpSpPr>
        <p:grpSpPr>
          <a:xfrm>
            <a:off x="161196" y="1564869"/>
            <a:ext cx="12682409" cy="6373754"/>
            <a:chOff x="-1409006" y="-550868"/>
            <a:chExt cx="12682408" cy="6373752"/>
          </a:xfrm>
        </p:grpSpPr>
        <p:graphicFrame>
          <p:nvGraphicFramePr>
            <p:cNvPr id="486" name="Chart 486"/>
            <p:cNvGraphicFramePr/>
            <p:nvPr/>
          </p:nvGraphicFramePr>
          <p:xfrm>
            <a:off x="-171450" y="-550869"/>
            <a:ext cx="10735921" cy="574106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487" name="Chart 487"/>
            <p:cNvGraphicFramePr/>
            <p:nvPr/>
          </p:nvGraphicFramePr>
          <p:xfrm>
            <a:off x="-1409007" y="-254000"/>
            <a:ext cx="12682409" cy="607688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489" name="Shape 489"/>
          <p:cNvSpPr>
            <a:spLocks noGrp="1"/>
          </p:cNvSpPr>
          <p:nvPr>
            <p:ph type="title"/>
          </p:nvPr>
        </p:nvSpPr>
        <p:spPr>
          <a:xfrm>
            <a:off x="650238" y="230588"/>
            <a:ext cx="11704324" cy="1562884"/>
          </a:xfrm>
          <a:prstGeom prst="rect">
            <a:avLst/>
          </a:prstGeom>
        </p:spPr>
        <p:txBody>
          <a:bodyPr/>
          <a:lstStyle>
            <a:lvl1pPr algn="ctr">
              <a:defRPr sz="3000"/>
            </a:lvl1pPr>
          </a:lstStyle>
          <a:p>
            <a:r>
              <a:t>Completion of Gateway English by ACT Sub-score</a:t>
            </a:r>
          </a:p>
        </p:txBody>
      </p:sp>
      <p:sp>
        <p:nvSpPr>
          <p:cNvPr id="490" name="Shape 490"/>
          <p:cNvSpPr/>
          <p:nvPr/>
        </p:nvSpPr>
        <p:spPr>
          <a:xfrm>
            <a:off x="7368861" y="7925922"/>
            <a:ext cx="1424882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7147 Students</a:t>
            </a:r>
          </a:p>
        </p:txBody>
      </p:sp>
      <p:sp>
        <p:nvSpPr>
          <p:cNvPr id="491" name="Shape 491"/>
          <p:cNvSpPr/>
          <p:nvPr/>
        </p:nvSpPr>
        <p:spPr>
          <a:xfrm>
            <a:off x="1704843" y="7925922"/>
            <a:ext cx="1424881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6071 Students</a:t>
            </a:r>
          </a:p>
        </p:txBody>
      </p:sp>
      <p:grpSp>
        <p:nvGrpSpPr>
          <p:cNvPr id="495" name="Group 495"/>
          <p:cNvGrpSpPr/>
          <p:nvPr/>
        </p:nvGrpSpPr>
        <p:grpSpPr>
          <a:xfrm>
            <a:off x="3727531" y="4035351"/>
            <a:ext cx="6275213" cy="2751923"/>
            <a:chOff x="0" y="0"/>
            <a:chExt cx="6275211" cy="2751921"/>
          </a:xfrm>
        </p:grpSpPr>
        <p:sp>
          <p:nvSpPr>
            <p:cNvPr id="492" name="Shape 492"/>
            <p:cNvSpPr/>
            <p:nvPr/>
          </p:nvSpPr>
          <p:spPr>
            <a:xfrm>
              <a:off x="0" y="0"/>
              <a:ext cx="6275212" cy="2751922"/>
            </a:xfrm>
            <a:prstGeom prst="rect">
              <a:avLst/>
            </a:prstGeom>
            <a:blipFill rotWithShape="1">
              <a:blip r:embed="rId5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defRPr sz="4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+mj-lt"/>
                  <a:ea typeface="+mj-ea"/>
                  <a:cs typeface="+mj-cs"/>
                  <a:sym typeface="Gill Sans"/>
                </a:defRPr>
              </a:pPr>
              <a:endParaRPr/>
            </a:p>
          </p:txBody>
        </p:sp>
        <p:sp>
          <p:nvSpPr>
            <p:cNvPr id="493" name="Shape 493"/>
            <p:cNvSpPr/>
            <p:nvPr/>
          </p:nvSpPr>
          <p:spPr>
            <a:xfrm>
              <a:off x="168335" y="308048"/>
              <a:ext cx="5767091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r>
                <a:t>Pass Rate in English Composition II</a:t>
              </a:r>
            </a:p>
          </p:txBody>
        </p:sp>
        <p:sp>
          <p:nvSpPr>
            <p:cNvPr id="494" name="Shape 494"/>
            <p:cNvSpPr/>
            <p:nvPr/>
          </p:nvSpPr>
          <p:spPr>
            <a:xfrm>
              <a:off x="2222682" y="906060"/>
              <a:ext cx="1512324" cy="93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500"/>
              </a:lvl1pPr>
            </a:lstStyle>
            <a:p>
              <a:r>
                <a:t>68%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Choice xmlns="" xmlns:p14="http://schemas.microsoft.com/office/powerpoint/2010/main" Requires="p14">
      <p:transition spd="slow">
        <p14:prism/>
      </p:transition>
    </mc:Choice>
    <mc:Fallback xmlns="" xmlns:p14="http://schemas.microsoft.com/office/powerpoint/2010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7" name="Chart 497"/>
          <p:cNvGraphicFramePr/>
          <p:nvPr/>
        </p:nvGraphicFramePr>
        <p:xfrm>
          <a:off x="525891" y="2136775"/>
          <a:ext cx="5118101" cy="5118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98" name="Chart 498"/>
          <p:cNvGraphicFramePr/>
          <p:nvPr/>
        </p:nvGraphicFramePr>
        <p:xfrm>
          <a:off x="5984305" y="1743075"/>
          <a:ext cx="6453998" cy="6310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99" name="Shape 499"/>
          <p:cNvSpPr/>
          <p:nvPr/>
        </p:nvSpPr>
        <p:spPr>
          <a:xfrm>
            <a:off x="2718097" y="625117"/>
            <a:ext cx="8408443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r>
              <a:t>Disaggregation by Student Group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Choice xmlns="" xmlns:p14="http://schemas.microsoft.com/office/powerpoint/2010/main" Requires="p14">
      <p:transition spd="slow">
        <p14:prism/>
      </p:transition>
    </mc:Choice>
    <mc:Fallback xmlns="" xmlns:p14="http://schemas.microsoft.com/office/powerpoint/2010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1" name="Chart 501"/>
          <p:cNvGraphicFramePr/>
          <p:nvPr/>
        </p:nvGraphicFramePr>
        <p:xfrm>
          <a:off x="1195826" y="1623773"/>
          <a:ext cx="10602241" cy="6310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02" name="Shape 502"/>
          <p:cNvSpPr/>
          <p:nvPr/>
        </p:nvSpPr>
        <p:spPr>
          <a:xfrm>
            <a:off x="2407997" y="617166"/>
            <a:ext cx="8718402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r>
              <a:t>Students who Failed Both Courses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Choice xmlns="" xmlns:p14="http://schemas.microsoft.com/office/powerpoint/2010/main" Requires="p14">
      <p:transition spd="slow">
        <p14:prism/>
      </p:transition>
    </mc:Choice>
    <mc:Fallback xmlns="" xmlns:p14="http://schemas.microsoft.com/office/powerpoint/2010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56672" indent="-256672">
              <a:buSzPct val="71000"/>
            </a:pPr>
            <a:r>
              <a:t>Natural order</a:t>
            </a:r>
          </a:p>
          <a:p>
            <a:pPr marL="256672" indent="-256672">
              <a:buSzPct val="71000"/>
            </a:pPr>
            <a:r>
              <a:t>Global centrality</a:t>
            </a:r>
          </a:p>
          <a:p>
            <a:pPr marL="256672" indent="-256672">
              <a:buSzPct val="71000"/>
            </a:pPr>
            <a:r>
              <a:t>Major centrality</a:t>
            </a:r>
          </a:p>
          <a:p>
            <a:pPr marL="256672" indent="-256672">
              <a:buSzPct val="71000"/>
            </a:pPr>
            <a:r>
              <a:t>Grade prediction</a:t>
            </a:r>
          </a:p>
        </p:txBody>
      </p:sp>
      <p:pic>
        <p:nvPicPr>
          <p:cNvPr id="505" name="Non-traditional-Student-35660893-©-WavebreakmediaMicr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16056" y="-1"/>
            <a:ext cx="15336169" cy="10219565"/>
          </a:xfrm>
          <a:prstGeom prst="rect">
            <a:avLst/>
          </a:prstGeom>
          <a:ln w="12700">
            <a:miter lim="400000"/>
          </a:ln>
        </p:spPr>
      </p:pic>
      <p:sp>
        <p:nvSpPr>
          <p:cNvPr id="506" name="Shape 506"/>
          <p:cNvSpPr/>
          <p:nvPr/>
        </p:nvSpPr>
        <p:spPr>
          <a:xfrm>
            <a:off x="780736" y="5413193"/>
            <a:ext cx="5969001" cy="3098801"/>
          </a:xfrm>
          <a:prstGeom prst="roundRect">
            <a:avLst>
              <a:gd name="adj" fmla="val 6148"/>
            </a:avLst>
          </a:prstGeom>
          <a:gradFill>
            <a:gsLst>
              <a:gs pos="0">
                <a:srgbClr val="000000">
                  <a:alpha val="37052"/>
                </a:srgbClr>
              </a:gs>
              <a:gs pos="100000">
                <a:srgbClr val="5E5E5E">
                  <a:alpha val="37052"/>
                </a:srgb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00100">
              <a:defRPr sz="5000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pPr>
            <a:endParaRPr/>
          </a:p>
        </p:txBody>
      </p:sp>
      <p:sp>
        <p:nvSpPr>
          <p:cNvPr id="507" name="Shape 507"/>
          <p:cNvSpPr/>
          <p:nvPr/>
        </p:nvSpPr>
        <p:spPr>
          <a:xfrm>
            <a:off x="774712" y="5984693"/>
            <a:ext cx="5969001" cy="195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00100">
              <a:defRPr sz="63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>
              <a:defRPr sz="5000"/>
            </a:pPr>
            <a:r>
              <a:rPr sz="6300"/>
              <a:t>Academic Mindset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Choice xmlns="" xmlns:p14="http://schemas.microsoft.com/office/powerpoint/2010/main" Requires="p14">
      <p:transition spd="slow">
        <p14:prism/>
      </p:transition>
    </mc:Choice>
    <mc:Fallback xmlns="" xmlns:p14="http://schemas.microsoft.com/office/powerpoint/2010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Non-traditional-Student-35660893-©-WavebreakmediaMicro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16056" y="-1"/>
            <a:ext cx="15336169" cy="10219565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Shape 510"/>
          <p:cNvSpPr/>
          <p:nvPr/>
        </p:nvSpPr>
        <p:spPr>
          <a:xfrm>
            <a:off x="712316" y="1701800"/>
            <a:ext cx="11580168" cy="1508919"/>
          </a:xfrm>
          <a:prstGeom prst="rect">
            <a:avLst/>
          </a:prstGeom>
          <a:solidFill>
            <a:schemeClr val="accent2">
              <a:alpha val="37969"/>
            </a:schemeClr>
          </a:solidFill>
          <a:ln w="25400">
            <a:solidFill>
              <a:srgbClr val="00631F">
                <a:alpha val="37969"/>
              </a:srgbClr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11" name="Shape 511"/>
          <p:cNvSpPr/>
          <p:nvPr/>
        </p:nvSpPr>
        <p:spPr>
          <a:xfrm>
            <a:off x="712316" y="3355181"/>
            <a:ext cx="11580168" cy="1508919"/>
          </a:xfrm>
          <a:prstGeom prst="rect">
            <a:avLst/>
          </a:prstGeom>
          <a:solidFill>
            <a:srgbClr val="005558">
              <a:alpha val="38591"/>
            </a:srgbClr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00100">
              <a:defRPr sz="2400">
                <a:solidFill>
                  <a:srgbClr val="FFFFFF"/>
                </a:solidFill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sp>
        <p:nvSpPr>
          <p:cNvPr id="512" name="Shape 512"/>
          <p:cNvSpPr/>
          <p:nvPr/>
        </p:nvSpPr>
        <p:spPr>
          <a:xfrm>
            <a:off x="712316" y="5008562"/>
            <a:ext cx="11580168" cy="1508920"/>
          </a:xfrm>
          <a:prstGeom prst="rect">
            <a:avLst/>
          </a:prstGeom>
          <a:blipFill>
            <a:blip r:embed="rId4">
              <a:alphaModFix amt="42455"/>
            </a:blip>
          </a:blipFill>
          <a:ln w="12700">
            <a:miter lim="400000"/>
          </a:ln>
          <a:effectLst>
            <a:outerShdw blurRad="1016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6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513" name="Shape 513"/>
          <p:cNvSpPr/>
          <p:nvPr/>
        </p:nvSpPr>
        <p:spPr>
          <a:xfrm>
            <a:off x="712316" y="6661943"/>
            <a:ext cx="11580168" cy="1508920"/>
          </a:xfrm>
          <a:prstGeom prst="rect">
            <a:avLst/>
          </a:prstGeom>
          <a:blipFill>
            <a:blip r:embed="rId5">
              <a:alphaModFix amt="33509"/>
            </a:blip>
          </a:blipFill>
          <a:ln w="25400">
            <a:solidFill>
              <a:srgbClr val="00631F">
                <a:alpha val="33509"/>
              </a:srgbClr>
            </a:solidFill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514" name="Shape 514"/>
          <p:cNvSpPr/>
          <p:nvPr/>
        </p:nvSpPr>
        <p:spPr>
          <a:xfrm>
            <a:off x="1680629" y="552450"/>
            <a:ext cx="926254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3600" b="1">
                <a:solidFill>
                  <a:srgbClr val="FFFFFF"/>
                </a:solidFill>
              </a:defRPr>
            </a:lvl1pPr>
          </a:lstStyle>
          <a:p>
            <a:r>
              <a:t>Primary Drivers of Productive Persistence</a:t>
            </a:r>
          </a:p>
        </p:txBody>
      </p:sp>
      <p:sp>
        <p:nvSpPr>
          <p:cNvPr id="515" name="Shape 515"/>
          <p:cNvSpPr/>
          <p:nvPr/>
        </p:nvSpPr>
        <p:spPr>
          <a:xfrm>
            <a:off x="995849" y="1689100"/>
            <a:ext cx="9974338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t>Believe they are capable of learning the material…</a:t>
            </a:r>
          </a:p>
        </p:txBody>
      </p:sp>
      <p:sp>
        <p:nvSpPr>
          <p:cNvPr id="516" name="Shape 516"/>
          <p:cNvSpPr/>
          <p:nvPr/>
        </p:nvSpPr>
        <p:spPr>
          <a:xfrm>
            <a:off x="995849" y="3342481"/>
            <a:ext cx="8818793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>
                <a:solidFill>
                  <a:srgbClr val="FFFFFF"/>
                </a:solidFill>
              </a:defRPr>
            </a:pPr>
            <a:r>
              <a:t>Feel connected to their institution </a:t>
            </a:r>
          </a:p>
          <a:p>
            <a:pPr>
              <a:defRPr sz="4500">
                <a:solidFill>
                  <a:srgbClr val="FFFFFF"/>
                </a:solidFill>
              </a:defRPr>
            </a:pPr>
            <a:r>
              <a:t>and that they belong…</a:t>
            </a:r>
          </a:p>
        </p:txBody>
      </p:sp>
      <p:sp>
        <p:nvSpPr>
          <p:cNvPr id="517" name="Shape 517"/>
          <p:cNvSpPr/>
          <p:nvPr/>
        </p:nvSpPr>
        <p:spPr>
          <a:xfrm>
            <a:off x="995849" y="5338762"/>
            <a:ext cx="951670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</a:lstStyle>
          <a:p>
            <a:r>
              <a:t>Believe their coursework has value…</a:t>
            </a:r>
          </a:p>
        </p:txBody>
      </p:sp>
      <p:sp>
        <p:nvSpPr>
          <p:cNvPr id="518" name="Shape 518"/>
          <p:cNvSpPr/>
          <p:nvPr/>
        </p:nvSpPr>
        <p:spPr>
          <a:xfrm>
            <a:off x="1088296" y="6649243"/>
            <a:ext cx="9136076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>
                <a:solidFill>
                  <a:srgbClr val="FFFFFF"/>
                </a:solidFill>
              </a:defRPr>
            </a:pPr>
            <a:r>
              <a:t>Believe they have the skills, habits </a:t>
            </a:r>
          </a:p>
          <a:p>
            <a:pPr>
              <a:defRPr sz="4500">
                <a:solidFill>
                  <a:srgbClr val="FFFFFF"/>
                </a:solidFill>
              </a:defRPr>
            </a:pPr>
            <a:r>
              <a:t>and knowhow to succeed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0" name="Chart 520"/>
          <p:cNvGraphicFramePr/>
          <p:nvPr/>
        </p:nvGraphicFramePr>
        <p:xfrm>
          <a:off x="1004749" y="2513018"/>
          <a:ext cx="9826633" cy="5177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21" name="Shape 521"/>
          <p:cNvSpPr/>
          <p:nvPr/>
        </p:nvSpPr>
        <p:spPr>
          <a:xfrm>
            <a:off x="1503849" y="586727"/>
            <a:ext cx="9737551" cy="1944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354" tIns="45354" rIns="45354" bIns="45354" anchor="ctr">
            <a:spAutoFit/>
          </a:bodyPr>
          <a:lstStyle/>
          <a:p>
            <a:pPr defTabSz="650240">
              <a:defRPr sz="64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Believe they are capable of </a:t>
            </a:r>
            <a:endParaRPr>
              <a:solidFill>
                <a:srgbClr val="FFFFFF"/>
              </a:solidFill>
            </a:endParaRPr>
          </a:p>
          <a:p>
            <a:pPr defTabSz="650240">
              <a:defRPr sz="64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learning the material…</a:t>
            </a:r>
          </a:p>
        </p:txBody>
      </p:sp>
      <p:sp>
        <p:nvSpPr>
          <p:cNvPr id="522" name="Shape 522"/>
          <p:cNvSpPr/>
          <p:nvPr/>
        </p:nvSpPr>
        <p:spPr>
          <a:xfrm>
            <a:off x="3486553" y="5335692"/>
            <a:ext cx="1450386" cy="801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354" tIns="45354" rIns="45354" bIns="45354" anchor="ctr">
            <a:spAutoFit/>
          </a:bodyPr>
          <a:lstStyle/>
          <a:p>
            <a:pPr algn="ctr" defTabSz="650240">
              <a:defRPr sz="20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FIXED </a:t>
            </a:r>
          </a:p>
          <a:p>
            <a:pPr algn="ctr" defTabSz="650240">
              <a:defRPr sz="20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MINDSET</a:t>
            </a:r>
          </a:p>
        </p:txBody>
      </p:sp>
      <p:sp>
        <p:nvSpPr>
          <p:cNvPr id="523" name="Shape 523"/>
          <p:cNvSpPr/>
          <p:nvPr/>
        </p:nvSpPr>
        <p:spPr>
          <a:xfrm>
            <a:off x="6026246" y="5304519"/>
            <a:ext cx="1450387" cy="801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354" tIns="45354" rIns="45354" bIns="45354" anchor="ctr">
            <a:spAutoFit/>
          </a:bodyPr>
          <a:lstStyle/>
          <a:p>
            <a:pPr algn="ctr" defTabSz="650240">
              <a:defRPr sz="20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NEUTRAL </a:t>
            </a:r>
          </a:p>
          <a:p>
            <a:pPr algn="ctr" defTabSz="650240">
              <a:defRPr sz="20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MINDSET</a:t>
            </a:r>
          </a:p>
        </p:txBody>
      </p:sp>
      <p:sp>
        <p:nvSpPr>
          <p:cNvPr id="524" name="Shape 524"/>
          <p:cNvSpPr/>
          <p:nvPr/>
        </p:nvSpPr>
        <p:spPr>
          <a:xfrm>
            <a:off x="8565941" y="5335692"/>
            <a:ext cx="1450386" cy="801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354" tIns="45354" rIns="45354" bIns="45354" anchor="ctr">
            <a:spAutoFit/>
          </a:bodyPr>
          <a:lstStyle/>
          <a:p>
            <a:pPr algn="ctr" defTabSz="650240">
              <a:defRPr sz="20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GROWTH</a:t>
            </a:r>
          </a:p>
          <a:p>
            <a:pPr algn="ctr" defTabSz="650240">
              <a:defRPr sz="20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MINDSET</a:t>
            </a:r>
          </a:p>
        </p:txBody>
      </p:sp>
      <p:sp>
        <p:nvSpPr>
          <p:cNvPr id="525" name="Shape 525"/>
          <p:cNvSpPr/>
          <p:nvPr/>
        </p:nvSpPr>
        <p:spPr>
          <a:xfrm>
            <a:off x="9154526" y="7527021"/>
            <a:ext cx="3738150" cy="852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354" tIns="45354" rIns="45354" bIns="45354" anchor="ctr">
            <a:spAutoFit/>
          </a:bodyPr>
          <a:lstStyle>
            <a:lvl1pPr algn="ctr" defTabSz="830862"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Mathematics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7" name="Chart 527"/>
          <p:cNvGraphicFramePr/>
          <p:nvPr/>
        </p:nvGraphicFramePr>
        <p:xfrm>
          <a:off x="1004749" y="2513018"/>
          <a:ext cx="9826633" cy="5177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28" name="Shape 528"/>
          <p:cNvSpPr/>
          <p:nvPr/>
        </p:nvSpPr>
        <p:spPr>
          <a:xfrm>
            <a:off x="507690" y="307327"/>
            <a:ext cx="11989420" cy="1944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354" tIns="45354" rIns="45354" bIns="45354" anchor="ctr">
            <a:spAutoFit/>
          </a:bodyPr>
          <a:lstStyle/>
          <a:p>
            <a:pPr defTabSz="650240">
              <a:defRPr sz="64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Feel connected to their institution </a:t>
            </a:r>
            <a:endParaRPr>
              <a:solidFill>
                <a:srgbClr val="FFFFFF"/>
              </a:solidFill>
            </a:endParaRPr>
          </a:p>
          <a:p>
            <a:pPr defTabSz="650240">
              <a:defRPr sz="64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and that they belong…</a:t>
            </a:r>
          </a:p>
        </p:txBody>
      </p:sp>
      <p:sp>
        <p:nvSpPr>
          <p:cNvPr id="529" name="Shape 529"/>
          <p:cNvSpPr/>
          <p:nvPr/>
        </p:nvSpPr>
        <p:spPr>
          <a:xfrm>
            <a:off x="3405625" y="5157892"/>
            <a:ext cx="1718193" cy="1157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354" tIns="45354" rIns="45354" bIns="45354" anchor="ctr">
            <a:spAutoFit/>
          </a:bodyPr>
          <a:lstStyle/>
          <a:p>
            <a:pPr algn="ctr" defTabSz="650240">
              <a:defRPr sz="20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DOUBT </a:t>
            </a:r>
          </a:p>
          <a:p>
            <a:pPr algn="ctr" defTabSz="650240">
              <a:defRPr sz="20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THAT THEY BELONG</a:t>
            </a:r>
          </a:p>
        </p:txBody>
      </p:sp>
      <p:sp>
        <p:nvSpPr>
          <p:cNvPr id="530" name="Shape 530"/>
          <p:cNvSpPr/>
          <p:nvPr/>
        </p:nvSpPr>
        <p:spPr>
          <a:xfrm>
            <a:off x="6026246" y="5513492"/>
            <a:ext cx="1450387" cy="446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354" tIns="45354" rIns="45354" bIns="45354" anchor="ctr">
            <a:spAutoFit/>
          </a:bodyPr>
          <a:lstStyle>
            <a:lvl1pPr algn="ctr" defTabSz="650240">
              <a:defRPr sz="2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NEUTRAL </a:t>
            </a:r>
          </a:p>
        </p:txBody>
      </p:sp>
      <p:sp>
        <p:nvSpPr>
          <p:cNvPr id="531" name="Shape 531"/>
          <p:cNvSpPr/>
          <p:nvPr/>
        </p:nvSpPr>
        <p:spPr>
          <a:xfrm>
            <a:off x="8379062" y="5157892"/>
            <a:ext cx="1718192" cy="1157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354" tIns="45354" rIns="45354" bIns="45354" anchor="ctr">
            <a:spAutoFit/>
          </a:bodyPr>
          <a:lstStyle>
            <a:lvl1pPr algn="ctr" defTabSz="650240">
              <a:defRPr sz="2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BELIEVE THAT THEY BELONG</a:t>
            </a:r>
          </a:p>
        </p:txBody>
      </p:sp>
      <p:sp>
        <p:nvSpPr>
          <p:cNvPr id="532" name="Shape 532"/>
          <p:cNvSpPr/>
          <p:nvPr/>
        </p:nvSpPr>
        <p:spPr>
          <a:xfrm>
            <a:off x="9154526" y="7527021"/>
            <a:ext cx="3738150" cy="852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354" tIns="45354" rIns="45354" bIns="45354" anchor="ctr">
            <a:spAutoFit/>
          </a:bodyPr>
          <a:lstStyle>
            <a:lvl1pPr algn="ctr" defTabSz="830862"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Mathematics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6015498526_a3cf3b2427_b.jpg"/>
          <p:cNvPicPr>
            <a:picLocks noChangeAspect="1"/>
          </p:cNvPicPr>
          <p:nvPr/>
        </p:nvPicPr>
        <p:blipFill>
          <a:blip r:embed="rId3">
            <a:extLst/>
          </a:blip>
          <a:srcRect t="1302" b="1302"/>
          <a:stretch>
            <a:fillRect/>
          </a:stretch>
        </p:blipFill>
        <p:spPr>
          <a:xfrm>
            <a:off x="-234950" y="0"/>
            <a:ext cx="13474700" cy="9842848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Shape 408"/>
          <p:cNvSpPr/>
          <p:nvPr/>
        </p:nvSpPr>
        <p:spPr>
          <a:xfrm>
            <a:off x="1511300" y="1143000"/>
            <a:ext cx="5969000" cy="3098800"/>
          </a:xfrm>
          <a:prstGeom prst="roundRect">
            <a:avLst>
              <a:gd name="adj" fmla="val 6148"/>
            </a:avLst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rgbClr val="5E5E5E">
                  <a:alpha val="63000"/>
                </a:srgb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00100">
              <a:defRPr sz="5000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pPr>
            <a:endParaRPr/>
          </a:p>
        </p:txBody>
      </p:sp>
      <p:sp>
        <p:nvSpPr>
          <p:cNvPr id="409" name="Shape 409"/>
          <p:cNvSpPr/>
          <p:nvPr/>
        </p:nvSpPr>
        <p:spPr>
          <a:xfrm>
            <a:off x="1505275" y="1714500"/>
            <a:ext cx="5969001" cy="195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800100">
              <a:defRPr sz="50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pPr>
            <a:r>
              <a:rPr sz="6300"/>
              <a:t>A</a:t>
            </a:r>
            <a:r>
              <a:t>RCHITECTED </a:t>
            </a:r>
            <a:r>
              <a:rPr sz="6300"/>
              <a:t>C</a:t>
            </a:r>
            <a:r>
              <a:t>HOICE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34" name="Chart 534"/>
          <p:cNvGraphicFramePr/>
          <p:nvPr/>
        </p:nvGraphicFramePr>
        <p:xfrm>
          <a:off x="1004749" y="2513018"/>
          <a:ext cx="9826633" cy="5177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35" name="Shape 535"/>
          <p:cNvSpPr/>
          <p:nvPr/>
        </p:nvSpPr>
        <p:spPr>
          <a:xfrm>
            <a:off x="218368" y="440677"/>
            <a:ext cx="12568064" cy="1017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354" tIns="45354" rIns="45354" bIns="45354" anchor="ctr">
            <a:spAutoFit/>
          </a:bodyPr>
          <a:lstStyle>
            <a:lvl1pPr defTabSz="650240">
              <a:defRPr sz="64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r>
              <a:t>Believe their coursework has value…</a:t>
            </a:r>
          </a:p>
        </p:txBody>
      </p:sp>
      <p:sp>
        <p:nvSpPr>
          <p:cNvPr id="536" name="Shape 536"/>
          <p:cNvSpPr/>
          <p:nvPr/>
        </p:nvSpPr>
        <p:spPr>
          <a:xfrm>
            <a:off x="3486553" y="5062642"/>
            <a:ext cx="1450386" cy="1348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354" tIns="45354" rIns="45354" bIns="45354" anchor="ctr">
            <a:spAutoFit/>
          </a:bodyPr>
          <a:lstStyle>
            <a:lvl1pPr algn="ctr" defTabSz="650240"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DOUBT THE VALUE</a:t>
            </a:r>
          </a:p>
        </p:txBody>
      </p:sp>
      <p:sp>
        <p:nvSpPr>
          <p:cNvPr id="537" name="Shape 537"/>
          <p:cNvSpPr/>
          <p:nvPr/>
        </p:nvSpPr>
        <p:spPr>
          <a:xfrm>
            <a:off x="6026246" y="5513492"/>
            <a:ext cx="1450387" cy="446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354" tIns="45354" rIns="45354" bIns="45354" anchor="ctr">
            <a:spAutoFit/>
          </a:bodyPr>
          <a:lstStyle>
            <a:lvl1pPr algn="ctr" defTabSz="650240">
              <a:defRPr sz="2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NEUTRAL </a:t>
            </a:r>
          </a:p>
        </p:txBody>
      </p:sp>
      <p:sp>
        <p:nvSpPr>
          <p:cNvPr id="538" name="Shape 538"/>
          <p:cNvSpPr/>
          <p:nvPr/>
        </p:nvSpPr>
        <p:spPr>
          <a:xfrm>
            <a:off x="8565941" y="5062642"/>
            <a:ext cx="1450386" cy="1348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354" tIns="45354" rIns="45354" bIns="45354" anchor="ctr">
            <a:spAutoFit/>
          </a:bodyPr>
          <a:lstStyle>
            <a:lvl1pPr algn="ctr" defTabSz="650240">
              <a:defRPr sz="24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AFFIRM THE VALUE</a:t>
            </a:r>
          </a:p>
        </p:txBody>
      </p:sp>
      <p:sp>
        <p:nvSpPr>
          <p:cNvPr id="539" name="Shape 539"/>
          <p:cNvSpPr/>
          <p:nvPr/>
        </p:nvSpPr>
        <p:spPr>
          <a:xfrm>
            <a:off x="9154526" y="7527021"/>
            <a:ext cx="3738150" cy="852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354" tIns="45354" rIns="45354" bIns="45354" anchor="ctr">
            <a:spAutoFit/>
          </a:bodyPr>
          <a:lstStyle>
            <a:lvl1pPr algn="ctr" defTabSz="830862"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Mathematics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1" name="Chart 541"/>
          <p:cNvGraphicFramePr/>
          <p:nvPr/>
        </p:nvGraphicFramePr>
        <p:xfrm>
          <a:off x="1004749" y="2513018"/>
          <a:ext cx="9826633" cy="5177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42" name="Shape 542"/>
          <p:cNvSpPr/>
          <p:nvPr/>
        </p:nvSpPr>
        <p:spPr>
          <a:xfrm>
            <a:off x="297349" y="383527"/>
            <a:ext cx="12217623" cy="1944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354" tIns="45354" rIns="45354" bIns="45354" anchor="ctr">
            <a:spAutoFit/>
          </a:bodyPr>
          <a:lstStyle/>
          <a:p>
            <a:pPr defTabSz="650240">
              <a:defRPr sz="64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Believe they have the skills, habits </a:t>
            </a:r>
            <a:endParaRPr>
              <a:solidFill>
                <a:srgbClr val="FFFFFF"/>
              </a:solidFill>
            </a:endParaRPr>
          </a:p>
          <a:p>
            <a:pPr defTabSz="650240">
              <a:defRPr sz="64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and knowhow to succeed</a:t>
            </a:r>
          </a:p>
        </p:txBody>
      </p:sp>
      <p:sp>
        <p:nvSpPr>
          <p:cNvPr id="543" name="Shape 543"/>
          <p:cNvSpPr/>
          <p:nvPr/>
        </p:nvSpPr>
        <p:spPr>
          <a:xfrm>
            <a:off x="3354825" y="6015141"/>
            <a:ext cx="1718193" cy="700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354" tIns="45354" rIns="45354" bIns="45354" anchor="ctr">
            <a:spAutoFit/>
          </a:bodyPr>
          <a:lstStyle/>
          <a:p>
            <a:pPr algn="ctr" defTabSz="650240">
              <a:defRPr sz="17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LITTLE</a:t>
            </a:r>
          </a:p>
          <a:p>
            <a:pPr algn="ctr" defTabSz="650240">
              <a:defRPr sz="17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CONFIDENCE</a:t>
            </a:r>
          </a:p>
        </p:txBody>
      </p:sp>
      <p:sp>
        <p:nvSpPr>
          <p:cNvPr id="544" name="Shape 544"/>
          <p:cNvSpPr/>
          <p:nvPr/>
        </p:nvSpPr>
        <p:spPr>
          <a:xfrm>
            <a:off x="6026246" y="5513492"/>
            <a:ext cx="1450387" cy="446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354" tIns="45354" rIns="45354" bIns="45354" anchor="ctr">
            <a:spAutoFit/>
          </a:bodyPr>
          <a:lstStyle>
            <a:lvl1pPr algn="ctr" defTabSz="650240">
              <a:defRPr sz="2000"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NEUTRAL </a:t>
            </a:r>
          </a:p>
        </p:txBody>
      </p:sp>
      <p:sp>
        <p:nvSpPr>
          <p:cNvPr id="545" name="Shape 545"/>
          <p:cNvSpPr/>
          <p:nvPr/>
        </p:nvSpPr>
        <p:spPr>
          <a:xfrm>
            <a:off x="8379062" y="5386492"/>
            <a:ext cx="1718192" cy="7003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354" tIns="45354" rIns="45354" bIns="45354" anchor="ctr">
            <a:spAutoFit/>
          </a:bodyPr>
          <a:lstStyle/>
          <a:p>
            <a:pPr algn="ctr" defTabSz="650240">
              <a:defRPr sz="17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STRONG</a:t>
            </a:r>
          </a:p>
          <a:p>
            <a:pPr algn="ctr" defTabSz="650240">
              <a:defRPr sz="1700">
                <a:latin typeface="Arial Black"/>
                <a:ea typeface="Arial Black"/>
                <a:cs typeface="Arial Black"/>
                <a:sym typeface="Arial Black"/>
              </a:defRPr>
            </a:pPr>
            <a:r>
              <a:t>CONFIDENCE</a:t>
            </a:r>
          </a:p>
        </p:txBody>
      </p:sp>
      <p:sp>
        <p:nvSpPr>
          <p:cNvPr id="546" name="Shape 546"/>
          <p:cNvSpPr/>
          <p:nvPr/>
        </p:nvSpPr>
        <p:spPr>
          <a:xfrm>
            <a:off x="9154526" y="7527021"/>
            <a:ext cx="3738150" cy="852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354" tIns="45354" rIns="45354" bIns="45354" anchor="ctr">
            <a:spAutoFit/>
          </a:bodyPr>
          <a:lstStyle>
            <a:lvl1pPr algn="ctr" defTabSz="830862"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Mathematics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image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3374"/>
            <a:ext cx="13004802" cy="97068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screensh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66354" y="1342869"/>
            <a:ext cx="8261850" cy="7067862"/>
          </a:xfrm>
          <a:prstGeom prst="rect">
            <a:avLst/>
          </a:prstGeom>
          <a:ln w="12700">
            <a:miter lim="400000"/>
          </a:ln>
        </p:spPr>
      </p:pic>
      <p:sp>
        <p:nvSpPr>
          <p:cNvPr id="551" name="Shape 551"/>
          <p:cNvSpPr/>
          <p:nvPr/>
        </p:nvSpPr>
        <p:spPr>
          <a:xfrm>
            <a:off x="3378200" y="1444469"/>
            <a:ext cx="5902276" cy="4537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sp>
        <p:nvSpPr>
          <p:cNvPr id="552" name="Shape 552"/>
          <p:cNvSpPr/>
          <p:nvPr/>
        </p:nvSpPr>
        <p:spPr>
          <a:xfrm>
            <a:off x="5935538" y="8801099"/>
            <a:ext cx="6485187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Yeager et al. (2016) Teaching a lay theory before college narrows achievement gaps at scale, </a:t>
            </a:r>
          </a:p>
          <a:p>
            <a:r>
              <a:t>Proceedings of the National Academy of Sciences of the United States of America</a:t>
            </a:r>
          </a:p>
        </p:txBody>
      </p:sp>
      <p:sp>
        <p:nvSpPr>
          <p:cNvPr id="553" name="Shape 553"/>
          <p:cNvSpPr/>
          <p:nvPr/>
        </p:nvSpPr>
        <p:spPr>
          <a:xfrm>
            <a:off x="577800" y="393699"/>
            <a:ext cx="214699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r>
              <a:t>Results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screensh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4131" y="1246336"/>
            <a:ext cx="11476538" cy="7026452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Shape 556"/>
          <p:cNvSpPr/>
          <p:nvPr/>
        </p:nvSpPr>
        <p:spPr>
          <a:xfrm>
            <a:off x="1593800" y="801836"/>
            <a:ext cx="4393091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300"/>
            </a:lvl1pPr>
          </a:lstStyle>
          <a:p>
            <a:r>
              <a:t>The Theoretical Model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8" name="image4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69753" y="1393414"/>
            <a:ext cx="6187886" cy="5852559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Shape 559"/>
          <p:cNvSpPr/>
          <p:nvPr/>
        </p:nvSpPr>
        <p:spPr>
          <a:xfrm>
            <a:off x="2657052" y="5412506"/>
            <a:ext cx="8593828" cy="1904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098" tIns="38098" rIns="38098" bIns="38098" anchor="ctr">
            <a:spAutoFit/>
          </a:bodyPr>
          <a:lstStyle/>
          <a:p>
            <a:pPr algn="ctr" defTabSz="650240">
              <a:defRPr sz="6200">
                <a:solidFill>
                  <a:srgbClr val="01199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TBR ACCESSIBILITY </a:t>
            </a:r>
          </a:p>
          <a:p>
            <a:pPr algn="ctr" defTabSz="650240">
              <a:defRPr sz="6200">
                <a:solidFill>
                  <a:srgbClr val="011993"/>
                </a:solidFill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INITIATIVE</a:t>
            </a:r>
          </a:p>
        </p:txBody>
      </p:sp>
      <p:sp>
        <p:nvSpPr>
          <p:cNvPr id="560" name="Shape 560"/>
          <p:cNvSpPr/>
          <p:nvPr/>
        </p:nvSpPr>
        <p:spPr>
          <a:xfrm>
            <a:off x="2657046" y="5412506"/>
            <a:ext cx="8593827" cy="1904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8098" tIns="38098" rIns="38098" bIns="38098" anchor="ctr">
            <a:spAutoFit/>
          </a:bodyPr>
          <a:lstStyle/>
          <a:p>
            <a:pPr algn="ctr" defTabSz="650240">
              <a:defRPr sz="6200">
                <a:ln w="11095">
                  <a:solidFill>
                    <a:srgbClr val="FFFFFF"/>
                  </a:solidFill>
                </a:ln>
                <a:noFill/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TBR ACCESSIBILITY </a:t>
            </a:r>
          </a:p>
          <a:p>
            <a:pPr algn="ctr" defTabSz="650240">
              <a:defRPr sz="6200">
                <a:ln w="11095">
                  <a:solidFill>
                    <a:srgbClr val="FFFFFF"/>
                  </a:solidFill>
                </a:ln>
                <a:noFill/>
                <a:latin typeface="Arial Rounded MT Bold"/>
                <a:ea typeface="Arial Rounded MT Bold"/>
                <a:cs typeface="Arial Rounded MT Bold"/>
                <a:sym typeface="Arial Rounded MT Bold"/>
              </a:defRPr>
            </a:pPr>
            <a:r>
              <a:t>INITIATIVE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image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662" y="0"/>
            <a:ext cx="12917476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image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" y="41154"/>
            <a:ext cx="13004803" cy="96712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image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2"/>
            <a:ext cx="13004802" cy="97226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image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9220"/>
            <a:ext cx="13004802" cy="95943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Choice xmlns="" xmlns:p14="http://schemas.microsoft.com/office/powerpoint/2010/main" Requires="p14">
      <p:transition spd="slow">
        <p14:prism dir="d"/>
      </p:transition>
    </mc:Choice>
    <mc:Fallback xmlns="" xmlns:p14="http://schemas.microsoft.com/office/powerpoint/2010/main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/>
          <p:nvPr/>
        </p:nvSpPr>
        <p:spPr>
          <a:xfrm>
            <a:off x="2362200" y="2032000"/>
            <a:ext cx="3937000" cy="3695700"/>
          </a:xfrm>
          <a:prstGeom prst="ellipse">
            <a:avLst/>
          </a:prstGeom>
          <a:gradFill>
            <a:gsLst>
              <a:gs pos="0">
                <a:srgbClr val="0097EB">
                  <a:alpha val="45000"/>
                </a:srgbClr>
              </a:gs>
              <a:gs pos="100000">
                <a:srgbClr val="0071EB">
                  <a:alpha val="39000"/>
                </a:srgbClr>
              </a:gs>
            </a:gsLst>
            <a:lin ang="5400000"/>
          </a:gradFill>
          <a:ln w="12700">
            <a:miter lim="400000"/>
          </a:ln>
          <a:effectLst>
            <a:outerShdw blurRad="1016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6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19" name="Shape 419"/>
          <p:cNvSpPr/>
          <p:nvPr/>
        </p:nvSpPr>
        <p:spPr>
          <a:xfrm>
            <a:off x="4358576" y="530224"/>
            <a:ext cx="3858324" cy="3695701"/>
          </a:xfrm>
          <a:prstGeom prst="ellipse">
            <a:avLst/>
          </a:prstGeom>
          <a:solidFill>
            <a:srgbClr val="005558">
              <a:alpha val="59560"/>
            </a:srgbClr>
          </a:soli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00100">
              <a:defRPr sz="24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sp>
        <p:nvSpPr>
          <p:cNvPr id="420" name="Shape 420"/>
          <p:cNvSpPr/>
          <p:nvPr/>
        </p:nvSpPr>
        <p:spPr>
          <a:xfrm>
            <a:off x="5791200" y="2032000"/>
            <a:ext cx="3937000" cy="3695700"/>
          </a:xfrm>
          <a:prstGeom prst="ellipse">
            <a:avLst/>
          </a:prstGeom>
          <a:solidFill>
            <a:srgbClr val="FF4013">
              <a:alpha val="60000"/>
            </a:srgbClr>
          </a:solidFill>
          <a:ln w="12700">
            <a:miter lim="400000"/>
          </a:ln>
          <a:effectLst>
            <a:outerShdw blurRad="1016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6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21" name="Shape 421"/>
          <p:cNvSpPr/>
          <p:nvPr/>
        </p:nvSpPr>
        <p:spPr>
          <a:xfrm>
            <a:off x="2224725" y="5429250"/>
            <a:ext cx="3937001" cy="3695700"/>
          </a:xfrm>
          <a:prstGeom prst="ellipse">
            <a:avLst/>
          </a:prstGeom>
          <a:solidFill>
            <a:srgbClr val="53D5FD">
              <a:alpha val="60000"/>
            </a:srgbClr>
          </a:solidFill>
          <a:ln w="12700">
            <a:miter lim="400000"/>
          </a:ln>
          <a:effectLst>
            <a:outerShdw blurRad="1016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6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22" name="Shape 422"/>
          <p:cNvSpPr/>
          <p:nvPr/>
        </p:nvSpPr>
        <p:spPr>
          <a:xfrm>
            <a:off x="6045200" y="5562600"/>
            <a:ext cx="3937000" cy="3695700"/>
          </a:xfrm>
          <a:prstGeom prst="ellipse">
            <a:avLst/>
          </a:prstGeom>
          <a:solidFill>
            <a:srgbClr val="E392FE">
              <a:alpha val="60000"/>
            </a:srgbClr>
          </a:solidFill>
          <a:ln w="12700">
            <a:miter lim="400000"/>
          </a:ln>
          <a:effectLst>
            <a:outerShdw blurRad="1016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6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23" name="Shape 423"/>
          <p:cNvSpPr/>
          <p:nvPr/>
        </p:nvSpPr>
        <p:spPr>
          <a:xfrm>
            <a:off x="4279900" y="3860800"/>
            <a:ext cx="3937000" cy="3695700"/>
          </a:xfrm>
          <a:prstGeom prst="ellipse">
            <a:avLst/>
          </a:prstGeom>
          <a:solidFill>
            <a:srgbClr val="F5EC00">
              <a:alpha val="60000"/>
            </a:srgbClr>
          </a:solidFill>
          <a:ln w="12700">
            <a:miter lim="400000"/>
          </a:ln>
          <a:effectLst>
            <a:outerShdw blurRad="1016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6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24" name="Shape 424"/>
          <p:cNvSpPr/>
          <p:nvPr/>
        </p:nvSpPr>
        <p:spPr>
          <a:xfrm>
            <a:off x="8153400" y="2603500"/>
            <a:ext cx="3937000" cy="3695700"/>
          </a:xfrm>
          <a:prstGeom prst="ellipse">
            <a:avLst/>
          </a:prstGeom>
          <a:solidFill>
            <a:srgbClr val="96D35F">
              <a:alpha val="60000"/>
            </a:srgbClr>
          </a:solidFill>
          <a:ln w="12700">
            <a:miter lim="400000"/>
          </a:ln>
          <a:effectLst>
            <a:outerShdw blurRad="1016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6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25" name="Shape 425"/>
          <p:cNvSpPr/>
          <p:nvPr/>
        </p:nvSpPr>
        <p:spPr>
          <a:xfrm>
            <a:off x="8890000" y="5308600"/>
            <a:ext cx="3937000" cy="3695700"/>
          </a:xfrm>
          <a:prstGeom prst="ellipse">
            <a:avLst/>
          </a:prstGeom>
          <a:solidFill>
            <a:srgbClr val="FFC4AB">
              <a:alpha val="60000"/>
            </a:srgbClr>
          </a:solidFill>
          <a:ln w="12700">
            <a:miter lim="400000"/>
          </a:ln>
          <a:effectLst>
            <a:outerShdw blurRad="1016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6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26" name="Shape 426"/>
          <p:cNvSpPr/>
          <p:nvPr/>
        </p:nvSpPr>
        <p:spPr>
          <a:xfrm>
            <a:off x="2923120" y="2603500"/>
            <a:ext cx="2713560" cy="1381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42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pPr>
            <a:r>
              <a:t>Applied </a:t>
            </a:r>
          </a:p>
          <a:p>
            <a:pPr algn="ctr" defTabSz="584200">
              <a:defRPr sz="42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pPr>
            <a:r>
              <a:t>Technology</a:t>
            </a:r>
          </a:p>
        </p:txBody>
      </p:sp>
      <p:sp>
        <p:nvSpPr>
          <p:cNvPr id="427" name="Shape 427"/>
          <p:cNvSpPr/>
          <p:nvPr/>
        </p:nvSpPr>
        <p:spPr>
          <a:xfrm>
            <a:off x="2364244" y="6584950"/>
            <a:ext cx="3009901" cy="138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Social Sciences</a:t>
            </a:r>
          </a:p>
        </p:txBody>
      </p:sp>
      <p:sp>
        <p:nvSpPr>
          <p:cNvPr id="428" name="Shape 428"/>
          <p:cNvSpPr/>
          <p:nvPr/>
        </p:nvSpPr>
        <p:spPr>
          <a:xfrm>
            <a:off x="6552258" y="7531100"/>
            <a:ext cx="2416455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Education</a:t>
            </a:r>
          </a:p>
        </p:txBody>
      </p:sp>
      <p:sp>
        <p:nvSpPr>
          <p:cNvPr id="429" name="Shape 429"/>
          <p:cNvSpPr/>
          <p:nvPr/>
        </p:nvSpPr>
        <p:spPr>
          <a:xfrm>
            <a:off x="4707575" y="781050"/>
            <a:ext cx="2908301" cy="138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Health Professions</a:t>
            </a:r>
          </a:p>
        </p:txBody>
      </p:sp>
      <p:sp>
        <p:nvSpPr>
          <p:cNvPr id="430" name="Shape 430"/>
          <p:cNvSpPr/>
          <p:nvPr/>
        </p:nvSpPr>
        <p:spPr>
          <a:xfrm>
            <a:off x="6473305" y="2705100"/>
            <a:ext cx="1507525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STEM</a:t>
            </a:r>
          </a:p>
        </p:txBody>
      </p:sp>
      <p:sp>
        <p:nvSpPr>
          <p:cNvPr id="431" name="Shape 431"/>
          <p:cNvSpPr/>
          <p:nvPr/>
        </p:nvSpPr>
        <p:spPr>
          <a:xfrm>
            <a:off x="9040443" y="3860800"/>
            <a:ext cx="2672487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Humanities</a:t>
            </a:r>
          </a:p>
        </p:txBody>
      </p:sp>
      <p:sp>
        <p:nvSpPr>
          <p:cNvPr id="432" name="Shape 432"/>
          <p:cNvSpPr/>
          <p:nvPr/>
        </p:nvSpPr>
        <p:spPr>
          <a:xfrm>
            <a:off x="10660373" y="6794500"/>
            <a:ext cx="1032816" cy="736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Arts</a:t>
            </a:r>
          </a:p>
        </p:txBody>
      </p:sp>
      <p:sp>
        <p:nvSpPr>
          <p:cNvPr id="433" name="Shape 433"/>
          <p:cNvSpPr/>
          <p:nvPr/>
        </p:nvSpPr>
        <p:spPr>
          <a:xfrm>
            <a:off x="7991798" y="781050"/>
            <a:ext cx="4693540" cy="87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5100" b="1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Academic Foci</a:t>
            </a:r>
          </a:p>
        </p:txBody>
      </p:sp>
      <p:sp>
        <p:nvSpPr>
          <p:cNvPr id="434" name="Shape 434"/>
          <p:cNvSpPr/>
          <p:nvPr/>
        </p:nvSpPr>
        <p:spPr>
          <a:xfrm>
            <a:off x="152400" y="3581400"/>
            <a:ext cx="3937001" cy="3695700"/>
          </a:xfrm>
          <a:prstGeom prst="ellipse">
            <a:avLst/>
          </a:prstGeom>
          <a:solidFill>
            <a:srgbClr val="88540A">
              <a:alpha val="60000"/>
            </a:srgbClr>
          </a:solidFill>
          <a:ln w="12700">
            <a:miter lim="400000"/>
          </a:ln>
          <a:effectLst>
            <a:outerShdw blurRad="1016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36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pPr>
            <a:endParaRPr/>
          </a:p>
        </p:txBody>
      </p:sp>
      <p:sp>
        <p:nvSpPr>
          <p:cNvPr id="435" name="Shape 435"/>
          <p:cNvSpPr/>
          <p:nvPr/>
        </p:nvSpPr>
        <p:spPr>
          <a:xfrm>
            <a:off x="770575" y="4730750"/>
            <a:ext cx="2908301" cy="138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Business</a:t>
            </a:r>
          </a:p>
        </p:txBody>
      </p:sp>
      <p:sp>
        <p:nvSpPr>
          <p:cNvPr id="436" name="Shape 436"/>
          <p:cNvSpPr/>
          <p:nvPr/>
        </p:nvSpPr>
        <p:spPr>
          <a:xfrm>
            <a:off x="4707575" y="4914900"/>
            <a:ext cx="2908301" cy="1384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4200">
                <a:solidFill>
                  <a:srgbClr val="FFFFFF"/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Helvetica Neue Light"/>
              </a:defRPr>
            </a:lvl1pPr>
          </a:lstStyle>
          <a:p>
            <a:r>
              <a:t>General  Education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Choice xmlns="" xmlns:p14="http://schemas.microsoft.com/office/powerpoint/2010/main" Requires="p14">
      <p:transition spd="slow">
        <p14:prism dir="d"/>
      </p:transition>
    </mc:Choice>
    <mc:Fallback xmlns="" xmlns:p14="http://schemas.microsoft.com/office/powerpoint/2010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/>
          <p:nvPr/>
        </p:nvSpPr>
        <p:spPr>
          <a:xfrm>
            <a:off x="7516837" y="2065907"/>
            <a:ext cx="4281563" cy="5438331"/>
          </a:xfrm>
          <a:prstGeom prst="rect">
            <a:avLst/>
          </a:prstGeom>
          <a:solidFill>
            <a:srgbClr val="FFFFFF"/>
          </a:solidFill>
          <a:ln w="3175">
            <a:solidFill>
              <a:srgbClr val="4A7EBB"/>
            </a:solidFill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8767" tIns="48767" rIns="48767" bIns="48767" anchor="ctr"/>
          <a:lstStyle/>
          <a:p>
            <a:pPr algn="ctr" defTabSz="650240">
              <a:defRPr sz="2400"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575" name="Shape 575"/>
          <p:cNvSpPr>
            <a:spLocks noGrp="1"/>
          </p:cNvSpPr>
          <p:nvPr>
            <p:ph type="title"/>
          </p:nvPr>
        </p:nvSpPr>
        <p:spPr>
          <a:xfrm>
            <a:off x="624839" y="376149"/>
            <a:ext cx="5516150" cy="1172162"/>
          </a:xfrm>
          <a:prstGeom prst="rect">
            <a:avLst/>
          </a:prstGeom>
        </p:spPr>
        <p:txBody>
          <a:bodyPr/>
          <a:lstStyle>
            <a:lvl1pPr defTabSz="617727">
              <a:defRPr sz="3609"/>
            </a:lvl1pPr>
          </a:lstStyle>
          <a:p>
            <a:r>
              <a:t>Beyond Financial Aid</a:t>
            </a:r>
          </a:p>
        </p:txBody>
      </p:sp>
      <p:pic>
        <p:nvPicPr>
          <p:cNvPr id="576" name="image5.png" descr="Beyond.Financial.Aid copy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74505" y="1811894"/>
            <a:ext cx="4398630" cy="5692344"/>
          </a:xfrm>
          <a:prstGeom prst="rect">
            <a:avLst/>
          </a:prstGeom>
          <a:ln w="12700">
            <a:miter lim="400000"/>
          </a:ln>
        </p:spPr>
      </p:pic>
      <p:sp>
        <p:nvSpPr>
          <p:cNvPr id="577" name="Shape 577"/>
          <p:cNvSpPr/>
          <p:nvPr/>
        </p:nvSpPr>
        <p:spPr>
          <a:xfrm>
            <a:off x="761979" y="2064319"/>
            <a:ext cx="6307497" cy="5355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marL="392906" indent="-392906" defTabSz="650240">
              <a:buSzPct val="100000"/>
              <a:buFont typeface="Arial"/>
              <a:buChar char="•"/>
              <a:defRPr sz="40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Teams representing all universities, community colleges and TCATS</a:t>
            </a:r>
          </a:p>
          <a:p>
            <a:pPr marL="392906" indent="-392906" defTabSz="650240">
              <a:buSzPct val="100000"/>
              <a:buFont typeface="Arial"/>
              <a:buChar char="•"/>
              <a:defRPr sz="40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Two day event with support from </a:t>
            </a:r>
            <a:r>
              <a:rPr i="1"/>
              <a:t>Lumina</a:t>
            </a:r>
            <a:r>
              <a:t> and the </a:t>
            </a:r>
            <a:r>
              <a:rPr i="1"/>
              <a:t>Bill and Melinda Gates Foundation</a:t>
            </a:r>
          </a:p>
          <a:p>
            <a:pPr marL="392906" indent="-392906" defTabSz="650240">
              <a:buSzPct val="100000"/>
              <a:buFont typeface="Arial"/>
              <a:buChar char="•"/>
              <a:defRPr sz="4000"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r>
              <a:t>Each institution made their own implementation plan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/>
          <p:nvPr/>
        </p:nvSpPr>
        <p:spPr>
          <a:xfrm>
            <a:off x="3989387" y="3751298"/>
            <a:ext cx="4878823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 defTabSz="584200">
              <a:buClr>
                <a:srgbClr val="FFFFFF"/>
              </a:buClr>
              <a:buFont typeface="Gill Sans"/>
              <a:defRPr sz="90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>
              <a:defRPr sz="4200"/>
            </a:pPr>
            <a:r>
              <a:rPr sz="9000"/>
              <a:t>Thank you</a:t>
            </a:r>
          </a:p>
        </p:txBody>
      </p:sp>
      <p:pic>
        <p:nvPicPr>
          <p:cNvPr id="581" name="TBR_Seal_Logo.jpg"/>
          <p:cNvPicPr>
            <a:picLocks noChangeAspect="1"/>
          </p:cNvPicPr>
          <p:nvPr/>
        </p:nvPicPr>
        <p:blipFill>
          <a:blip r:embed="rId2">
            <a:extLst/>
          </a:blip>
          <a:srcRect l="900" t="911" r="1539" b="899"/>
          <a:stretch>
            <a:fillRect/>
          </a:stretch>
        </p:blipFill>
        <p:spPr>
          <a:xfrm>
            <a:off x="5753493" y="5412495"/>
            <a:ext cx="1485972" cy="1495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585" extrusionOk="0">
                <a:moveTo>
                  <a:pt x="11374" y="0"/>
                </a:moveTo>
                <a:cubicBezTo>
                  <a:pt x="11332" y="0"/>
                  <a:pt x="11323" y="7"/>
                  <a:pt x="11334" y="35"/>
                </a:cubicBezTo>
                <a:cubicBezTo>
                  <a:pt x="11367" y="121"/>
                  <a:pt x="11317" y="132"/>
                  <a:pt x="10827" y="132"/>
                </a:cubicBezTo>
                <a:cubicBezTo>
                  <a:pt x="10569" y="132"/>
                  <a:pt x="10351" y="123"/>
                  <a:pt x="10343" y="115"/>
                </a:cubicBezTo>
                <a:cubicBezTo>
                  <a:pt x="10335" y="107"/>
                  <a:pt x="10341" y="90"/>
                  <a:pt x="10354" y="75"/>
                </a:cubicBezTo>
                <a:cubicBezTo>
                  <a:pt x="10400" y="20"/>
                  <a:pt x="10335" y="19"/>
                  <a:pt x="10279" y="75"/>
                </a:cubicBezTo>
                <a:cubicBezTo>
                  <a:pt x="10214" y="140"/>
                  <a:pt x="10160" y="128"/>
                  <a:pt x="10198" y="58"/>
                </a:cubicBezTo>
                <a:cubicBezTo>
                  <a:pt x="10228" y="2"/>
                  <a:pt x="10223" y="-5"/>
                  <a:pt x="10158" y="12"/>
                </a:cubicBezTo>
                <a:cubicBezTo>
                  <a:pt x="10123" y="21"/>
                  <a:pt x="10115" y="28"/>
                  <a:pt x="10135" y="40"/>
                </a:cubicBezTo>
                <a:cubicBezTo>
                  <a:pt x="10168" y="61"/>
                  <a:pt x="10178" y="122"/>
                  <a:pt x="10152" y="138"/>
                </a:cubicBezTo>
                <a:cubicBezTo>
                  <a:pt x="10142" y="144"/>
                  <a:pt x="10108" y="144"/>
                  <a:pt x="10077" y="132"/>
                </a:cubicBezTo>
                <a:cubicBezTo>
                  <a:pt x="10036" y="116"/>
                  <a:pt x="9999" y="119"/>
                  <a:pt x="9939" y="144"/>
                </a:cubicBezTo>
                <a:cubicBezTo>
                  <a:pt x="9878" y="169"/>
                  <a:pt x="9766" y="176"/>
                  <a:pt x="9507" y="178"/>
                </a:cubicBezTo>
                <a:cubicBezTo>
                  <a:pt x="9316" y="180"/>
                  <a:pt x="9167" y="192"/>
                  <a:pt x="9173" y="201"/>
                </a:cubicBezTo>
                <a:cubicBezTo>
                  <a:pt x="9178" y="210"/>
                  <a:pt x="9158" y="226"/>
                  <a:pt x="9126" y="241"/>
                </a:cubicBezTo>
                <a:cubicBezTo>
                  <a:pt x="9064" y="269"/>
                  <a:pt x="8989" y="247"/>
                  <a:pt x="9000" y="201"/>
                </a:cubicBezTo>
                <a:cubicBezTo>
                  <a:pt x="9003" y="188"/>
                  <a:pt x="8989" y="182"/>
                  <a:pt x="8971" y="189"/>
                </a:cubicBezTo>
                <a:cubicBezTo>
                  <a:pt x="8952" y="196"/>
                  <a:pt x="8941" y="206"/>
                  <a:pt x="8948" y="212"/>
                </a:cubicBezTo>
                <a:cubicBezTo>
                  <a:pt x="8970" y="234"/>
                  <a:pt x="8910" y="284"/>
                  <a:pt x="8884" y="264"/>
                </a:cubicBezTo>
                <a:cubicBezTo>
                  <a:pt x="8851" y="238"/>
                  <a:pt x="8716" y="214"/>
                  <a:pt x="8723" y="235"/>
                </a:cubicBezTo>
                <a:cubicBezTo>
                  <a:pt x="8726" y="244"/>
                  <a:pt x="8703" y="276"/>
                  <a:pt x="8677" y="304"/>
                </a:cubicBezTo>
                <a:cubicBezTo>
                  <a:pt x="8643" y="340"/>
                  <a:pt x="8604" y="355"/>
                  <a:pt x="8539" y="355"/>
                </a:cubicBezTo>
                <a:cubicBezTo>
                  <a:pt x="8488" y="356"/>
                  <a:pt x="8446" y="363"/>
                  <a:pt x="8441" y="373"/>
                </a:cubicBezTo>
                <a:cubicBezTo>
                  <a:pt x="8435" y="382"/>
                  <a:pt x="8392" y="382"/>
                  <a:pt x="8348" y="373"/>
                </a:cubicBezTo>
                <a:cubicBezTo>
                  <a:pt x="8305" y="363"/>
                  <a:pt x="8272" y="360"/>
                  <a:pt x="8279" y="367"/>
                </a:cubicBezTo>
                <a:cubicBezTo>
                  <a:pt x="8300" y="387"/>
                  <a:pt x="8246" y="436"/>
                  <a:pt x="8204" y="436"/>
                </a:cubicBezTo>
                <a:cubicBezTo>
                  <a:pt x="8183" y="436"/>
                  <a:pt x="8151" y="420"/>
                  <a:pt x="8129" y="396"/>
                </a:cubicBezTo>
                <a:cubicBezTo>
                  <a:pt x="8078" y="339"/>
                  <a:pt x="8057" y="337"/>
                  <a:pt x="8049" y="396"/>
                </a:cubicBezTo>
                <a:cubicBezTo>
                  <a:pt x="8037" y="476"/>
                  <a:pt x="7944" y="521"/>
                  <a:pt x="7766" y="533"/>
                </a:cubicBezTo>
                <a:cubicBezTo>
                  <a:pt x="7661" y="540"/>
                  <a:pt x="7590" y="556"/>
                  <a:pt x="7564" y="579"/>
                </a:cubicBezTo>
                <a:cubicBezTo>
                  <a:pt x="7538" y="602"/>
                  <a:pt x="7522" y="606"/>
                  <a:pt x="7513" y="590"/>
                </a:cubicBezTo>
                <a:cubicBezTo>
                  <a:pt x="7490" y="555"/>
                  <a:pt x="7428" y="565"/>
                  <a:pt x="7397" y="607"/>
                </a:cubicBezTo>
                <a:cubicBezTo>
                  <a:pt x="7374" y="640"/>
                  <a:pt x="7365" y="639"/>
                  <a:pt x="7334" y="613"/>
                </a:cubicBezTo>
                <a:cubicBezTo>
                  <a:pt x="7314" y="597"/>
                  <a:pt x="7295" y="589"/>
                  <a:pt x="7288" y="596"/>
                </a:cubicBezTo>
                <a:cubicBezTo>
                  <a:pt x="7281" y="603"/>
                  <a:pt x="7295" y="621"/>
                  <a:pt x="7322" y="636"/>
                </a:cubicBezTo>
                <a:cubicBezTo>
                  <a:pt x="7369" y="661"/>
                  <a:pt x="7369" y="668"/>
                  <a:pt x="7334" y="693"/>
                </a:cubicBezTo>
                <a:cubicBezTo>
                  <a:pt x="7313" y="709"/>
                  <a:pt x="7282" y="716"/>
                  <a:pt x="7259" y="711"/>
                </a:cubicBezTo>
                <a:cubicBezTo>
                  <a:pt x="7236" y="705"/>
                  <a:pt x="7192" y="714"/>
                  <a:pt x="7161" y="734"/>
                </a:cubicBezTo>
                <a:cubicBezTo>
                  <a:pt x="7124" y="758"/>
                  <a:pt x="7102" y="761"/>
                  <a:pt x="7092" y="745"/>
                </a:cubicBezTo>
                <a:cubicBezTo>
                  <a:pt x="7084" y="732"/>
                  <a:pt x="7066" y="730"/>
                  <a:pt x="7051" y="739"/>
                </a:cubicBezTo>
                <a:cubicBezTo>
                  <a:pt x="7037" y="748"/>
                  <a:pt x="6995" y="749"/>
                  <a:pt x="6959" y="745"/>
                </a:cubicBezTo>
                <a:cubicBezTo>
                  <a:pt x="6901" y="739"/>
                  <a:pt x="6898" y="747"/>
                  <a:pt x="6925" y="779"/>
                </a:cubicBezTo>
                <a:cubicBezTo>
                  <a:pt x="6960" y="822"/>
                  <a:pt x="6943" y="837"/>
                  <a:pt x="6832" y="882"/>
                </a:cubicBezTo>
                <a:cubicBezTo>
                  <a:pt x="6776" y="906"/>
                  <a:pt x="6745" y="910"/>
                  <a:pt x="6729" y="894"/>
                </a:cubicBezTo>
                <a:cubicBezTo>
                  <a:pt x="6712" y="877"/>
                  <a:pt x="6694" y="875"/>
                  <a:pt x="6671" y="894"/>
                </a:cubicBezTo>
                <a:cubicBezTo>
                  <a:pt x="6647" y="914"/>
                  <a:pt x="6637" y="919"/>
                  <a:pt x="6625" y="900"/>
                </a:cubicBezTo>
                <a:cubicBezTo>
                  <a:pt x="6614" y="881"/>
                  <a:pt x="6599" y="885"/>
                  <a:pt x="6585" y="911"/>
                </a:cubicBezTo>
                <a:cubicBezTo>
                  <a:pt x="6568" y="941"/>
                  <a:pt x="6560" y="939"/>
                  <a:pt x="6533" y="917"/>
                </a:cubicBezTo>
                <a:cubicBezTo>
                  <a:pt x="6451" y="849"/>
                  <a:pt x="6349" y="901"/>
                  <a:pt x="6394" y="986"/>
                </a:cubicBezTo>
                <a:cubicBezTo>
                  <a:pt x="6415" y="1023"/>
                  <a:pt x="6410" y="1036"/>
                  <a:pt x="6377" y="1049"/>
                </a:cubicBezTo>
                <a:cubicBezTo>
                  <a:pt x="6355" y="1057"/>
                  <a:pt x="6327" y="1077"/>
                  <a:pt x="6314" y="1094"/>
                </a:cubicBezTo>
                <a:cubicBezTo>
                  <a:pt x="6294" y="1121"/>
                  <a:pt x="6287" y="1118"/>
                  <a:pt x="6262" y="1089"/>
                </a:cubicBezTo>
                <a:cubicBezTo>
                  <a:pt x="6229" y="1049"/>
                  <a:pt x="6117" y="1041"/>
                  <a:pt x="6095" y="1077"/>
                </a:cubicBezTo>
                <a:cubicBezTo>
                  <a:pt x="6087" y="1090"/>
                  <a:pt x="6066" y="1095"/>
                  <a:pt x="6049" y="1089"/>
                </a:cubicBezTo>
                <a:cubicBezTo>
                  <a:pt x="6026" y="1080"/>
                  <a:pt x="6014" y="1094"/>
                  <a:pt x="6014" y="1140"/>
                </a:cubicBezTo>
                <a:cubicBezTo>
                  <a:pt x="6014" y="1225"/>
                  <a:pt x="5991" y="1238"/>
                  <a:pt x="5812" y="1238"/>
                </a:cubicBezTo>
                <a:cubicBezTo>
                  <a:pt x="5707" y="1238"/>
                  <a:pt x="5667" y="1244"/>
                  <a:pt x="5680" y="1260"/>
                </a:cubicBezTo>
                <a:cubicBezTo>
                  <a:pt x="5722" y="1314"/>
                  <a:pt x="5640" y="1466"/>
                  <a:pt x="5587" y="1432"/>
                </a:cubicBezTo>
                <a:cubicBezTo>
                  <a:pt x="5545" y="1405"/>
                  <a:pt x="5453" y="1411"/>
                  <a:pt x="5415" y="1444"/>
                </a:cubicBezTo>
                <a:cubicBezTo>
                  <a:pt x="5374" y="1478"/>
                  <a:pt x="5321" y="1460"/>
                  <a:pt x="5345" y="1421"/>
                </a:cubicBezTo>
                <a:cubicBezTo>
                  <a:pt x="5355" y="1406"/>
                  <a:pt x="5351" y="1405"/>
                  <a:pt x="5334" y="1415"/>
                </a:cubicBezTo>
                <a:cubicBezTo>
                  <a:pt x="5314" y="1427"/>
                  <a:pt x="5312" y="1439"/>
                  <a:pt x="5328" y="1455"/>
                </a:cubicBezTo>
                <a:cubicBezTo>
                  <a:pt x="5345" y="1472"/>
                  <a:pt x="5346" y="1485"/>
                  <a:pt x="5328" y="1507"/>
                </a:cubicBezTo>
                <a:cubicBezTo>
                  <a:pt x="5309" y="1530"/>
                  <a:pt x="5306" y="1535"/>
                  <a:pt x="5328" y="1530"/>
                </a:cubicBezTo>
                <a:cubicBezTo>
                  <a:pt x="5370" y="1520"/>
                  <a:pt x="5387" y="1580"/>
                  <a:pt x="5345" y="1593"/>
                </a:cubicBezTo>
                <a:cubicBezTo>
                  <a:pt x="5326" y="1599"/>
                  <a:pt x="5292" y="1608"/>
                  <a:pt x="5270" y="1616"/>
                </a:cubicBezTo>
                <a:cubicBezTo>
                  <a:pt x="5249" y="1623"/>
                  <a:pt x="5217" y="1632"/>
                  <a:pt x="5196" y="1633"/>
                </a:cubicBezTo>
                <a:cubicBezTo>
                  <a:pt x="5174" y="1634"/>
                  <a:pt x="5153" y="1638"/>
                  <a:pt x="5155" y="1644"/>
                </a:cubicBezTo>
                <a:cubicBezTo>
                  <a:pt x="5165" y="1676"/>
                  <a:pt x="5099" y="1759"/>
                  <a:pt x="5063" y="1759"/>
                </a:cubicBezTo>
                <a:cubicBezTo>
                  <a:pt x="5040" y="1759"/>
                  <a:pt x="5019" y="1769"/>
                  <a:pt x="5011" y="1782"/>
                </a:cubicBezTo>
                <a:cubicBezTo>
                  <a:pt x="5001" y="1798"/>
                  <a:pt x="4985" y="1793"/>
                  <a:pt x="4965" y="1776"/>
                </a:cubicBezTo>
                <a:cubicBezTo>
                  <a:pt x="4935" y="1751"/>
                  <a:pt x="4837" y="1760"/>
                  <a:pt x="4809" y="1787"/>
                </a:cubicBezTo>
                <a:cubicBezTo>
                  <a:pt x="4801" y="1796"/>
                  <a:pt x="4810" y="1812"/>
                  <a:pt x="4832" y="1828"/>
                </a:cubicBezTo>
                <a:cubicBezTo>
                  <a:pt x="4870" y="1855"/>
                  <a:pt x="4867" y="1862"/>
                  <a:pt x="4809" y="1908"/>
                </a:cubicBezTo>
                <a:cubicBezTo>
                  <a:pt x="4775" y="1935"/>
                  <a:pt x="4733" y="1949"/>
                  <a:pt x="4711" y="1942"/>
                </a:cubicBezTo>
                <a:cubicBezTo>
                  <a:pt x="4685" y="1934"/>
                  <a:pt x="4668" y="1944"/>
                  <a:pt x="4660" y="1976"/>
                </a:cubicBezTo>
                <a:cubicBezTo>
                  <a:pt x="4653" y="2002"/>
                  <a:pt x="4637" y="2018"/>
                  <a:pt x="4625" y="2011"/>
                </a:cubicBezTo>
                <a:cubicBezTo>
                  <a:pt x="4613" y="2004"/>
                  <a:pt x="4606" y="2014"/>
                  <a:pt x="4608" y="2034"/>
                </a:cubicBezTo>
                <a:cubicBezTo>
                  <a:pt x="4611" y="2076"/>
                  <a:pt x="4580" y="2093"/>
                  <a:pt x="4440" y="2125"/>
                </a:cubicBezTo>
                <a:cubicBezTo>
                  <a:pt x="4369" y="2142"/>
                  <a:pt x="4319" y="2146"/>
                  <a:pt x="4291" y="2131"/>
                </a:cubicBezTo>
                <a:cubicBezTo>
                  <a:pt x="4251" y="2110"/>
                  <a:pt x="4252" y="2112"/>
                  <a:pt x="4285" y="2177"/>
                </a:cubicBezTo>
                <a:cubicBezTo>
                  <a:pt x="4318" y="2243"/>
                  <a:pt x="4318" y="2248"/>
                  <a:pt x="4256" y="2297"/>
                </a:cubicBezTo>
                <a:cubicBezTo>
                  <a:pt x="4200" y="2342"/>
                  <a:pt x="4189" y="2342"/>
                  <a:pt x="4158" y="2314"/>
                </a:cubicBezTo>
                <a:cubicBezTo>
                  <a:pt x="4129" y="2289"/>
                  <a:pt x="4118" y="2286"/>
                  <a:pt x="4100" y="2309"/>
                </a:cubicBezTo>
                <a:cubicBezTo>
                  <a:pt x="4088" y="2324"/>
                  <a:pt x="4080" y="2357"/>
                  <a:pt x="4083" y="2377"/>
                </a:cubicBezTo>
                <a:cubicBezTo>
                  <a:pt x="4092" y="2432"/>
                  <a:pt x="3995" y="2512"/>
                  <a:pt x="3939" y="2498"/>
                </a:cubicBezTo>
                <a:cubicBezTo>
                  <a:pt x="3900" y="2488"/>
                  <a:pt x="3893" y="2488"/>
                  <a:pt x="3916" y="2515"/>
                </a:cubicBezTo>
                <a:cubicBezTo>
                  <a:pt x="3951" y="2556"/>
                  <a:pt x="3904" y="2613"/>
                  <a:pt x="3801" y="2647"/>
                </a:cubicBezTo>
                <a:cubicBezTo>
                  <a:pt x="3748" y="2663"/>
                  <a:pt x="3725" y="2681"/>
                  <a:pt x="3720" y="2721"/>
                </a:cubicBezTo>
                <a:cubicBezTo>
                  <a:pt x="3710" y="2793"/>
                  <a:pt x="3696" y="2812"/>
                  <a:pt x="3622" y="2818"/>
                </a:cubicBezTo>
                <a:cubicBezTo>
                  <a:pt x="3552" y="2824"/>
                  <a:pt x="3498" y="2871"/>
                  <a:pt x="3484" y="2945"/>
                </a:cubicBezTo>
                <a:cubicBezTo>
                  <a:pt x="3470" y="3015"/>
                  <a:pt x="3342" y="3130"/>
                  <a:pt x="3311" y="3099"/>
                </a:cubicBezTo>
                <a:cubicBezTo>
                  <a:pt x="3282" y="3070"/>
                  <a:pt x="3241" y="3065"/>
                  <a:pt x="3259" y="3093"/>
                </a:cubicBezTo>
                <a:cubicBezTo>
                  <a:pt x="3266" y="3105"/>
                  <a:pt x="3256" y="3133"/>
                  <a:pt x="3230" y="3151"/>
                </a:cubicBezTo>
                <a:cubicBezTo>
                  <a:pt x="3204" y="3169"/>
                  <a:pt x="3189" y="3191"/>
                  <a:pt x="3196" y="3202"/>
                </a:cubicBezTo>
                <a:cubicBezTo>
                  <a:pt x="3210" y="3226"/>
                  <a:pt x="3088" y="3348"/>
                  <a:pt x="3069" y="3328"/>
                </a:cubicBezTo>
                <a:cubicBezTo>
                  <a:pt x="3061" y="3321"/>
                  <a:pt x="3036" y="3332"/>
                  <a:pt x="3011" y="3357"/>
                </a:cubicBezTo>
                <a:cubicBezTo>
                  <a:pt x="2959" y="3408"/>
                  <a:pt x="2895" y="3419"/>
                  <a:pt x="2855" y="3380"/>
                </a:cubicBezTo>
                <a:cubicBezTo>
                  <a:pt x="2841" y="3365"/>
                  <a:pt x="2832" y="3359"/>
                  <a:pt x="2832" y="3368"/>
                </a:cubicBezTo>
                <a:cubicBezTo>
                  <a:pt x="2832" y="3378"/>
                  <a:pt x="2852" y="3404"/>
                  <a:pt x="2879" y="3426"/>
                </a:cubicBezTo>
                <a:lnTo>
                  <a:pt x="2930" y="3466"/>
                </a:lnTo>
                <a:lnTo>
                  <a:pt x="2879" y="3489"/>
                </a:lnTo>
                <a:cubicBezTo>
                  <a:pt x="2852" y="3503"/>
                  <a:pt x="2837" y="3529"/>
                  <a:pt x="2844" y="3546"/>
                </a:cubicBezTo>
                <a:cubicBezTo>
                  <a:pt x="2850" y="3563"/>
                  <a:pt x="2827" y="3608"/>
                  <a:pt x="2792" y="3649"/>
                </a:cubicBezTo>
                <a:cubicBezTo>
                  <a:pt x="2757" y="3690"/>
                  <a:pt x="2719" y="3742"/>
                  <a:pt x="2711" y="3764"/>
                </a:cubicBezTo>
                <a:cubicBezTo>
                  <a:pt x="2703" y="3787"/>
                  <a:pt x="2686" y="3796"/>
                  <a:pt x="2671" y="3787"/>
                </a:cubicBezTo>
                <a:cubicBezTo>
                  <a:pt x="2657" y="3778"/>
                  <a:pt x="2652" y="3781"/>
                  <a:pt x="2659" y="3792"/>
                </a:cubicBezTo>
                <a:cubicBezTo>
                  <a:pt x="2667" y="3804"/>
                  <a:pt x="2653" y="3837"/>
                  <a:pt x="2631" y="3867"/>
                </a:cubicBezTo>
                <a:cubicBezTo>
                  <a:pt x="2598" y="3910"/>
                  <a:pt x="2584" y="3917"/>
                  <a:pt x="2562" y="3895"/>
                </a:cubicBezTo>
                <a:cubicBezTo>
                  <a:pt x="2514" y="3848"/>
                  <a:pt x="2479" y="3861"/>
                  <a:pt x="2481" y="3930"/>
                </a:cubicBezTo>
                <a:cubicBezTo>
                  <a:pt x="2482" y="3966"/>
                  <a:pt x="2473" y="4014"/>
                  <a:pt x="2458" y="4033"/>
                </a:cubicBezTo>
                <a:cubicBezTo>
                  <a:pt x="2442" y="4051"/>
                  <a:pt x="2436" y="4067"/>
                  <a:pt x="2446" y="4067"/>
                </a:cubicBezTo>
                <a:cubicBezTo>
                  <a:pt x="2456" y="4067"/>
                  <a:pt x="2455" y="4076"/>
                  <a:pt x="2440" y="4090"/>
                </a:cubicBezTo>
                <a:cubicBezTo>
                  <a:pt x="2421" y="4110"/>
                  <a:pt x="2403" y="4108"/>
                  <a:pt x="2371" y="4079"/>
                </a:cubicBezTo>
                <a:cubicBezTo>
                  <a:pt x="2332" y="4043"/>
                  <a:pt x="2330" y="4045"/>
                  <a:pt x="2319" y="4084"/>
                </a:cubicBezTo>
                <a:cubicBezTo>
                  <a:pt x="2313" y="4107"/>
                  <a:pt x="2314" y="4140"/>
                  <a:pt x="2325" y="4159"/>
                </a:cubicBezTo>
                <a:cubicBezTo>
                  <a:pt x="2339" y="4183"/>
                  <a:pt x="2333" y="4202"/>
                  <a:pt x="2308" y="4216"/>
                </a:cubicBezTo>
                <a:cubicBezTo>
                  <a:pt x="2288" y="4227"/>
                  <a:pt x="2272" y="4245"/>
                  <a:pt x="2273" y="4256"/>
                </a:cubicBezTo>
                <a:cubicBezTo>
                  <a:pt x="2274" y="4267"/>
                  <a:pt x="2260" y="4273"/>
                  <a:pt x="2239" y="4273"/>
                </a:cubicBezTo>
                <a:cubicBezTo>
                  <a:pt x="2217" y="4273"/>
                  <a:pt x="2201" y="4260"/>
                  <a:pt x="2204" y="4245"/>
                </a:cubicBezTo>
                <a:cubicBezTo>
                  <a:pt x="2211" y="4210"/>
                  <a:pt x="2156" y="4211"/>
                  <a:pt x="2135" y="4245"/>
                </a:cubicBezTo>
                <a:cubicBezTo>
                  <a:pt x="2126" y="4259"/>
                  <a:pt x="2138" y="4282"/>
                  <a:pt x="2164" y="4302"/>
                </a:cubicBezTo>
                <a:cubicBezTo>
                  <a:pt x="2207" y="4335"/>
                  <a:pt x="2211" y="4346"/>
                  <a:pt x="2181" y="4388"/>
                </a:cubicBezTo>
                <a:cubicBezTo>
                  <a:pt x="2163" y="4413"/>
                  <a:pt x="2151" y="4438"/>
                  <a:pt x="2158" y="4445"/>
                </a:cubicBezTo>
                <a:cubicBezTo>
                  <a:pt x="2165" y="4453"/>
                  <a:pt x="2147" y="4468"/>
                  <a:pt x="2118" y="4480"/>
                </a:cubicBezTo>
                <a:cubicBezTo>
                  <a:pt x="2047" y="4506"/>
                  <a:pt x="2010" y="4552"/>
                  <a:pt x="2002" y="4623"/>
                </a:cubicBezTo>
                <a:cubicBezTo>
                  <a:pt x="1995" y="4690"/>
                  <a:pt x="1923" y="4749"/>
                  <a:pt x="1847" y="4749"/>
                </a:cubicBezTo>
                <a:cubicBezTo>
                  <a:pt x="1818" y="4749"/>
                  <a:pt x="1790" y="4758"/>
                  <a:pt x="1789" y="4766"/>
                </a:cubicBezTo>
                <a:cubicBezTo>
                  <a:pt x="1788" y="4774"/>
                  <a:pt x="1782" y="4800"/>
                  <a:pt x="1778" y="4823"/>
                </a:cubicBezTo>
                <a:cubicBezTo>
                  <a:pt x="1773" y="4847"/>
                  <a:pt x="1782" y="4877"/>
                  <a:pt x="1795" y="4892"/>
                </a:cubicBezTo>
                <a:cubicBezTo>
                  <a:pt x="1812" y="4912"/>
                  <a:pt x="1809" y="4924"/>
                  <a:pt x="1783" y="4932"/>
                </a:cubicBezTo>
                <a:cubicBezTo>
                  <a:pt x="1764" y="4938"/>
                  <a:pt x="1732" y="4950"/>
                  <a:pt x="1714" y="4955"/>
                </a:cubicBezTo>
                <a:cubicBezTo>
                  <a:pt x="1696" y="4961"/>
                  <a:pt x="1675" y="4955"/>
                  <a:pt x="1668" y="4944"/>
                </a:cubicBezTo>
                <a:cubicBezTo>
                  <a:pt x="1661" y="4932"/>
                  <a:pt x="1647" y="4921"/>
                  <a:pt x="1634" y="4921"/>
                </a:cubicBezTo>
                <a:cubicBezTo>
                  <a:pt x="1615" y="4921"/>
                  <a:pt x="1615" y="4930"/>
                  <a:pt x="1634" y="4949"/>
                </a:cubicBezTo>
                <a:cubicBezTo>
                  <a:pt x="1653" y="4969"/>
                  <a:pt x="1654" y="4982"/>
                  <a:pt x="1634" y="5007"/>
                </a:cubicBezTo>
                <a:cubicBezTo>
                  <a:pt x="1619" y="5024"/>
                  <a:pt x="1605" y="5093"/>
                  <a:pt x="1605" y="5161"/>
                </a:cubicBezTo>
                <a:lnTo>
                  <a:pt x="1605" y="5282"/>
                </a:lnTo>
                <a:lnTo>
                  <a:pt x="1530" y="5282"/>
                </a:lnTo>
                <a:cubicBezTo>
                  <a:pt x="1490" y="5280"/>
                  <a:pt x="1466" y="5287"/>
                  <a:pt x="1472" y="5293"/>
                </a:cubicBezTo>
                <a:cubicBezTo>
                  <a:pt x="1479" y="5299"/>
                  <a:pt x="1468" y="5318"/>
                  <a:pt x="1449" y="5339"/>
                </a:cubicBezTo>
                <a:cubicBezTo>
                  <a:pt x="1421" y="5370"/>
                  <a:pt x="1418" y="5381"/>
                  <a:pt x="1443" y="5390"/>
                </a:cubicBezTo>
                <a:cubicBezTo>
                  <a:pt x="1460" y="5397"/>
                  <a:pt x="1474" y="5420"/>
                  <a:pt x="1472" y="5442"/>
                </a:cubicBezTo>
                <a:cubicBezTo>
                  <a:pt x="1466" y="5512"/>
                  <a:pt x="1397" y="5623"/>
                  <a:pt x="1357" y="5625"/>
                </a:cubicBezTo>
                <a:cubicBezTo>
                  <a:pt x="1336" y="5627"/>
                  <a:pt x="1300" y="5629"/>
                  <a:pt x="1282" y="5631"/>
                </a:cubicBezTo>
                <a:cubicBezTo>
                  <a:pt x="1258" y="5633"/>
                  <a:pt x="1250" y="5664"/>
                  <a:pt x="1247" y="5734"/>
                </a:cubicBezTo>
                <a:cubicBezTo>
                  <a:pt x="1246" y="5788"/>
                  <a:pt x="1243" y="5860"/>
                  <a:pt x="1242" y="5894"/>
                </a:cubicBezTo>
                <a:cubicBezTo>
                  <a:pt x="1240" y="5937"/>
                  <a:pt x="1226" y="5961"/>
                  <a:pt x="1195" y="5969"/>
                </a:cubicBezTo>
                <a:cubicBezTo>
                  <a:pt x="1171" y="5975"/>
                  <a:pt x="1149" y="6003"/>
                  <a:pt x="1149" y="6026"/>
                </a:cubicBezTo>
                <a:cubicBezTo>
                  <a:pt x="1149" y="6049"/>
                  <a:pt x="1133" y="6071"/>
                  <a:pt x="1115" y="6078"/>
                </a:cubicBezTo>
                <a:cubicBezTo>
                  <a:pt x="1097" y="6085"/>
                  <a:pt x="1091" y="6102"/>
                  <a:pt x="1098" y="6112"/>
                </a:cubicBezTo>
                <a:cubicBezTo>
                  <a:pt x="1104" y="6122"/>
                  <a:pt x="1098" y="6134"/>
                  <a:pt x="1086" y="6141"/>
                </a:cubicBezTo>
                <a:cubicBezTo>
                  <a:pt x="1074" y="6148"/>
                  <a:pt x="1070" y="6173"/>
                  <a:pt x="1074" y="6198"/>
                </a:cubicBezTo>
                <a:cubicBezTo>
                  <a:pt x="1087" y="6261"/>
                  <a:pt x="1049" y="6330"/>
                  <a:pt x="1000" y="6330"/>
                </a:cubicBezTo>
                <a:cubicBezTo>
                  <a:pt x="957" y="6330"/>
                  <a:pt x="926" y="6375"/>
                  <a:pt x="919" y="6450"/>
                </a:cubicBezTo>
                <a:cubicBezTo>
                  <a:pt x="917" y="6474"/>
                  <a:pt x="909" y="6506"/>
                  <a:pt x="902" y="6525"/>
                </a:cubicBezTo>
                <a:cubicBezTo>
                  <a:pt x="895" y="6543"/>
                  <a:pt x="888" y="6586"/>
                  <a:pt x="890" y="6616"/>
                </a:cubicBezTo>
                <a:cubicBezTo>
                  <a:pt x="893" y="6660"/>
                  <a:pt x="881" y="6669"/>
                  <a:pt x="827" y="6679"/>
                </a:cubicBezTo>
                <a:cubicBezTo>
                  <a:pt x="783" y="6687"/>
                  <a:pt x="774" y="6696"/>
                  <a:pt x="792" y="6708"/>
                </a:cubicBezTo>
                <a:cubicBezTo>
                  <a:pt x="831" y="6732"/>
                  <a:pt x="784" y="6816"/>
                  <a:pt x="740" y="6799"/>
                </a:cubicBezTo>
                <a:cubicBezTo>
                  <a:pt x="701" y="6785"/>
                  <a:pt x="696" y="6797"/>
                  <a:pt x="729" y="6857"/>
                </a:cubicBezTo>
                <a:cubicBezTo>
                  <a:pt x="742" y="6881"/>
                  <a:pt x="749" y="6922"/>
                  <a:pt x="740" y="6943"/>
                </a:cubicBezTo>
                <a:cubicBezTo>
                  <a:pt x="731" y="6963"/>
                  <a:pt x="724" y="6982"/>
                  <a:pt x="723" y="6988"/>
                </a:cubicBezTo>
                <a:cubicBezTo>
                  <a:pt x="722" y="6995"/>
                  <a:pt x="698" y="7019"/>
                  <a:pt x="671" y="7046"/>
                </a:cubicBezTo>
                <a:cubicBezTo>
                  <a:pt x="583" y="7133"/>
                  <a:pt x="494" y="7301"/>
                  <a:pt x="556" y="7263"/>
                </a:cubicBezTo>
                <a:cubicBezTo>
                  <a:pt x="588" y="7244"/>
                  <a:pt x="607" y="7315"/>
                  <a:pt x="579" y="7349"/>
                </a:cubicBezTo>
                <a:cubicBezTo>
                  <a:pt x="560" y="7372"/>
                  <a:pt x="555" y="7384"/>
                  <a:pt x="573" y="7395"/>
                </a:cubicBezTo>
                <a:cubicBezTo>
                  <a:pt x="590" y="7406"/>
                  <a:pt x="587" y="7425"/>
                  <a:pt x="561" y="7452"/>
                </a:cubicBezTo>
                <a:cubicBezTo>
                  <a:pt x="539" y="7477"/>
                  <a:pt x="529" y="7510"/>
                  <a:pt x="538" y="7538"/>
                </a:cubicBezTo>
                <a:cubicBezTo>
                  <a:pt x="547" y="7564"/>
                  <a:pt x="538" y="7618"/>
                  <a:pt x="515" y="7664"/>
                </a:cubicBezTo>
                <a:cubicBezTo>
                  <a:pt x="494" y="7709"/>
                  <a:pt x="479" y="7763"/>
                  <a:pt x="481" y="7785"/>
                </a:cubicBezTo>
                <a:cubicBezTo>
                  <a:pt x="485" y="7846"/>
                  <a:pt x="450" y="7851"/>
                  <a:pt x="412" y="7796"/>
                </a:cubicBezTo>
                <a:lnTo>
                  <a:pt x="377" y="7750"/>
                </a:lnTo>
                <a:lnTo>
                  <a:pt x="371" y="7802"/>
                </a:lnTo>
                <a:cubicBezTo>
                  <a:pt x="369" y="7832"/>
                  <a:pt x="368" y="7951"/>
                  <a:pt x="366" y="8065"/>
                </a:cubicBezTo>
                <a:cubicBezTo>
                  <a:pt x="362" y="8251"/>
                  <a:pt x="356" y="8278"/>
                  <a:pt x="314" y="8306"/>
                </a:cubicBezTo>
                <a:cubicBezTo>
                  <a:pt x="288" y="8323"/>
                  <a:pt x="268" y="8347"/>
                  <a:pt x="268" y="8363"/>
                </a:cubicBezTo>
                <a:cubicBezTo>
                  <a:pt x="268" y="8379"/>
                  <a:pt x="248" y="8402"/>
                  <a:pt x="227" y="8415"/>
                </a:cubicBezTo>
                <a:cubicBezTo>
                  <a:pt x="206" y="8427"/>
                  <a:pt x="199" y="8437"/>
                  <a:pt x="210" y="8438"/>
                </a:cubicBezTo>
                <a:cubicBezTo>
                  <a:pt x="221" y="8438"/>
                  <a:pt x="214" y="8453"/>
                  <a:pt x="198" y="8472"/>
                </a:cubicBezTo>
                <a:cubicBezTo>
                  <a:pt x="177" y="8497"/>
                  <a:pt x="174" y="8511"/>
                  <a:pt x="193" y="8529"/>
                </a:cubicBezTo>
                <a:cubicBezTo>
                  <a:pt x="211" y="8547"/>
                  <a:pt x="216" y="8566"/>
                  <a:pt x="198" y="8587"/>
                </a:cubicBezTo>
                <a:cubicBezTo>
                  <a:pt x="181" y="8607"/>
                  <a:pt x="181" y="8633"/>
                  <a:pt x="198" y="8684"/>
                </a:cubicBezTo>
                <a:cubicBezTo>
                  <a:pt x="215" y="8730"/>
                  <a:pt x="213" y="8761"/>
                  <a:pt x="198" y="8776"/>
                </a:cubicBezTo>
                <a:cubicBezTo>
                  <a:pt x="184" y="8790"/>
                  <a:pt x="188" y="8808"/>
                  <a:pt x="204" y="8827"/>
                </a:cubicBezTo>
                <a:cubicBezTo>
                  <a:pt x="218" y="8844"/>
                  <a:pt x="220" y="8874"/>
                  <a:pt x="210" y="8896"/>
                </a:cubicBezTo>
                <a:cubicBezTo>
                  <a:pt x="192" y="8936"/>
                  <a:pt x="185" y="8991"/>
                  <a:pt x="181" y="9114"/>
                </a:cubicBezTo>
                <a:cubicBezTo>
                  <a:pt x="179" y="9161"/>
                  <a:pt x="153" y="9207"/>
                  <a:pt x="100" y="9263"/>
                </a:cubicBezTo>
                <a:cubicBezTo>
                  <a:pt x="58" y="9308"/>
                  <a:pt x="25" y="9354"/>
                  <a:pt x="31" y="9360"/>
                </a:cubicBezTo>
                <a:cubicBezTo>
                  <a:pt x="37" y="9366"/>
                  <a:pt x="29" y="9387"/>
                  <a:pt x="14" y="9406"/>
                </a:cubicBezTo>
                <a:cubicBezTo>
                  <a:pt x="-5" y="9429"/>
                  <a:pt x="-4" y="9434"/>
                  <a:pt x="14" y="9423"/>
                </a:cubicBezTo>
                <a:cubicBezTo>
                  <a:pt x="49" y="9402"/>
                  <a:pt x="75" y="9445"/>
                  <a:pt x="54" y="9492"/>
                </a:cubicBezTo>
                <a:cubicBezTo>
                  <a:pt x="26" y="9555"/>
                  <a:pt x="21" y="9589"/>
                  <a:pt x="25" y="9646"/>
                </a:cubicBezTo>
                <a:cubicBezTo>
                  <a:pt x="32" y="9738"/>
                  <a:pt x="29" y="9768"/>
                  <a:pt x="20" y="9801"/>
                </a:cubicBezTo>
                <a:cubicBezTo>
                  <a:pt x="15" y="9819"/>
                  <a:pt x="24" y="9835"/>
                  <a:pt x="43" y="9835"/>
                </a:cubicBezTo>
                <a:cubicBezTo>
                  <a:pt x="100" y="9837"/>
                  <a:pt x="101" y="10035"/>
                  <a:pt x="43" y="10127"/>
                </a:cubicBezTo>
                <a:cubicBezTo>
                  <a:pt x="-1" y="10198"/>
                  <a:pt x="-3" y="10206"/>
                  <a:pt x="31" y="10225"/>
                </a:cubicBezTo>
                <a:cubicBezTo>
                  <a:pt x="52" y="10236"/>
                  <a:pt x="60" y="10250"/>
                  <a:pt x="54" y="10259"/>
                </a:cubicBezTo>
                <a:cubicBezTo>
                  <a:pt x="37" y="10287"/>
                  <a:pt x="32" y="11418"/>
                  <a:pt x="49" y="11445"/>
                </a:cubicBezTo>
                <a:cubicBezTo>
                  <a:pt x="57" y="11459"/>
                  <a:pt x="50" y="11481"/>
                  <a:pt x="31" y="11496"/>
                </a:cubicBezTo>
                <a:cubicBezTo>
                  <a:pt x="1" y="11521"/>
                  <a:pt x="1" y="11526"/>
                  <a:pt x="31" y="11559"/>
                </a:cubicBezTo>
                <a:cubicBezTo>
                  <a:pt x="50" y="11580"/>
                  <a:pt x="61" y="11615"/>
                  <a:pt x="54" y="11634"/>
                </a:cubicBezTo>
                <a:cubicBezTo>
                  <a:pt x="47" y="11653"/>
                  <a:pt x="52" y="11671"/>
                  <a:pt x="66" y="11680"/>
                </a:cubicBezTo>
                <a:cubicBezTo>
                  <a:pt x="84" y="11691"/>
                  <a:pt x="85" y="11703"/>
                  <a:pt x="66" y="11726"/>
                </a:cubicBezTo>
                <a:cubicBezTo>
                  <a:pt x="52" y="11742"/>
                  <a:pt x="32" y="11750"/>
                  <a:pt x="20" y="11743"/>
                </a:cubicBezTo>
                <a:cubicBezTo>
                  <a:pt x="-13" y="11723"/>
                  <a:pt x="1" y="11915"/>
                  <a:pt x="37" y="11972"/>
                </a:cubicBezTo>
                <a:cubicBezTo>
                  <a:pt x="61" y="12010"/>
                  <a:pt x="67" y="12035"/>
                  <a:pt x="49" y="12086"/>
                </a:cubicBezTo>
                <a:cubicBezTo>
                  <a:pt x="36" y="12123"/>
                  <a:pt x="30" y="12172"/>
                  <a:pt x="37" y="12190"/>
                </a:cubicBezTo>
                <a:cubicBezTo>
                  <a:pt x="44" y="12207"/>
                  <a:pt x="41" y="12237"/>
                  <a:pt x="31" y="12258"/>
                </a:cubicBezTo>
                <a:cubicBezTo>
                  <a:pt x="-6" y="12340"/>
                  <a:pt x="1" y="12380"/>
                  <a:pt x="54" y="12367"/>
                </a:cubicBezTo>
                <a:cubicBezTo>
                  <a:pt x="85" y="12360"/>
                  <a:pt x="118" y="12364"/>
                  <a:pt x="135" y="12384"/>
                </a:cubicBezTo>
                <a:cubicBezTo>
                  <a:pt x="150" y="12402"/>
                  <a:pt x="150" y="12419"/>
                  <a:pt x="141" y="12419"/>
                </a:cubicBezTo>
                <a:cubicBezTo>
                  <a:pt x="132" y="12419"/>
                  <a:pt x="138" y="12430"/>
                  <a:pt x="152" y="12447"/>
                </a:cubicBezTo>
                <a:cubicBezTo>
                  <a:pt x="167" y="12465"/>
                  <a:pt x="183" y="12537"/>
                  <a:pt x="187" y="12608"/>
                </a:cubicBezTo>
                <a:cubicBezTo>
                  <a:pt x="191" y="12678"/>
                  <a:pt x="197" y="12742"/>
                  <a:pt x="198" y="12745"/>
                </a:cubicBezTo>
                <a:cubicBezTo>
                  <a:pt x="200" y="12748"/>
                  <a:pt x="197" y="12753"/>
                  <a:pt x="198" y="12762"/>
                </a:cubicBezTo>
                <a:cubicBezTo>
                  <a:pt x="199" y="12771"/>
                  <a:pt x="210" y="12794"/>
                  <a:pt x="221" y="12808"/>
                </a:cubicBezTo>
                <a:cubicBezTo>
                  <a:pt x="251" y="12844"/>
                  <a:pt x="239" y="13009"/>
                  <a:pt x="204" y="13037"/>
                </a:cubicBezTo>
                <a:cubicBezTo>
                  <a:pt x="161" y="13073"/>
                  <a:pt x="171" y="13096"/>
                  <a:pt x="221" y="13083"/>
                </a:cubicBezTo>
                <a:cubicBezTo>
                  <a:pt x="271" y="13070"/>
                  <a:pt x="301" y="13123"/>
                  <a:pt x="279" y="13180"/>
                </a:cubicBezTo>
                <a:cubicBezTo>
                  <a:pt x="267" y="13211"/>
                  <a:pt x="259" y="13212"/>
                  <a:pt x="227" y="13186"/>
                </a:cubicBezTo>
                <a:cubicBezTo>
                  <a:pt x="195" y="13160"/>
                  <a:pt x="192" y="13158"/>
                  <a:pt x="210" y="13186"/>
                </a:cubicBezTo>
                <a:cubicBezTo>
                  <a:pt x="221" y="13204"/>
                  <a:pt x="233" y="13242"/>
                  <a:pt x="233" y="13266"/>
                </a:cubicBezTo>
                <a:cubicBezTo>
                  <a:pt x="233" y="13296"/>
                  <a:pt x="251" y="13313"/>
                  <a:pt x="285" y="13318"/>
                </a:cubicBezTo>
                <a:cubicBezTo>
                  <a:pt x="352" y="13327"/>
                  <a:pt x="372" y="13391"/>
                  <a:pt x="366" y="13559"/>
                </a:cubicBezTo>
                <a:cubicBezTo>
                  <a:pt x="362" y="13647"/>
                  <a:pt x="371" y="13704"/>
                  <a:pt x="389" y="13719"/>
                </a:cubicBezTo>
                <a:cubicBezTo>
                  <a:pt x="411" y="13737"/>
                  <a:pt x="409" y="13754"/>
                  <a:pt x="383" y="13816"/>
                </a:cubicBezTo>
                <a:cubicBezTo>
                  <a:pt x="345" y="13906"/>
                  <a:pt x="354" y="13959"/>
                  <a:pt x="412" y="13959"/>
                </a:cubicBezTo>
                <a:cubicBezTo>
                  <a:pt x="446" y="13959"/>
                  <a:pt x="541" y="14036"/>
                  <a:pt x="544" y="14068"/>
                </a:cubicBezTo>
                <a:cubicBezTo>
                  <a:pt x="545" y="14074"/>
                  <a:pt x="557" y="14103"/>
                  <a:pt x="573" y="14131"/>
                </a:cubicBezTo>
                <a:cubicBezTo>
                  <a:pt x="589" y="14159"/>
                  <a:pt x="594" y="14200"/>
                  <a:pt x="590" y="14229"/>
                </a:cubicBezTo>
                <a:cubicBezTo>
                  <a:pt x="587" y="14257"/>
                  <a:pt x="603" y="14302"/>
                  <a:pt x="625" y="14326"/>
                </a:cubicBezTo>
                <a:cubicBezTo>
                  <a:pt x="668" y="14373"/>
                  <a:pt x="643" y="14411"/>
                  <a:pt x="585" y="14389"/>
                </a:cubicBezTo>
                <a:cubicBezTo>
                  <a:pt x="540" y="14372"/>
                  <a:pt x="527" y="14410"/>
                  <a:pt x="556" y="14464"/>
                </a:cubicBezTo>
                <a:cubicBezTo>
                  <a:pt x="574" y="14498"/>
                  <a:pt x="587" y="14504"/>
                  <a:pt x="608" y="14486"/>
                </a:cubicBezTo>
                <a:cubicBezTo>
                  <a:pt x="658" y="14445"/>
                  <a:pt x="712" y="14534"/>
                  <a:pt x="717" y="14664"/>
                </a:cubicBezTo>
                <a:cubicBezTo>
                  <a:pt x="721" y="14767"/>
                  <a:pt x="727" y="14779"/>
                  <a:pt x="775" y="14790"/>
                </a:cubicBezTo>
                <a:cubicBezTo>
                  <a:pt x="804" y="14797"/>
                  <a:pt x="832" y="14813"/>
                  <a:pt x="832" y="14824"/>
                </a:cubicBezTo>
                <a:cubicBezTo>
                  <a:pt x="833" y="14836"/>
                  <a:pt x="846" y="14871"/>
                  <a:pt x="861" y="14899"/>
                </a:cubicBezTo>
                <a:cubicBezTo>
                  <a:pt x="877" y="14927"/>
                  <a:pt x="889" y="14981"/>
                  <a:pt x="890" y="15019"/>
                </a:cubicBezTo>
                <a:cubicBezTo>
                  <a:pt x="891" y="15062"/>
                  <a:pt x="909" y="15101"/>
                  <a:pt x="936" y="15122"/>
                </a:cubicBezTo>
                <a:cubicBezTo>
                  <a:pt x="980" y="15157"/>
                  <a:pt x="978" y="15161"/>
                  <a:pt x="936" y="15202"/>
                </a:cubicBezTo>
                <a:cubicBezTo>
                  <a:pt x="889" y="15249"/>
                  <a:pt x="881" y="15332"/>
                  <a:pt x="919" y="15397"/>
                </a:cubicBezTo>
                <a:cubicBezTo>
                  <a:pt x="943" y="15438"/>
                  <a:pt x="945" y="15434"/>
                  <a:pt x="971" y="15386"/>
                </a:cubicBezTo>
                <a:lnTo>
                  <a:pt x="1000" y="15340"/>
                </a:lnTo>
                <a:lnTo>
                  <a:pt x="1051" y="15386"/>
                </a:lnTo>
                <a:cubicBezTo>
                  <a:pt x="1081" y="15413"/>
                  <a:pt x="1103" y="15443"/>
                  <a:pt x="1098" y="15449"/>
                </a:cubicBezTo>
                <a:cubicBezTo>
                  <a:pt x="1092" y="15455"/>
                  <a:pt x="1096" y="15473"/>
                  <a:pt x="1109" y="15489"/>
                </a:cubicBezTo>
                <a:cubicBezTo>
                  <a:pt x="1127" y="15511"/>
                  <a:pt x="1125" y="15518"/>
                  <a:pt x="1098" y="15529"/>
                </a:cubicBezTo>
                <a:cubicBezTo>
                  <a:pt x="1064" y="15542"/>
                  <a:pt x="1063" y="15549"/>
                  <a:pt x="1098" y="15575"/>
                </a:cubicBezTo>
                <a:cubicBezTo>
                  <a:pt x="1133" y="15601"/>
                  <a:pt x="1132" y="15602"/>
                  <a:pt x="1098" y="15655"/>
                </a:cubicBezTo>
                <a:cubicBezTo>
                  <a:pt x="1074" y="15690"/>
                  <a:pt x="1072" y="15721"/>
                  <a:pt x="1086" y="15729"/>
                </a:cubicBezTo>
                <a:cubicBezTo>
                  <a:pt x="1098" y="15737"/>
                  <a:pt x="1099" y="15753"/>
                  <a:pt x="1092" y="15764"/>
                </a:cubicBezTo>
                <a:cubicBezTo>
                  <a:pt x="1074" y="15793"/>
                  <a:pt x="1160" y="15788"/>
                  <a:pt x="1190" y="15758"/>
                </a:cubicBezTo>
                <a:cubicBezTo>
                  <a:pt x="1229" y="15720"/>
                  <a:pt x="1257" y="15755"/>
                  <a:pt x="1247" y="15827"/>
                </a:cubicBezTo>
                <a:cubicBezTo>
                  <a:pt x="1241" y="15875"/>
                  <a:pt x="1253" y="15907"/>
                  <a:pt x="1293" y="15947"/>
                </a:cubicBezTo>
                <a:cubicBezTo>
                  <a:pt x="1324" y="15977"/>
                  <a:pt x="1342" y="16013"/>
                  <a:pt x="1334" y="16027"/>
                </a:cubicBezTo>
                <a:cubicBezTo>
                  <a:pt x="1325" y="16042"/>
                  <a:pt x="1332" y="16047"/>
                  <a:pt x="1345" y="16039"/>
                </a:cubicBezTo>
                <a:cubicBezTo>
                  <a:pt x="1377" y="16019"/>
                  <a:pt x="1418" y="16071"/>
                  <a:pt x="1426" y="16142"/>
                </a:cubicBezTo>
                <a:cubicBezTo>
                  <a:pt x="1430" y="16177"/>
                  <a:pt x="1469" y="16239"/>
                  <a:pt x="1530" y="16296"/>
                </a:cubicBezTo>
                <a:cubicBezTo>
                  <a:pt x="1625" y="16387"/>
                  <a:pt x="1636" y="16424"/>
                  <a:pt x="1610" y="16520"/>
                </a:cubicBezTo>
                <a:cubicBezTo>
                  <a:pt x="1597" y="16569"/>
                  <a:pt x="1658" y="16663"/>
                  <a:pt x="1703" y="16663"/>
                </a:cubicBezTo>
                <a:cubicBezTo>
                  <a:pt x="1752" y="16663"/>
                  <a:pt x="1790" y="16733"/>
                  <a:pt x="1778" y="16801"/>
                </a:cubicBezTo>
                <a:cubicBezTo>
                  <a:pt x="1771" y="16835"/>
                  <a:pt x="1780" y="16837"/>
                  <a:pt x="1835" y="16829"/>
                </a:cubicBezTo>
                <a:cubicBezTo>
                  <a:pt x="1889" y="16821"/>
                  <a:pt x="1911" y="16833"/>
                  <a:pt x="1945" y="16881"/>
                </a:cubicBezTo>
                <a:cubicBezTo>
                  <a:pt x="1968" y="16913"/>
                  <a:pt x="1982" y="16947"/>
                  <a:pt x="1974" y="16955"/>
                </a:cubicBezTo>
                <a:cubicBezTo>
                  <a:pt x="1965" y="16964"/>
                  <a:pt x="1984" y="16990"/>
                  <a:pt x="2014" y="17012"/>
                </a:cubicBezTo>
                <a:cubicBezTo>
                  <a:pt x="2062" y="17049"/>
                  <a:pt x="2060" y="17058"/>
                  <a:pt x="2031" y="17093"/>
                </a:cubicBezTo>
                <a:cubicBezTo>
                  <a:pt x="2014" y="17114"/>
                  <a:pt x="2012" y="17123"/>
                  <a:pt x="2025" y="17116"/>
                </a:cubicBezTo>
                <a:cubicBezTo>
                  <a:pt x="2066" y="17092"/>
                  <a:pt x="2138" y="17211"/>
                  <a:pt x="2129" y="17287"/>
                </a:cubicBezTo>
                <a:cubicBezTo>
                  <a:pt x="2122" y="17350"/>
                  <a:pt x="2125" y="17359"/>
                  <a:pt x="2181" y="17356"/>
                </a:cubicBezTo>
                <a:cubicBezTo>
                  <a:pt x="2271" y="17352"/>
                  <a:pt x="2313" y="17379"/>
                  <a:pt x="2308" y="17436"/>
                </a:cubicBezTo>
                <a:cubicBezTo>
                  <a:pt x="2302" y="17503"/>
                  <a:pt x="2337" y="17539"/>
                  <a:pt x="2400" y="17539"/>
                </a:cubicBezTo>
                <a:cubicBezTo>
                  <a:pt x="2469" y="17539"/>
                  <a:pt x="2488" y="17590"/>
                  <a:pt x="2487" y="17757"/>
                </a:cubicBezTo>
                <a:cubicBezTo>
                  <a:pt x="2486" y="17882"/>
                  <a:pt x="2490" y="17893"/>
                  <a:pt x="2527" y="17883"/>
                </a:cubicBezTo>
                <a:cubicBezTo>
                  <a:pt x="2583" y="17869"/>
                  <a:pt x="2684" y="17905"/>
                  <a:pt x="2665" y="17935"/>
                </a:cubicBezTo>
                <a:cubicBezTo>
                  <a:pt x="2656" y="17949"/>
                  <a:pt x="2664" y="17956"/>
                  <a:pt x="2688" y="17952"/>
                </a:cubicBezTo>
                <a:cubicBezTo>
                  <a:pt x="2715" y="17947"/>
                  <a:pt x="2730" y="17962"/>
                  <a:pt x="2729" y="17986"/>
                </a:cubicBezTo>
                <a:cubicBezTo>
                  <a:pt x="2727" y="18007"/>
                  <a:pt x="2736" y="18015"/>
                  <a:pt x="2752" y="18009"/>
                </a:cubicBezTo>
                <a:cubicBezTo>
                  <a:pt x="2793" y="17993"/>
                  <a:pt x="2875" y="18119"/>
                  <a:pt x="2850" y="18158"/>
                </a:cubicBezTo>
                <a:cubicBezTo>
                  <a:pt x="2806" y="18227"/>
                  <a:pt x="2829" y="18243"/>
                  <a:pt x="2948" y="18238"/>
                </a:cubicBezTo>
                <a:cubicBezTo>
                  <a:pt x="3063" y="18233"/>
                  <a:pt x="3093" y="18252"/>
                  <a:pt x="3057" y="18318"/>
                </a:cubicBezTo>
                <a:cubicBezTo>
                  <a:pt x="3030" y="18368"/>
                  <a:pt x="3033" y="18413"/>
                  <a:pt x="3069" y="18416"/>
                </a:cubicBezTo>
                <a:cubicBezTo>
                  <a:pt x="3257" y="18433"/>
                  <a:pt x="3289" y="18444"/>
                  <a:pt x="3259" y="18490"/>
                </a:cubicBezTo>
                <a:cubicBezTo>
                  <a:pt x="3227" y="18540"/>
                  <a:pt x="3236" y="18559"/>
                  <a:pt x="3305" y="18593"/>
                </a:cubicBezTo>
                <a:cubicBezTo>
                  <a:pt x="3349" y="18616"/>
                  <a:pt x="3373" y="18642"/>
                  <a:pt x="3368" y="18668"/>
                </a:cubicBezTo>
                <a:cubicBezTo>
                  <a:pt x="3365" y="18690"/>
                  <a:pt x="3368" y="18704"/>
                  <a:pt x="3380" y="18697"/>
                </a:cubicBezTo>
                <a:cubicBezTo>
                  <a:pt x="3392" y="18689"/>
                  <a:pt x="3412" y="18695"/>
                  <a:pt x="3420" y="18708"/>
                </a:cubicBezTo>
                <a:cubicBezTo>
                  <a:pt x="3431" y="18724"/>
                  <a:pt x="3440" y="18725"/>
                  <a:pt x="3461" y="18708"/>
                </a:cubicBezTo>
                <a:cubicBezTo>
                  <a:pt x="3491" y="18683"/>
                  <a:pt x="3521" y="18704"/>
                  <a:pt x="3530" y="18765"/>
                </a:cubicBezTo>
                <a:cubicBezTo>
                  <a:pt x="3540" y="18830"/>
                  <a:pt x="3565" y="18857"/>
                  <a:pt x="3605" y="18857"/>
                </a:cubicBezTo>
                <a:cubicBezTo>
                  <a:pt x="3628" y="18857"/>
                  <a:pt x="3659" y="18873"/>
                  <a:pt x="3674" y="18891"/>
                </a:cubicBezTo>
                <a:cubicBezTo>
                  <a:pt x="3689" y="18909"/>
                  <a:pt x="3690" y="18926"/>
                  <a:pt x="3680" y="18926"/>
                </a:cubicBezTo>
                <a:cubicBezTo>
                  <a:pt x="3669" y="18926"/>
                  <a:pt x="3682" y="18942"/>
                  <a:pt x="3708" y="18960"/>
                </a:cubicBezTo>
                <a:cubicBezTo>
                  <a:pt x="3735" y="18978"/>
                  <a:pt x="3755" y="19006"/>
                  <a:pt x="3749" y="19023"/>
                </a:cubicBezTo>
                <a:cubicBezTo>
                  <a:pt x="3742" y="19040"/>
                  <a:pt x="3745" y="19060"/>
                  <a:pt x="3760" y="19069"/>
                </a:cubicBezTo>
                <a:cubicBezTo>
                  <a:pt x="3777" y="19079"/>
                  <a:pt x="3781" y="19078"/>
                  <a:pt x="3772" y="19063"/>
                </a:cubicBezTo>
                <a:cubicBezTo>
                  <a:pt x="3764" y="19050"/>
                  <a:pt x="3771" y="19031"/>
                  <a:pt x="3783" y="19023"/>
                </a:cubicBezTo>
                <a:cubicBezTo>
                  <a:pt x="3812" y="19005"/>
                  <a:pt x="3871" y="19051"/>
                  <a:pt x="3864" y="19086"/>
                </a:cubicBezTo>
                <a:cubicBezTo>
                  <a:pt x="3861" y="19101"/>
                  <a:pt x="3895" y="19113"/>
                  <a:pt x="3945" y="19115"/>
                </a:cubicBezTo>
                <a:cubicBezTo>
                  <a:pt x="4044" y="19117"/>
                  <a:pt x="4126" y="19180"/>
                  <a:pt x="4089" y="19224"/>
                </a:cubicBezTo>
                <a:cubicBezTo>
                  <a:pt x="4055" y="19265"/>
                  <a:pt x="4088" y="19298"/>
                  <a:pt x="4158" y="19298"/>
                </a:cubicBezTo>
                <a:cubicBezTo>
                  <a:pt x="4239" y="19298"/>
                  <a:pt x="4305" y="19349"/>
                  <a:pt x="4279" y="19390"/>
                </a:cubicBezTo>
                <a:cubicBezTo>
                  <a:pt x="4233" y="19464"/>
                  <a:pt x="4272" y="19506"/>
                  <a:pt x="4331" y="19447"/>
                </a:cubicBezTo>
                <a:cubicBezTo>
                  <a:pt x="4346" y="19432"/>
                  <a:pt x="4371" y="19431"/>
                  <a:pt x="4394" y="19441"/>
                </a:cubicBezTo>
                <a:cubicBezTo>
                  <a:pt x="4416" y="19451"/>
                  <a:pt x="4443" y="19460"/>
                  <a:pt x="4452" y="19458"/>
                </a:cubicBezTo>
                <a:cubicBezTo>
                  <a:pt x="4482" y="19452"/>
                  <a:pt x="4494" y="19520"/>
                  <a:pt x="4469" y="19550"/>
                </a:cubicBezTo>
                <a:cubicBezTo>
                  <a:pt x="4427" y="19600"/>
                  <a:pt x="4489" y="19630"/>
                  <a:pt x="4550" y="19590"/>
                </a:cubicBezTo>
                <a:cubicBezTo>
                  <a:pt x="4597" y="19559"/>
                  <a:pt x="4598" y="19565"/>
                  <a:pt x="4625" y="19607"/>
                </a:cubicBezTo>
                <a:cubicBezTo>
                  <a:pt x="4641" y="19632"/>
                  <a:pt x="4675" y="19653"/>
                  <a:pt x="4700" y="19653"/>
                </a:cubicBezTo>
                <a:cubicBezTo>
                  <a:pt x="4724" y="19653"/>
                  <a:pt x="4770" y="19672"/>
                  <a:pt x="4798" y="19693"/>
                </a:cubicBezTo>
                <a:cubicBezTo>
                  <a:pt x="4844" y="19728"/>
                  <a:pt x="4846" y="19730"/>
                  <a:pt x="4815" y="19756"/>
                </a:cubicBezTo>
                <a:cubicBezTo>
                  <a:pt x="4796" y="19772"/>
                  <a:pt x="4781" y="19797"/>
                  <a:pt x="4781" y="19808"/>
                </a:cubicBezTo>
                <a:cubicBezTo>
                  <a:pt x="4781" y="19835"/>
                  <a:pt x="4851" y="19830"/>
                  <a:pt x="4879" y="19802"/>
                </a:cubicBezTo>
                <a:cubicBezTo>
                  <a:pt x="4911" y="19770"/>
                  <a:pt x="4957" y="19832"/>
                  <a:pt x="4959" y="19911"/>
                </a:cubicBezTo>
                <a:cubicBezTo>
                  <a:pt x="4961" y="19978"/>
                  <a:pt x="5029" y="20002"/>
                  <a:pt x="5051" y="19945"/>
                </a:cubicBezTo>
                <a:cubicBezTo>
                  <a:pt x="5061" y="19921"/>
                  <a:pt x="5078" y="19928"/>
                  <a:pt x="5149" y="19962"/>
                </a:cubicBezTo>
                <a:cubicBezTo>
                  <a:pt x="5198" y="19986"/>
                  <a:pt x="5252" y="20003"/>
                  <a:pt x="5265" y="20003"/>
                </a:cubicBezTo>
                <a:cubicBezTo>
                  <a:pt x="5297" y="20003"/>
                  <a:pt x="5331" y="20080"/>
                  <a:pt x="5317" y="20117"/>
                </a:cubicBezTo>
                <a:cubicBezTo>
                  <a:pt x="5303" y="20152"/>
                  <a:pt x="5354" y="20155"/>
                  <a:pt x="5426" y="20123"/>
                </a:cubicBezTo>
                <a:cubicBezTo>
                  <a:pt x="5452" y="20111"/>
                  <a:pt x="5485" y="20113"/>
                  <a:pt x="5507" y="20129"/>
                </a:cubicBezTo>
                <a:cubicBezTo>
                  <a:pt x="5544" y="20155"/>
                  <a:pt x="5559" y="20165"/>
                  <a:pt x="5622" y="20186"/>
                </a:cubicBezTo>
                <a:cubicBezTo>
                  <a:pt x="5643" y="20193"/>
                  <a:pt x="5662" y="20215"/>
                  <a:pt x="5662" y="20237"/>
                </a:cubicBezTo>
                <a:cubicBezTo>
                  <a:pt x="5662" y="20260"/>
                  <a:pt x="5679" y="20300"/>
                  <a:pt x="5697" y="20323"/>
                </a:cubicBezTo>
                <a:cubicBezTo>
                  <a:pt x="5728" y="20365"/>
                  <a:pt x="5726" y="20367"/>
                  <a:pt x="5760" y="20323"/>
                </a:cubicBezTo>
                <a:cubicBezTo>
                  <a:pt x="5794" y="20280"/>
                  <a:pt x="5798" y="20276"/>
                  <a:pt x="5853" y="20340"/>
                </a:cubicBezTo>
                <a:cubicBezTo>
                  <a:pt x="5960" y="20468"/>
                  <a:pt x="5995" y="20498"/>
                  <a:pt x="6054" y="20501"/>
                </a:cubicBezTo>
                <a:cubicBezTo>
                  <a:pt x="6087" y="20503"/>
                  <a:pt x="6139" y="20512"/>
                  <a:pt x="6170" y="20518"/>
                </a:cubicBezTo>
                <a:cubicBezTo>
                  <a:pt x="6200" y="20524"/>
                  <a:pt x="6242" y="20531"/>
                  <a:pt x="6262" y="20535"/>
                </a:cubicBezTo>
                <a:cubicBezTo>
                  <a:pt x="6316" y="20546"/>
                  <a:pt x="6371" y="20597"/>
                  <a:pt x="6360" y="20627"/>
                </a:cubicBezTo>
                <a:cubicBezTo>
                  <a:pt x="6355" y="20641"/>
                  <a:pt x="6360" y="20667"/>
                  <a:pt x="6371" y="20684"/>
                </a:cubicBezTo>
                <a:cubicBezTo>
                  <a:pt x="6388" y="20710"/>
                  <a:pt x="6397" y="20712"/>
                  <a:pt x="6446" y="20690"/>
                </a:cubicBezTo>
                <a:cubicBezTo>
                  <a:pt x="6492" y="20669"/>
                  <a:pt x="6514" y="20664"/>
                  <a:pt x="6539" y="20684"/>
                </a:cubicBezTo>
                <a:cubicBezTo>
                  <a:pt x="6562" y="20703"/>
                  <a:pt x="6578" y="20708"/>
                  <a:pt x="6596" y="20690"/>
                </a:cubicBezTo>
                <a:cubicBezTo>
                  <a:pt x="6626" y="20660"/>
                  <a:pt x="6756" y="20741"/>
                  <a:pt x="6734" y="20776"/>
                </a:cubicBezTo>
                <a:cubicBezTo>
                  <a:pt x="6726" y="20790"/>
                  <a:pt x="6735" y="20791"/>
                  <a:pt x="6763" y="20776"/>
                </a:cubicBezTo>
                <a:cubicBezTo>
                  <a:pt x="6811" y="20751"/>
                  <a:pt x="6852" y="20776"/>
                  <a:pt x="6827" y="20816"/>
                </a:cubicBezTo>
                <a:cubicBezTo>
                  <a:pt x="6820" y="20827"/>
                  <a:pt x="6821" y="20843"/>
                  <a:pt x="6832" y="20850"/>
                </a:cubicBezTo>
                <a:cubicBezTo>
                  <a:pt x="6844" y="20857"/>
                  <a:pt x="6859" y="20851"/>
                  <a:pt x="6867" y="20839"/>
                </a:cubicBezTo>
                <a:cubicBezTo>
                  <a:pt x="6876" y="20824"/>
                  <a:pt x="6896" y="20824"/>
                  <a:pt x="6925" y="20839"/>
                </a:cubicBezTo>
                <a:cubicBezTo>
                  <a:pt x="6948" y="20851"/>
                  <a:pt x="6973" y="20859"/>
                  <a:pt x="6982" y="20856"/>
                </a:cubicBezTo>
                <a:cubicBezTo>
                  <a:pt x="7014" y="20847"/>
                  <a:pt x="7099" y="20903"/>
                  <a:pt x="7086" y="20925"/>
                </a:cubicBezTo>
                <a:cubicBezTo>
                  <a:pt x="7066" y="20957"/>
                  <a:pt x="7138" y="20976"/>
                  <a:pt x="7173" y="20948"/>
                </a:cubicBezTo>
                <a:cubicBezTo>
                  <a:pt x="7216" y="20912"/>
                  <a:pt x="7328" y="20959"/>
                  <a:pt x="7311" y="21005"/>
                </a:cubicBezTo>
                <a:cubicBezTo>
                  <a:pt x="7295" y="21046"/>
                  <a:pt x="7358" y="21073"/>
                  <a:pt x="7392" y="21039"/>
                </a:cubicBezTo>
                <a:cubicBezTo>
                  <a:pt x="7410" y="21021"/>
                  <a:pt x="7426" y="21021"/>
                  <a:pt x="7449" y="21039"/>
                </a:cubicBezTo>
                <a:cubicBezTo>
                  <a:pt x="7473" y="21059"/>
                  <a:pt x="7493" y="21059"/>
                  <a:pt x="7524" y="21039"/>
                </a:cubicBezTo>
                <a:cubicBezTo>
                  <a:pt x="7547" y="21025"/>
                  <a:pt x="7569" y="21023"/>
                  <a:pt x="7576" y="21034"/>
                </a:cubicBezTo>
                <a:cubicBezTo>
                  <a:pt x="7587" y="21051"/>
                  <a:pt x="7663" y="21070"/>
                  <a:pt x="7818" y="21097"/>
                </a:cubicBezTo>
                <a:cubicBezTo>
                  <a:pt x="7829" y="21098"/>
                  <a:pt x="7821" y="21113"/>
                  <a:pt x="7807" y="21131"/>
                </a:cubicBezTo>
                <a:cubicBezTo>
                  <a:pt x="7775" y="21169"/>
                  <a:pt x="7798" y="21222"/>
                  <a:pt x="7841" y="21205"/>
                </a:cubicBezTo>
                <a:cubicBezTo>
                  <a:pt x="7858" y="21199"/>
                  <a:pt x="7902" y="21204"/>
                  <a:pt x="7939" y="21217"/>
                </a:cubicBezTo>
                <a:cubicBezTo>
                  <a:pt x="7996" y="21237"/>
                  <a:pt x="8013" y="21233"/>
                  <a:pt x="8037" y="21200"/>
                </a:cubicBezTo>
                <a:cubicBezTo>
                  <a:pt x="8070" y="21155"/>
                  <a:pt x="8151" y="21171"/>
                  <a:pt x="8124" y="21217"/>
                </a:cubicBezTo>
                <a:cubicBezTo>
                  <a:pt x="8110" y="21239"/>
                  <a:pt x="8114" y="21239"/>
                  <a:pt x="8141" y="21217"/>
                </a:cubicBezTo>
                <a:cubicBezTo>
                  <a:pt x="8159" y="21202"/>
                  <a:pt x="8184" y="21196"/>
                  <a:pt x="8193" y="21205"/>
                </a:cubicBezTo>
                <a:cubicBezTo>
                  <a:pt x="8202" y="21214"/>
                  <a:pt x="8243" y="21221"/>
                  <a:pt x="8285" y="21223"/>
                </a:cubicBezTo>
                <a:cubicBezTo>
                  <a:pt x="8327" y="21224"/>
                  <a:pt x="8378" y="21243"/>
                  <a:pt x="8400" y="21263"/>
                </a:cubicBezTo>
                <a:cubicBezTo>
                  <a:pt x="8422" y="21282"/>
                  <a:pt x="8468" y="21297"/>
                  <a:pt x="8498" y="21297"/>
                </a:cubicBezTo>
                <a:cubicBezTo>
                  <a:pt x="8570" y="21297"/>
                  <a:pt x="8589" y="21322"/>
                  <a:pt x="8556" y="21366"/>
                </a:cubicBezTo>
                <a:cubicBezTo>
                  <a:pt x="8541" y="21385"/>
                  <a:pt x="8552" y="21377"/>
                  <a:pt x="8585" y="21349"/>
                </a:cubicBezTo>
                <a:cubicBezTo>
                  <a:pt x="8651" y="21290"/>
                  <a:pt x="8744" y="21294"/>
                  <a:pt x="8694" y="21354"/>
                </a:cubicBezTo>
                <a:cubicBezTo>
                  <a:pt x="8679" y="21372"/>
                  <a:pt x="8672" y="21387"/>
                  <a:pt x="8683" y="21389"/>
                </a:cubicBezTo>
                <a:cubicBezTo>
                  <a:pt x="8832" y="21408"/>
                  <a:pt x="8858" y="21407"/>
                  <a:pt x="8884" y="21372"/>
                </a:cubicBezTo>
                <a:cubicBezTo>
                  <a:pt x="8910" y="21337"/>
                  <a:pt x="8913" y="21335"/>
                  <a:pt x="8925" y="21366"/>
                </a:cubicBezTo>
                <a:cubicBezTo>
                  <a:pt x="8939" y="21401"/>
                  <a:pt x="8994" y="21411"/>
                  <a:pt x="9040" y="21383"/>
                </a:cubicBezTo>
                <a:cubicBezTo>
                  <a:pt x="9054" y="21374"/>
                  <a:pt x="9069" y="21373"/>
                  <a:pt x="9075" y="21383"/>
                </a:cubicBezTo>
                <a:cubicBezTo>
                  <a:pt x="9081" y="21393"/>
                  <a:pt x="9149" y="21403"/>
                  <a:pt x="9224" y="21406"/>
                </a:cubicBezTo>
                <a:cubicBezTo>
                  <a:pt x="9375" y="21412"/>
                  <a:pt x="9457" y="21442"/>
                  <a:pt x="9524" y="21526"/>
                </a:cubicBezTo>
                <a:cubicBezTo>
                  <a:pt x="9555" y="21566"/>
                  <a:pt x="9579" y="21582"/>
                  <a:pt x="9611" y="21572"/>
                </a:cubicBezTo>
                <a:cubicBezTo>
                  <a:pt x="9635" y="21564"/>
                  <a:pt x="9694" y="21559"/>
                  <a:pt x="9743" y="21561"/>
                </a:cubicBezTo>
                <a:cubicBezTo>
                  <a:pt x="9792" y="21562"/>
                  <a:pt x="9846" y="21561"/>
                  <a:pt x="9864" y="21561"/>
                </a:cubicBezTo>
                <a:cubicBezTo>
                  <a:pt x="9882" y="21561"/>
                  <a:pt x="9928" y="21560"/>
                  <a:pt x="9962" y="21561"/>
                </a:cubicBezTo>
                <a:cubicBezTo>
                  <a:pt x="9997" y="21561"/>
                  <a:pt x="10049" y="21545"/>
                  <a:pt x="10077" y="21526"/>
                </a:cubicBezTo>
                <a:cubicBezTo>
                  <a:pt x="10125" y="21496"/>
                  <a:pt x="10137" y="21498"/>
                  <a:pt x="10216" y="21538"/>
                </a:cubicBezTo>
                <a:cubicBezTo>
                  <a:pt x="10301" y="21581"/>
                  <a:pt x="10299" y="21580"/>
                  <a:pt x="10325" y="21538"/>
                </a:cubicBezTo>
                <a:cubicBezTo>
                  <a:pt x="10351" y="21497"/>
                  <a:pt x="10379" y="21498"/>
                  <a:pt x="10867" y="21503"/>
                </a:cubicBezTo>
                <a:cubicBezTo>
                  <a:pt x="11288" y="21508"/>
                  <a:pt x="11380" y="21513"/>
                  <a:pt x="11374" y="21538"/>
                </a:cubicBezTo>
                <a:cubicBezTo>
                  <a:pt x="11370" y="21559"/>
                  <a:pt x="11381" y="21565"/>
                  <a:pt x="11420" y="21555"/>
                </a:cubicBezTo>
                <a:cubicBezTo>
                  <a:pt x="11451" y="21547"/>
                  <a:pt x="11483" y="21549"/>
                  <a:pt x="11490" y="21561"/>
                </a:cubicBezTo>
                <a:cubicBezTo>
                  <a:pt x="11511" y="21595"/>
                  <a:pt x="11611" y="21574"/>
                  <a:pt x="11668" y="21520"/>
                </a:cubicBezTo>
                <a:cubicBezTo>
                  <a:pt x="11709" y="21482"/>
                  <a:pt x="11730" y="21473"/>
                  <a:pt x="11749" y="21492"/>
                </a:cubicBezTo>
                <a:cubicBezTo>
                  <a:pt x="11768" y="21510"/>
                  <a:pt x="11767" y="21527"/>
                  <a:pt x="11749" y="21549"/>
                </a:cubicBezTo>
                <a:cubicBezTo>
                  <a:pt x="11729" y="21573"/>
                  <a:pt x="11741" y="21579"/>
                  <a:pt x="11812" y="21583"/>
                </a:cubicBezTo>
                <a:cubicBezTo>
                  <a:pt x="11895" y="21588"/>
                  <a:pt x="11903" y="21584"/>
                  <a:pt x="11882" y="21543"/>
                </a:cubicBezTo>
                <a:cubicBezTo>
                  <a:pt x="11851" y="21488"/>
                  <a:pt x="11882" y="21464"/>
                  <a:pt x="11945" y="21498"/>
                </a:cubicBezTo>
                <a:cubicBezTo>
                  <a:pt x="11982" y="21517"/>
                  <a:pt x="12001" y="21513"/>
                  <a:pt x="12031" y="21486"/>
                </a:cubicBezTo>
                <a:cubicBezTo>
                  <a:pt x="12053" y="21467"/>
                  <a:pt x="12100" y="21454"/>
                  <a:pt x="12135" y="21452"/>
                </a:cubicBezTo>
                <a:cubicBezTo>
                  <a:pt x="12171" y="21449"/>
                  <a:pt x="12213" y="21439"/>
                  <a:pt x="12227" y="21429"/>
                </a:cubicBezTo>
                <a:cubicBezTo>
                  <a:pt x="12242" y="21418"/>
                  <a:pt x="12317" y="21403"/>
                  <a:pt x="12394" y="21400"/>
                </a:cubicBezTo>
                <a:cubicBezTo>
                  <a:pt x="12472" y="21397"/>
                  <a:pt x="12542" y="21386"/>
                  <a:pt x="12556" y="21377"/>
                </a:cubicBezTo>
                <a:cubicBezTo>
                  <a:pt x="12569" y="21369"/>
                  <a:pt x="12588" y="21376"/>
                  <a:pt x="12596" y="21389"/>
                </a:cubicBezTo>
                <a:cubicBezTo>
                  <a:pt x="12606" y="21404"/>
                  <a:pt x="12624" y="21397"/>
                  <a:pt x="12642" y="21372"/>
                </a:cubicBezTo>
                <a:cubicBezTo>
                  <a:pt x="12670" y="21334"/>
                  <a:pt x="12674" y="21333"/>
                  <a:pt x="12717" y="21372"/>
                </a:cubicBezTo>
                <a:cubicBezTo>
                  <a:pt x="12761" y="21411"/>
                  <a:pt x="12824" y="21407"/>
                  <a:pt x="12798" y="21366"/>
                </a:cubicBezTo>
                <a:cubicBezTo>
                  <a:pt x="12791" y="21354"/>
                  <a:pt x="12796" y="21339"/>
                  <a:pt x="12815" y="21331"/>
                </a:cubicBezTo>
                <a:cubicBezTo>
                  <a:pt x="12858" y="21315"/>
                  <a:pt x="12921" y="21360"/>
                  <a:pt x="12902" y="21394"/>
                </a:cubicBezTo>
                <a:cubicBezTo>
                  <a:pt x="12893" y="21410"/>
                  <a:pt x="12901" y="21411"/>
                  <a:pt x="12919" y="21394"/>
                </a:cubicBezTo>
                <a:cubicBezTo>
                  <a:pt x="12938" y="21377"/>
                  <a:pt x="12960" y="21375"/>
                  <a:pt x="12977" y="21389"/>
                </a:cubicBezTo>
                <a:cubicBezTo>
                  <a:pt x="12994" y="21403"/>
                  <a:pt x="13013" y="21395"/>
                  <a:pt x="13040" y="21366"/>
                </a:cubicBezTo>
                <a:cubicBezTo>
                  <a:pt x="13079" y="21323"/>
                  <a:pt x="13081" y="21325"/>
                  <a:pt x="13144" y="21372"/>
                </a:cubicBezTo>
                <a:cubicBezTo>
                  <a:pt x="13216" y="21425"/>
                  <a:pt x="13251" y="21409"/>
                  <a:pt x="13196" y="21349"/>
                </a:cubicBezTo>
                <a:cubicBezTo>
                  <a:pt x="13145" y="21293"/>
                  <a:pt x="13193" y="21242"/>
                  <a:pt x="13299" y="21228"/>
                </a:cubicBezTo>
                <a:cubicBezTo>
                  <a:pt x="13344" y="21223"/>
                  <a:pt x="13391" y="21213"/>
                  <a:pt x="13403" y="21205"/>
                </a:cubicBezTo>
                <a:cubicBezTo>
                  <a:pt x="13416" y="21198"/>
                  <a:pt x="13431" y="21200"/>
                  <a:pt x="13438" y="21211"/>
                </a:cubicBezTo>
                <a:cubicBezTo>
                  <a:pt x="13445" y="21223"/>
                  <a:pt x="13530" y="21230"/>
                  <a:pt x="13628" y="21228"/>
                </a:cubicBezTo>
                <a:cubicBezTo>
                  <a:pt x="13776" y="21226"/>
                  <a:pt x="13812" y="21221"/>
                  <a:pt x="13830" y="21188"/>
                </a:cubicBezTo>
                <a:cubicBezTo>
                  <a:pt x="13842" y="21166"/>
                  <a:pt x="13861" y="21151"/>
                  <a:pt x="13876" y="21154"/>
                </a:cubicBezTo>
                <a:cubicBezTo>
                  <a:pt x="13891" y="21157"/>
                  <a:pt x="13904" y="21141"/>
                  <a:pt x="13905" y="21119"/>
                </a:cubicBezTo>
                <a:cubicBezTo>
                  <a:pt x="13905" y="21067"/>
                  <a:pt x="13951" y="21036"/>
                  <a:pt x="14026" y="21045"/>
                </a:cubicBezTo>
                <a:cubicBezTo>
                  <a:pt x="14065" y="21050"/>
                  <a:pt x="14099" y="21038"/>
                  <a:pt x="14124" y="21011"/>
                </a:cubicBezTo>
                <a:cubicBezTo>
                  <a:pt x="14160" y="20971"/>
                  <a:pt x="14167" y="20970"/>
                  <a:pt x="14233" y="21005"/>
                </a:cubicBezTo>
                <a:cubicBezTo>
                  <a:pt x="14271" y="21025"/>
                  <a:pt x="14313" y="21043"/>
                  <a:pt x="14331" y="21039"/>
                </a:cubicBezTo>
                <a:cubicBezTo>
                  <a:pt x="14383" y="21029"/>
                  <a:pt x="14446" y="20968"/>
                  <a:pt x="14446" y="20925"/>
                </a:cubicBezTo>
                <a:cubicBezTo>
                  <a:pt x="14446" y="20862"/>
                  <a:pt x="14483" y="20854"/>
                  <a:pt x="14688" y="20867"/>
                </a:cubicBezTo>
                <a:cubicBezTo>
                  <a:pt x="14753" y="20872"/>
                  <a:pt x="14763" y="20863"/>
                  <a:pt x="14775" y="20816"/>
                </a:cubicBezTo>
                <a:cubicBezTo>
                  <a:pt x="14783" y="20786"/>
                  <a:pt x="14806" y="20761"/>
                  <a:pt x="14821" y="20764"/>
                </a:cubicBezTo>
                <a:cubicBezTo>
                  <a:pt x="14837" y="20768"/>
                  <a:pt x="14859" y="20760"/>
                  <a:pt x="14873" y="20741"/>
                </a:cubicBezTo>
                <a:cubicBezTo>
                  <a:pt x="14887" y="20723"/>
                  <a:pt x="14918" y="20705"/>
                  <a:pt x="14942" y="20701"/>
                </a:cubicBezTo>
                <a:cubicBezTo>
                  <a:pt x="14966" y="20698"/>
                  <a:pt x="14996" y="20688"/>
                  <a:pt x="15011" y="20678"/>
                </a:cubicBezTo>
                <a:cubicBezTo>
                  <a:pt x="15026" y="20669"/>
                  <a:pt x="15054" y="20669"/>
                  <a:pt x="15069" y="20678"/>
                </a:cubicBezTo>
                <a:cubicBezTo>
                  <a:pt x="15107" y="20702"/>
                  <a:pt x="15159" y="20709"/>
                  <a:pt x="15196" y="20696"/>
                </a:cubicBezTo>
                <a:cubicBezTo>
                  <a:pt x="15220" y="20687"/>
                  <a:pt x="15219" y="20677"/>
                  <a:pt x="15196" y="20650"/>
                </a:cubicBezTo>
                <a:cubicBezTo>
                  <a:pt x="15149" y="20593"/>
                  <a:pt x="15209" y="20553"/>
                  <a:pt x="15265" y="20604"/>
                </a:cubicBezTo>
                <a:cubicBezTo>
                  <a:pt x="15290" y="20626"/>
                  <a:pt x="15314" y="20641"/>
                  <a:pt x="15322" y="20633"/>
                </a:cubicBezTo>
                <a:cubicBezTo>
                  <a:pt x="15331" y="20624"/>
                  <a:pt x="15317" y="20604"/>
                  <a:pt x="15294" y="20587"/>
                </a:cubicBezTo>
                <a:cubicBezTo>
                  <a:pt x="15253" y="20557"/>
                  <a:pt x="15256" y="20555"/>
                  <a:pt x="15294" y="20541"/>
                </a:cubicBezTo>
                <a:cubicBezTo>
                  <a:pt x="15315" y="20533"/>
                  <a:pt x="15338" y="20533"/>
                  <a:pt x="15346" y="20541"/>
                </a:cubicBezTo>
                <a:cubicBezTo>
                  <a:pt x="15353" y="20549"/>
                  <a:pt x="15380" y="20533"/>
                  <a:pt x="15403" y="20512"/>
                </a:cubicBezTo>
                <a:cubicBezTo>
                  <a:pt x="15437" y="20482"/>
                  <a:pt x="15449" y="20479"/>
                  <a:pt x="15484" y="20501"/>
                </a:cubicBezTo>
                <a:cubicBezTo>
                  <a:pt x="15513" y="20519"/>
                  <a:pt x="15528" y="20523"/>
                  <a:pt x="15524" y="20507"/>
                </a:cubicBezTo>
                <a:cubicBezTo>
                  <a:pt x="15521" y="20493"/>
                  <a:pt x="15542" y="20472"/>
                  <a:pt x="15570" y="20461"/>
                </a:cubicBezTo>
                <a:cubicBezTo>
                  <a:pt x="15613" y="20444"/>
                  <a:pt x="15624" y="20447"/>
                  <a:pt x="15634" y="20484"/>
                </a:cubicBezTo>
                <a:cubicBezTo>
                  <a:pt x="15646" y="20529"/>
                  <a:pt x="15665" y="20544"/>
                  <a:pt x="15691" y="20518"/>
                </a:cubicBezTo>
                <a:cubicBezTo>
                  <a:pt x="15699" y="20510"/>
                  <a:pt x="15693" y="20488"/>
                  <a:pt x="15680" y="20472"/>
                </a:cubicBezTo>
                <a:cubicBezTo>
                  <a:pt x="15647" y="20432"/>
                  <a:pt x="15714" y="20338"/>
                  <a:pt x="15789" y="20318"/>
                </a:cubicBezTo>
                <a:cubicBezTo>
                  <a:pt x="15885" y="20292"/>
                  <a:pt x="15972" y="20291"/>
                  <a:pt x="15985" y="20312"/>
                </a:cubicBezTo>
                <a:cubicBezTo>
                  <a:pt x="16013" y="20357"/>
                  <a:pt x="16060" y="20327"/>
                  <a:pt x="16060" y="20266"/>
                </a:cubicBezTo>
                <a:cubicBezTo>
                  <a:pt x="16060" y="20186"/>
                  <a:pt x="16108" y="20147"/>
                  <a:pt x="16176" y="20169"/>
                </a:cubicBezTo>
                <a:cubicBezTo>
                  <a:pt x="16219" y="20182"/>
                  <a:pt x="16223" y="20180"/>
                  <a:pt x="16199" y="20151"/>
                </a:cubicBezTo>
                <a:cubicBezTo>
                  <a:pt x="16175" y="20124"/>
                  <a:pt x="16180" y="20114"/>
                  <a:pt x="16227" y="20083"/>
                </a:cubicBezTo>
                <a:cubicBezTo>
                  <a:pt x="16283" y="20047"/>
                  <a:pt x="16285" y="20043"/>
                  <a:pt x="16297" y="20088"/>
                </a:cubicBezTo>
                <a:cubicBezTo>
                  <a:pt x="16309" y="20135"/>
                  <a:pt x="16308" y="20139"/>
                  <a:pt x="16337" y="20088"/>
                </a:cubicBezTo>
                <a:cubicBezTo>
                  <a:pt x="16353" y="20061"/>
                  <a:pt x="16377" y="20016"/>
                  <a:pt x="16389" y="19991"/>
                </a:cubicBezTo>
                <a:cubicBezTo>
                  <a:pt x="16409" y="19947"/>
                  <a:pt x="16482" y="19929"/>
                  <a:pt x="16516" y="19962"/>
                </a:cubicBezTo>
                <a:cubicBezTo>
                  <a:pt x="16538" y="19985"/>
                  <a:pt x="16591" y="19938"/>
                  <a:pt x="16591" y="19894"/>
                </a:cubicBezTo>
                <a:cubicBezTo>
                  <a:pt x="16591" y="19855"/>
                  <a:pt x="16658" y="19782"/>
                  <a:pt x="16660" y="19819"/>
                </a:cubicBezTo>
                <a:cubicBezTo>
                  <a:pt x="16660" y="19830"/>
                  <a:pt x="16670" y="19818"/>
                  <a:pt x="16683" y="19796"/>
                </a:cubicBezTo>
                <a:cubicBezTo>
                  <a:pt x="16702" y="19763"/>
                  <a:pt x="16712" y="19761"/>
                  <a:pt x="16740" y="19785"/>
                </a:cubicBezTo>
                <a:cubicBezTo>
                  <a:pt x="16769" y="19809"/>
                  <a:pt x="16782" y="19802"/>
                  <a:pt x="16844" y="19728"/>
                </a:cubicBezTo>
                <a:cubicBezTo>
                  <a:pt x="16912" y="19647"/>
                  <a:pt x="16930" y="19643"/>
                  <a:pt x="17023" y="19647"/>
                </a:cubicBezTo>
                <a:cubicBezTo>
                  <a:pt x="17135" y="19653"/>
                  <a:pt x="17135" y="19647"/>
                  <a:pt x="17086" y="19573"/>
                </a:cubicBezTo>
                <a:cubicBezTo>
                  <a:pt x="17052" y="19521"/>
                  <a:pt x="17056" y="19523"/>
                  <a:pt x="17150" y="19481"/>
                </a:cubicBezTo>
                <a:cubicBezTo>
                  <a:pt x="17222" y="19449"/>
                  <a:pt x="17252" y="19446"/>
                  <a:pt x="17276" y="19464"/>
                </a:cubicBezTo>
                <a:cubicBezTo>
                  <a:pt x="17294" y="19477"/>
                  <a:pt x="17301" y="19476"/>
                  <a:pt x="17294" y="19464"/>
                </a:cubicBezTo>
                <a:cubicBezTo>
                  <a:pt x="17273" y="19429"/>
                  <a:pt x="17317" y="19337"/>
                  <a:pt x="17346" y="19355"/>
                </a:cubicBezTo>
                <a:cubicBezTo>
                  <a:pt x="17361" y="19365"/>
                  <a:pt x="17366" y="19364"/>
                  <a:pt x="17357" y="19350"/>
                </a:cubicBezTo>
                <a:cubicBezTo>
                  <a:pt x="17335" y="19314"/>
                  <a:pt x="17405" y="19284"/>
                  <a:pt x="17513" y="19287"/>
                </a:cubicBezTo>
                <a:cubicBezTo>
                  <a:pt x="17601" y="19289"/>
                  <a:pt x="17633" y="19274"/>
                  <a:pt x="17588" y="19246"/>
                </a:cubicBezTo>
                <a:cubicBezTo>
                  <a:pt x="17557" y="19228"/>
                  <a:pt x="17575" y="19155"/>
                  <a:pt x="17611" y="19155"/>
                </a:cubicBezTo>
                <a:cubicBezTo>
                  <a:pt x="17628" y="19154"/>
                  <a:pt x="17656" y="19143"/>
                  <a:pt x="17674" y="19132"/>
                </a:cubicBezTo>
                <a:cubicBezTo>
                  <a:pt x="17692" y="19120"/>
                  <a:pt x="17730" y="19115"/>
                  <a:pt x="17761" y="19115"/>
                </a:cubicBezTo>
                <a:cubicBezTo>
                  <a:pt x="17810" y="19114"/>
                  <a:pt x="17817" y="19102"/>
                  <a:pt x="17818" y="19023"/>
                </a:cubicBezTo>
                <a:cubicBezTo>
                  <a:pt x="17820" y="18943"/>
                  <a:pt x="17828" y="18937"/>
                  <a:pt x="17882" y="18937"/>
                </a:cubicBezTo>
                <a:cubicBezTo>
                  <a:pt x="17946" y="18937"/>
                  <a:pt x="18026" y="18854"/>
                  <a:pt x="17985" y="18828"/>
                </a:cubicBezTo>
                <a:cubicBezTo>
                  <a:pt x="17969" y="18818"/>
                  <a:pt x="17968" y="18804"/>
                  <a:pt x="17985" y="18782"/>
                </a:cubicBezTo>
                <a:cubicBezTo>
                  <a:pt x="17999" y="18766"/>
                  <a:pt x="18020" y="18758"/>
                  <a:pt x="18031" y="18765"/>
                </a:cubicBezTo>
                <a:cubicBezTo>
                  <a:pt x="18075" y="18792"/>
                  <a:pt x="18171" y="18725"/>
                  <a:pt x="18176" y="18668"/>
                </a:cubicBezTo>
                <a:cubicBezTo>
                  <a:pt x="18182" y="18585"/>
                  <a:pt x="18197" y="18574"/>
                  <a:pt x="18279" y="18582"/>
                </a:cubicBezTo>
                <a:cubicBezTo>
                  <a:pt x="18350" y="18589"/>
                  <a:pt x="18356" y="18588"/>
                  <a:pt x="18354" y="18519"/>
                </a:cubicBezTo>
                <a:cubicBezTo>
                  <a:pt x="18353" y="18444"/>
                  <a:pt x="18396" y="18367"/>
                  <a:pt x="18429" y="18387"/>
                </a:cubicBezTo>
                <a:cubicBezTo>
                  <a:pt x="18456" y="18404"/>
                  <a:pt x="18539" y="18347"/>
                  <a:pt x="18539" y="18313"/>
                </a:cubicBezTo>
                <a:cubicBezTo>
                  <a:pt x="18539" y="18297"/>
                  <a:pt x="18554" y="18262"/>
                  <a:pt x="18573" y="18233"/>
                </a:cubicBezTo>
                <a:cubicBezTo>
                  <a:pt x="18603" y="18188"/>
                  <a:pt x="18613" y="18182"/>
                  <a:pt x="18648" y="18204"/>
                </a:cubicBezTo>
                <a:cubicBezTo>
                  <a:pt x="18703" y="18238"/>
                  <a:pt x="18735" y="18207"/>
                  <a:pt x="18683" y="18170"/>
                </a:cubicBezTo>
                <a:cubicBezTo>
                  <a:pt x="18644" y="18141"/>
                  <a:pt x="18640" y="18140"/>
                  <a:pt x="18700" y="18101"/>
                </a:cubicBezTo>
                <a:cubicBezTo>
                  <a:pt x="18735" y="18078"/>
                  <a:pt x="18786" y="18062"/>
                  <a:pt x="18810" y="18066"/>
                </a:cubicBezTo>
                <a:cubicBezTo>
                  <a:pt x="18859" y="18075"/>
                  <a:pt x="18890" y="18033"/>
                  <a:pt x="18890" y="17963"/>
                </a:cubicBezTo>
                <a:cubicBezTo>
                  <a:pt x="18891" y="17905"/>
                  <a:pt x="18923" y="17887"/>
                  <a:pt x="19006" y="17889"/>
                </a:cubicBezTo>
                <a:cubicBezTo>
                  <a:pt x="19065" y="17891"/>
                  <a:pt x="19068" y="17885"/>
                  <a:pt x="19063" y="17797"/>
                </a:cubicBezTo>
                <a:cubicBezTo>
                  <a:pt x="19059" y="17716"/>
                  <a:pt x="19061" y="17706"/>
                  <a:pt x="19104" y="17706"/>
                </a:cubicBezTo>
                <a:cubicBezTo>
                  <a:pt x="19130" y="17706"/>
                  <a:pt x="19158" y="17697"/>
                  <a:pt x="19167" y="17688"/>
                </a:cubicBezTo>
                <a:cubicBezTo>
                  <a:pt x="19176" y="17679"/>
                  <a:pt x="19194" y="17683"/>
                  <a:pt x="19207" y="17694"/>
                </a:cubicBezTo>
                <a:cubicBezTo>
                  <a:pt x="19225" y="17709"/>
                  <a:pt x="19239" y="17678"/>
                  <a:pt x="19242" y="17591"/>
                </a:cubicBezTo>
                <a:cubicBezTo>
                  <a:pt x="19244" y="17524"/>
                  <a:pt x="19252" y="17460"/>
                  <a:pt x="19259" y="17448"/>
                </a:cubicBezTo>
                <a:cubicBezTo>
                  <a:pt x="19280" y="17414"/>
                  <a:pt x="19338" y="17477"/>
                  <a:pt x="19323" y="17517"/>
                </a:cubicBezTo>
                <a:cubicBezTo>
                  <a:pt x="19310" y="17548"/>
                  <a:pt x="19313" y="17548"/>
                  <a:pt x="19346" y="17517"/>
                </a:cubicBezTo>
                <a:cubicBezTo>
                  <a:pt x="19375" y="17488"/>
                  <a:pt x="19373" y="17472"/>
                  <a:pt x="19351" y="17425"/>
                </a:cubicBezTo>
                <a:cubicBezTo>
                  <a:pt x="19320" y="17356"/>
                  <a:pt x="19339" y="17292"/>
                  <a:pt x="19386" y="17310"/>
                </a:cubicBezTo>
                <a:cubicBezTo>
                  <a:pt x="19411" y="17320"/>
                  <a:pt x="19421" y="17312"/>
                  <a:pt x="19421" y="17270"/>
                </a:cubicBezTo>
                <a:cubicBezTo>
                  <a:pt x="19421" y="17204"/>
                  <a:pt x="19482" y="17164"/>
                  <a:pt x="19559" y="17179"/>
                </a:cubicBezTo>
                <a:lnTo>
                  <a:pt x="19611" y="17190"/>
                </a:lnTo>
                <a:lnTo>
                  <a:pt x="19559" y="17167"/>
                </a:lnTo>
                <a:lnTo>
                  <a:pt x="19507" y="17144"/>
                </a:lnTo>
                <a:lnTo>
                  <a:pt x="19570" y="17075"/>
                </a:lnTo>
                <a:cubicBezTo>
                  <a:pt x="19605" y="17039"/>
                  <a:pt x="19634" y="16999"/>
                  <a:pt x="19634" y="16984"/>
                </a:cubicBezTo>
                <a:cubicBezTo>
                  <a:pt x="19634" y="16937"/>
                  <a:pt x="19801" y="16701"/>
                  <a:pt x="19824" y="16715"/>
                </a:cubicBezTo>
                <a:cubicBezTo>
                  <a:pt x="19836" y="16722"/>
                  <a:pt x="19839" y="16719"/>
                  <a:pt x="19836" y="16703"/>
                </a:cubicBezTo>
                <a:cubicBezTo>
                  <a:pt x="19832" y="16687"/>
                  <a:pt x="19854" y="16667"/>
                  <a:pt x="19882" y="16663"/>
                </a:cubicBezTo>
                <a:cubicBezTo>
                  <a:pt x="19922" y="16657"/>
                  <a:pt x="19925" y="16653"/>
                  <a:pt x="19905" y="16629"/>
                </a:cubicBezTo>
                <a:cubicBezTo>
                  <a:pt x="19878" y="16597"/>
                  <a:pt x="19897" y="16541"/>
                  <a:pt x="19928" y="16560"/>
                </a:cubicBezTo>
                <a:cubicBezTo>
                  <a:pt x="19937" y="16566"/>
                  <a:pt x="19946" y="16553"/>
                  <a:pt x="19945" y="16526"/>
                </a:cubicBezTo>
                <a:cubicBezTo>
                  <a:pt x="19943" y="16487"/>
                  <a:pt x="19954" y="16474"/>
                  <a:pt x="19997" y="16474"/>
                </a:cubicBezTo>
                <a:cubicBezTo>
                  <a:pt x="20074" y="16474"/>
                  <a:pt x="20105" y="16448"/>
                  <a:pt x="20095" y="16394"/>
                </a:cubicBezTo>
                <a:cubicBezTo>
                  <a:pt x="20090" y="16368"/>
                  <a:pt x="20095" y="16328"/>
                  <a:pt x="20106" y="16308"/>
                </a:cubicBezTo>
                <a:cubicBezTo>
                  <a:pt x="20118" y="16287"/>
                  <a:pt x="20117" y="16263"/>
                  <a:pt x="20106" y="16245"/>
                </a:cubicBezTo>
                <a:cubicBezTo>
                  <a:pt x="20095" y="16226"/>
                  <a:pt x="20097" y="16201"/>
                  <a:pt x="20112" y="16182"/>
                </a:cubicBezTo>
                <a:cubicBezTo>
                  <a:pt x="20141" y="16147"/>
                  <a:pt x="20237" y="16102"/>
                  <a:pt x="20274" y="16107"/>
                </a:cubicBezTo>
                <a:cubicBezTo>
                  <a:pt x="20287" y="16110"/>
                  <a:pt x="20297" y="16084"/>
                  <a:pt x="20297" y="16050"/>
                </a:cubicBezTo>
                <a:cubicBezTo>
                  <a:pt x="20295" y="15978"/>
                  <a:pt x="20321" y="15807"/>
                  <a:pt x="20337" y="15781"/>
                </a:cubicBezTo>
                <a:cubicBezTo>
                  <a:pt x="20343" y="15771"/>
                  <a:pt x="20371" y="15769"/>
                  <a:pt x="20395" y="15775"/>
                </a:cubicBezTo>
                <a:cubicBezTo>
                  <a:pt x="20452" y="15790"/>
                  <a:pt x="20497" y="15708"/>
                  <a:pt x="20458" y="15661"/>
                </a:cubicBezTo>
                <a:cubicBezTo>
                  <a:pt x="20439" y="15637"/>
                  <a:pt x="20441" y="15620"/>
                  <a:pt x="20458" y="15603"/>
                </a:cubicBezTo>
                <a:cubicBezTo>
                  <a:pt x="20471" y="15590"/>
                  <a:pt x="20475" y="15566"/>
                  <a:pt x="20470" y="15552"/>
                </a:cubicBezTo>
                <a:cubicBezTo>
                  <a:pt x="20464" y="15538"/>
                  <a:pt x="20486" y="15496"/>
                  <a:pt x="20521" y="15454"/>
                </a:cubicBezTo>
                <a:cubicBezTo>
                  <a:pt x="20577" y="15388"/>
                  <a:pt x="20594" y="15377"/>
                  <a:pt x="20625" y="15403"/>
                </a:cubicBezTo>
                <a:cubicBezTo>
                  <a:pt x="20657" y="15429"/>
                  <a:pt x="20660" y="15428"/>
                  <a:pt x="20660" y="15374"/>
                </a:cubicBezTo>
                <a:cubicBezTo>
                  <a:pt x="20660" y="15341"/>
                  <a:pt x="20645" y="15303"/>
                  <a:pt x="20625" y="15288"/>
                </a:cubicBezTo>
                <a:cubicBezTo>
                  <a:pt x="20588" y="15261"/>
                  <a:pt x="20599" y="15196"/>
                  <a:pt x="20637" y="15220"/>
                </a:cubicBezTo>
                <a:cubicBezTo>
                  <a:pt x="20648" y="15227"/>
                  <a:pt x="20660" y="15204"/>
                  <a:pt x="20660" y="15168"/>
                </a:cubicBezTo>
                <a:cubicBezTo>
                  <a:pt x="20660" y="15123"/>
                  <a:pt x="20679" y="15096"/>
                  <a:pt x="20717" y="15071"/>
                </a:cubicBezTo>
                <a:cubicBezTo>
                  <a:pt x="20748" y="15051"/>
                  <a:pt x="20777" y="15036"/>
                  <a:pt x="20787" y="15042"/>
                </a:cubicBezTo>
                <a:cubicBezTo>
                  <a:pt x="20806" y="15054"/>
                  <a:pt x="20813" y="15040"/>
                  <a:pt x="20827" y="14830"/>
                </a:cubicBezTo>
                <a:cubicBezTo>
                  <a:pt x="20837" y="14679"/>
                  <a:pt x="20876" y="14587"/>
                  <a:pt x="20931" y="14607"/>
                </a:cubicBezTo>
                <a:cubicBezTo>
                  <a:pt x="20945" y="14612"/>
                  <a:pt x="20976" y="14607"/>
                  <a:pt x="20994" y="14595"/>
                </a:cubicBezTo>
                <a:cubicBezTo>
                  <a:pt x="21022" y="14577"/>
                  <a:pt x="21020" y="14571"/>
                  <a:pt x="20982" y="14544"/>
                </a:cubicBezTo>
                <a:cubicBezTo>
                  <a:pt x="20945" y="14516"/>
                  <a:pt x="20942" y="14509"/>
                  <a:pt x="20971" y="14498"/>
                </a:cubicBezTo>
                <a:cubicBezTo>
                  <a:pt x="20996" y="14488"/>
                  <a:pt x="21001" y="14451"/>
                  <a:pt x="21000" y="14366"/>
                </a:cubicBezTo>
                <a:cubicBezTo>
                  <a:pt x="20997" y="14236"/>
                  <a:pt x="21026" y="14172"/>
                  <a:pt x="21069" y="14189"/>
                </a:cubicBezTo>
                <a:cubicBezTo>
                  <a:pt x="21090" y="14197"/>
                  <a:pt x="21095" y="14180"/>
                  <a:pt x="21092" y="14137"/>
                </a:cubicBezTo>
                <a:cubicBezTo>
                  <a:pt x="21087" y="14068"/>
                  <a:pt x="21117" y="14014"/>
                  <a:pt x="21150" y="14034"/>
                </a:cubicBezTo>
                <a:cubicBezTo>
                  <a:pt x="21161" y="14041"/>
                  <a:pt x="21171" y="14033"/>
                  <a:pt x="21167" y="14011"/>
                </a:cubicBezTo>
                <a:cubicBezTo>
                  <a:pt x="21163" y="13989"/>
                  <a:pt x="21168" y="13952"/>
                  <a:pt x="21178" y="13937"/>
                </a:cubicBezTo>
                <a:cubicBezTo>
                  <a:pt x="21190" y="13918"/>
                  <a:pt x="21182" y="13899"/>
                  <a:pt x="21155" y="13879"/>
                </a:cubicBezTo>
                <a:cubicBezTo>
                  <a:pt x="21119" y="13851"/>
                  <a:pt x="21120" y="13846"/>
                  <a:pt x="21150" y="13822"/>
                </a:cubicBezTo>
                <a:cubicBezTo>
                  <a:pt x="21168" y="13807"/>
                  <a:pt x="21179" y="13761"/>
                  <a:pt x="21178" y="13725"/>
                </a:cubicBezTo>
                <a:cubicBezTo>
                  <a:pt x="21177" y="13638"/>
                  <a:pt x="21205" y="13585"/>
                  <a:pt x="21242" y="13599"/>
                </a:cubicBezTo>
                <a:cubicBezTo>
                  <a:pt x="21258" y="13605"/>
                  <a:pt x="21284" y="13594"/>
                  <a:pt x="21300" y="13576"/>
                </a:cubicBezTo>
                <a:cubicBezTo>
                  <a:pt x="21315" y="13557"/>
                  <a:pt x="21335" y="13546"/>
                  <a:pt x="21346" y="13553"/>
                </a:cubicBezTo>
                <a:cubicBezTo>
                  <a:pt x="21356" y="13559"/>
                  <a:pt x="21369" y="13537"/>
                  <a:pt x="21369" y="13501"/>
                </a:cubicBezTo>
                <a:cubicBezTo>
                  <a:pt x="21369" y="13461"/>
                  <a:pt x="21356" y="13429"/>
                  <a:pt x="21334" y="13421"/>
                </a:cubicBezTo>
                <a:cubicBezTo>
                  <a:pt x="21301" y="13408"/>
                  <a:pt x="21299" y="13402"/>
                  <a:pt x="21334" y="13364"/>
                </a:cubicBezTo>
                <a:cubicBezTo>
                  <a:pt x="21370" y="13324"/>
                  <a:pt x="21372" y="13321"/>
                  <a:pt x="21328" y="13284"/>
                </a:cubicBezTo>
                <a:cubicBezTo>
                  <a:pt x="21285" y="13247"/>
                  <a:pt x="21281" y="13242"/>
                  <a:pt x="21317" y="13203"/>
                </a:cubicBezTo>
                <a:cubicBezTo>
                  <a:pt x="21345" y="13173"/>
                  <a:pt x="21355" y="13120"/>
                  <a:pt x="21357" y="12997"/>
                </a:cubicBezTo>
                <a:cubicBezTo>
                  <a:pt x="21360" y="12865"/>
                  <a:pt x="21372" y="12825"/>
                  <a:pt x="21403" y="12802"/>
                </a:cubicBezTo>
                <a:cubicBezTo>
                  <a:pt x="21425" y="12787"/>
                  <a:pt x="21450" y="12778"/>
                  <a:pt x="21461" y="12785"/>
                </a:cubicBezTo>
                <a:cubicBezTo>
                  <a:pt x="21472" y="12792"/>
                  <a:pt x="21494" y="12792"/>
                  <a:pt x="21513" y="12785"/>
                </a:cubicBezTo>
                <a:cubicBezTo>
                  <a:pt x="21540" y="12775"/>
                  <a:pt x="21544" y="12763"/>
                  <a:pt x="21524" y="12739"/>
                </a:cubicBezTo>
                <a:cubicBezTo>
                  <a:pt x="21509" y="12721"/>
                  <a:pt x="21506" y="12701"/>
                  <a:pt x="21519" y="12694"/>
                </a:cubicBezTo>
                <a:cubicBezTo>
                  <a:pt x="21542" y="12679"/>
                  <a:pt x="21542" y="12431"/>
                  <a:pt x="21519" y="12407"/>
                </a:cubicBezTo>
                <a:cubicBezTo>
                  <a:pt x="21510" y="12399"/>
                  <a:pt x="21510" y="12381"/>
                  <a:pt x="21519" y="12367"/>
                </a:cubicBezTo>
                <a:cubicBezTo>
                  <a:pt x="21545" y="12325"/>
                  <a:pt x="21542" y="12286"/>
                  <a:pt x="21513" y="12230"/>
                </a:cubicBezTo>
                <a:cubicBezTo>
                  <a:pt x="21489" y="12185"/>
                  <a:pt x="21488" y="12159"/>
                  <a:pt x="21513" y="12086"/>
                </a:cubicBezTo>
                <a:cubicBezTo>
                  <a:pt x="21534" y="12026"/>
                  <a:pt x="21539" y="11988"/>
                  <a:pt x="21524" y="11960"/>
                </a:cubicBezTo>
                <a:cubicBezTo>
                  <a:pt x="21512" y="11938"/>
                  <a:pt x="21510" y="11911"/>
                  <a:pt x="21519" y="11903"/>
                </a:cubicBezTo>
                <a:cubicBezTo>
                  <a:pt x="21527" y="11895"/>
                  <a:pt x="21532" y="11786"/>
                  <a:pt x="21536" y="11663"/>
                </a:cubicBezTo>
                <a:cubicBezTo>
                  <a:pt x="21539" y="11539"/>
                  <a:pt x="21551" y="11423"/>
                  <a:pt x="21559" y="11405"/>
                </a:cubicBezTo>
                <a:cubicBezTo>
                  <a:pt x="21575" y="11365"/>
                  <a:pt x="21570" y="10314"/>
                  <a:pt x="21553" y="10288"/>
                </a:cubicBezTo>
                <a:cubicBezTo>
                  <a:pt x="21547" y="10278"/>
                  <a:pt x="21557" y="10261"/>
                  <a:pt x="21570" y="10253"/>
                </a:cubicBezTo>
                <a:cubicBezTo>
                  <a:pt x="21587" y="10243"/>
                  <a:pt x="21582" y="10228"/>
                  <a:pt x="21565" y="10208"/>
                </a:cubicBezTo>
                <a:cubicBezTo>
                  <a:pt x="21551" y="10192"/>
                  <a:pt x="21541" y="10080"/>
                  <a:pt x="21536" y="9961"/>
                </a:cubicBezTo>
                <a:cubicBezTo>
                  <a:pt x="21530" y="9842"/>
                  <a:pt x="21520" y="9712"/>
                  <a:pt x="21513" y="9669"/>
                </a:cubicBezTo>
                <a:cubicBezTo>
                  <a:pt x="21506" y="9627"/>
                  <a:pt x="21507" y="9567"/>
                  <a:pt x="21519" y="9537"/>
                </a:cubicBezTo>
                <a:cubicBezTo>
                  <a:pt x="21533" y="9499"/>
                  <a:pt x="21528" y="9464"/>
                  <a:pt x="21507" y="9423"/>
                </a:cubicBezTo>
                <a:cubicBezTo>
                  <a:pt x="21481" y="9373"/>
                  <a:pt x="21485" y="9366"/>
                  <a:pt x="21513" y="9343"/>
                </a:cubicBezTo>
                <a:cubicBezTo>
                  <a:pt x="21555" y="9308"/>
                  <a:pt x="21555" y="9275"/>
                  <a:pt x="21513" y="9291"/>
                </a:cubicBezTo>
                <a:cubicBezTo>
                  <a:pt x="21474" y="9306"/>
                  <a:pt x="21426" y="9212"/>
                  <a:pt x="21455" y="9177"/>
                </a:cubicBezTo>
                <a:cubicBezTo>
                  <a:pt x="21465" y="9164"/>
                  <a:pt x="21484" y="9101"/>
                  <a:pt x="21490" y="9039"/>
                </a:cubicBezTo>
                <a:cubicBezTo>
                  <a:pt x="21499" y="8948"/>
                  <a:pt x="21490" y="8922"/>
                  <a:pt x="21455" y="8890"/>
                </a:cubicBezTo>
                <a:cubicBezTo>
                  <a:pt x="21432" y="8869"/>
                  <a:pt x="21421" y="8842"/>
                  <a:pt x="21426" y="8833"/>
                </a:cubicBezTo>
                <a:cubicBezTo>
                  <a:pt x="21432" y="8824"/>
                  <a:pt x="21420" y="8811"/>
                  <a:pt x="21403" y="8804"/>
                </a:cubicBezTo>
                <a:cubicBezTo>
                  <a:pt x="21355" y="8786"/>
                  <a:pt x="21313" y="8493"/>
                  <a:pt x="21351" y="8443"/>
                </a:cubicBezTo>
                <a:cubicBezTo>
                  <a:pt x="21367" y="8424"/>
                  <a:pt x="21362" y="8398"/>
                  <a:pt x="21328" y="8363"/>
                </a:cubicBezTo>
                <a:cubicBezTo>
                  <a:pt x="21284" y="8317"/>
                  <a:pt x="21282" y="8312"/>
                  <a:pt x="21317" y="8277"/>
                </a:cubicBezTo>
                <a:cubicBezTo>
                  <a:pt x="21351" y="8243"/>
                  <a:pt x="21352" y="8242"/>
                  <a:pt x="21317" y="8203"/>
                </a:cubicBezTo>
                <a:cubicBezTo>
                  <a:pt x="21295" y="8179"/>
                  <a:pt x="21286" y="8143"/>
                  <a:pt x="21294" y="8123"/>
                </a:cubicBezTo>
                <a:cubicBezTo>
                  <a:pt x="21303" y="8098"/>
                  <a:pt x="21296" y="8088"/>
                  <a:pt x="21271" y="8088"/>
                </a:cubicBezTo>
                <a:cubicBezTo>
                  <a:pt x="21226" y="8088"/>
                  <a:pt x="21160" y="7945"/>
                  <a:pt x="21178" y="7888"/>
                </a:cubicBezTo>
                <a:cubicBezTo>
                  <a:pt x="21186" y="7866"/>
                  <a:pt x="21180" y="7844"/>
                  <a:pt x="21167" y="7836"/>
                </a:cubicBezTo>
                <a:cubicBezTo>
                  <a:pt x="21154" y="7828"/>
                  <a:pt x="21152" y="7810"/>
                  <a:pt x="21161" y="7796"/>
                </a:cubicBezTo>
                <a:cubicBezTo>
                  <a:pt x="21189" y="7752"/>
                  <a:pt x="21189" y="7704"/>
                  <a:pt x="21161" y="7687"/>
                </a:cubicBezTo>
                <a:cubicBezTo>
                  <a:pt x="21129" y="7667"/>
                  <a:pt x="21128" y="7627"/>
                  <a:pt x="21155" y="7590"/>
                </a:cubicBezTo>
                <a:cubicBezTo>
                  <a:pt x="21169" y="7572"/>
                  <a:pt x="21167" y="7548"/>
                  <a:pt x="21150" y="7527"/>
                </a:cubicBezTo>
                <a:cubicBezTo>
                  <a:pt x="21128" y="7500"/>
                  <a:pt x="21127" y="7492"/>
                  <a:pt x="21155" y="7481"/>
                </a:cubicBezTo>
                <a:cubicBezTo>
                  <a:pt x="21175" y="7474"/>
                  <a:pt x="21190" y="7451"/>
                  <a:pt x="21190" y="7430"/>
                </a:cubicBezTo>
                <a:cubicBezTo>
                  <a:pt x="21190" y="7398"/>
                  <a:pt x="21178" y="7390"/>
                  <a:pt x="21115" y="7395"/>
                </a:cubicBezTo>
                <a:cubicBezTo>
                  <a:pt x="21031" y="7402"/>
                  <a:pt x="21009" y="7385"/>
                  <a:pt x="21000" y="7298"/>
                </a:cubicBezTo>
                <a:cubicBezTo>
                  <a:pt x="20996" y="7267"/>
                  <a:pt x="20990" y="7203"/>
                  <a:pt x="20982" y="7155"/>
                </a:cubicBezTo>
                <a:cubicBezTo>
                  <a:pt x="20975" y="7106"/>
                  <a:pt x="20965" y="7045"/>
                  <a:pt x="20965" y="7023"/>
                </a:cubicBezTo>
                <a:cubicBezTo>
                  <a:pt x="20965" y="6998"/>
                  <a:pt x="20955" y="6987"/>
                  <a:pt x="20936" y="6994"/>
                </a:cubicBezTo>
                <a:cubicBezTo>
                  <a:pt x="20908" y="7005"/>
                  <a:pt x="20835" y="6922"/>
                  <a:pt x="20827" y="6868"/>
                </a:cubicBezTo>
                <a:cubicBezTo>
                  <a:pt x="20825" y="6855"/>
                  <a:pt x="20818" y="6836"/>
                  <a:pt x="20810" y="6822"/>
                </a:cubicBezTo>
                <a:cubicBezTo>
                  <a:pt x="20801" y="6808"/>
                  <a:pt x="20804" y="6772"/>
                  <a:pt x="20815" y="6742"/>
                </a:cubicBezTo>
                <a:cubicBezTo>
                  <a:pt x="20832" y="6699"/>
                  <a:pt x="20827" y="6676"/>
                  <a:pt x="20792" y="6645"/>
                </a:cubicBezTo>
                <a:cubicBezTo>
                  <a:pt x="20754" y="6610"/>
                  <a:pt x="20751" y="6603"/>
                  <a:pt x="20781" y="6570"/>
                </a:cubicBezTo>
                <a:cubicBezTo>
                  <a:pt x="20820" y="6528"/>
                  <a:pt x="20802" y="6507"/>
                  <a:pt x="20735" y="6507"/>
                </a:cubicBezTo>
                <a:cubicBezTo>
                  <a:pt x="20665" y="6507"/>
                  <a:pt x="20602" y="6429"/>
                  <a:pt x="20637" y="6387"/>
                </a:cubicBezTo>
                <a:cubicBezTo>
                  <a:pt x="20653" y="6368"/>
                  <a:pt x="20656" y="6322"/>
                  <a:pt x="20648" y="6272"/>
                </a:cubicBezTo>
                <a:cubicBezTo>
                  <a:pt x="20632" y="6172"/>
                  <a:pt x="20621" y="6150"/>
                  <a:pt x="20585" y="6164"/>
                </a:cubicBezTo>
                <a:cubicBezTo>
                  <a:pt x="20536" y="6182"/>
                  <a:pt x="20479" y="6122"/>
                  <a:pt x="20470" y="6043"/>
                </a:cubicBezTo>
                <a:cubicBezTo>
                  <a:pt x="20465" y="6002"/>
                  <a:pt x="20456" y="5939"/>
                  <a:pt x="20452" y="5906"/>
                </a:cubicBezTo>
                <a:cubicBezTo>
                  <a:pt x="20448" y="5873"/>
                  <a:pt x="20442" y="5837"/>
                  <a:pt x="20441" y="5826"/>
                </a:cubicBezTo>
                <a:cubicBezTo>
                  <a:pt x="20439" y="5814"/>
                  <a:pt x="20405" y="5801"/>
                  <a:pt x="20366" y="5797"/>
                </a:cubicBezTo>
                <a:cubicBezTo>
                  <a:pt x="20300" y="5791"/>
                  <a:pt x="20297" y="5782"/>
                  <a:pt x="20297" y="5711"/>
                </a:cubicBezTo>
                <a:cubicBezTo>
                  <a:pt x="20297" y="5669"/>
                  <a:pt x="20287" y="5626"/>
                  <a:pt x="20279" y="5614"/>
                </a:cubicBezTo>
                <a:cubicBezTo>
                  <a:pt x="20272" y="5602"/>
                  <a:pt x="20270" y="5576"/>
                  <a:pt x="20274" y="5556"/>
                </a:cubicBezTo>
                <a:cubicBezTo>
                  <a:pt x="20279" y="5523"/>
                  <a:pt x="20238" y="5494"/>
                  <a:pt x="20147" y="5465"/>
                </a:cubicBezTo>
                <a:cubicBezTo>
                  <a:pt x="20125" y="5458"/>
                  <a:pt x="20111" y="5437"/>
                  <a:pt x="20118" y="5419"/>
                </a:cubicBezTo>
                <a:cubicBezTo>
                  <a:pt x="20125" y="5402"/>
                  <a:pt x="20112" y="5382"/>
                  <a:pt x="20089" y="5373"/>
                </a:cubicBezTo>
                <a:cubicBezTo>
                  <a:pt x="20054" y="5360"/>
                  <a:pt x="20054" y="5356"/>
                  <a:pt x="20083" y="5333"/>
                </a:cubicBezTo>
                <a:cubicBezTo>
                  <a:pt x="20127" y="5300"/>
                  <a:pt x="20133" y="5179"/>
                  <a:pt x="20089" y="5196"/>
                </a:cubicBezTo>
                <a:cubicBezTo>
                  <a:pt x="20050" y="5211"/>
                  <a:pt x="19951" y="5150"/>
                  <a:pt x="19951" y="5110"/>
                </a:cubicBezTo>
                <a:cubicBezTo>
                  <a:pt x="19951" y="5093"/>
                  <a:pt x="19935" y="5077"/>
                  <a:pt x="19916" y="5070"/>
                </a:cubicBezTo>
                <a:cubicBezTo>
                  <a:pt x="19898" y="5063"/>
                  <a:pt x="19886" y="5045"/>
                  <a:pt x="19887" y="5035"/>
                </a:cubicBezTo>
                <a:cubicBezTo>
                  <a:pt x="19899" y="4966"/>
                  <a:pt x="19879" y="4927"/>
                  <a:pt x="19836" y="4921"/>
                </a:cubicBezTo>
                <a:cubicBezTo>
                  <a:pt x="19802" y="4916"/>
                  <a:pt x="19784" y="4887"/>
                  <a:pt x="19772" y="4840"/>
                </a:cubicBezTo>
                <a:cubicBezTo>
                  <a:pt x="19762" y="4803"/>
                  <a:pt x="19738" y="4763"/>
                  <a:pt x="19720" y="4749"/>
                </a:cubicBezTo>
                <a:cubicBezTo>
                  <a:pt x="19696" y="4729"/>
                  <a:pt x="19693" y="4705"/>
                  <a:pt x="19709" y="4663"/>
                </a:cubicBezTo>
                <a:cubicBezTo>
                  <a:pt x="19726" y="4619"/>
                  <a:pt x="19727" y="4614"/>
                  <a:pt x="19703" y="4623"/>
                </a:cubicBezTo>
                <a:cubicBezTo>
                  <a:pt x="19666" y="4637"/>
                  <a:pt x="19584" y="4548"/>
                  <a:pt x="19593" y="4503"/>
                </a:cubicBezTo>
                <a:cubicBezTo>
                  <a:pt x="19598" y="4479"/>
                  <a:pt x="19592" y="4485"/>
                  <a:pt x="19570" y="4514"/>
                </a:cubicBezTo>
                <a:cubicBezTo>
                  <a:pt x="19545" y="4547"/>
                  <a:pt x="19539" y="4550"/>
                  <a:pt x="19518" y="4525"/>
                </a:cubicBezTo>
                <a:cubicBezTo>
                  <a:pt x="19505" y="4509"/>
                  <a:pt x="19488" y="4475"/>
                  <a:pt x="19484" y="4451"/>
                </a:cubicBezTo>
                <a:cubicBezTo>
                  <a:pt x="19480" y="4427"/>
                  <a:pt x="19462" y="4396"/>
                  <a:pt x="19444" y="4382"/>
                </a:cubicBezTo>
                <a:cubicBezTo>
                  <a:pt x="19425" y="4368"/>
                  <a:pt x="19410" y="4341"/>
                  <a:pt x="19409" y="4325"/>
                </a:cubicBezTo>
                <a:cubicBezTo>
                  <a:pt x="19408" y="4309"/>
                  <a:pt x="19405" y="4280"/>
                  <a:pt x="19403" y="4262"/>
                </a:cubicBezTo>
                <a:cubicBezTo>
                  <a:pt x="19401" y="4242"/>
                  <a:pt x="19375" y="4225"/>
                  <a:pt x="19340" y="4222"/>
                </a:cubicBezTo>
                <a:cubicBezTo>
                  <a:pt x="19259" y="4215"/>
                  <a:pt x="19182" y="4138"/>
                  <a:pt x="19219" y="4102"/>
                </a:cubicBezTo>
                <a:cubicBezTo>
                  <a:pt x="19256" y="4064"/>
                  <a:pt x="19252" y="4046"/>
                  <a:pt x="19207" y="4050"/>
                </a:cubicBezTo>
                <a:cubicBezTo>
                  <a:pt x="19183" y="4052"/>
                  <a:pt x="19166" y="4036"/>
                  <a:pt x="19161" y="4004"/>
                </a:cubicBezTo>
                <a:cubicBezTo>
                  <a:pt x="19156" y="3966"/>
                  <a:pt x="19140" y="3954"/>
                  <a:pt x="19109" y="3964"/>
                </a:cubicBezTo>
                <a:cubicBezTo>
                  <a:pt x="19057" y="3981"/>
                  <a:pt x="19033" y="3938"/>
                  <a:pt x="19069" y="3895"/>
                </a:cubicBezTo>
                <a:cubicBezTo>
                  <a:pt x="19091" y="3869"/>
                  <a:pt x="19086" y="3858"/>
                  <a:pt x="19046" y="3815"/>
                </a:cubicBezTo>
                <a:cubicBezTo>
                  <a:pt x="19018" y="3786"/>
                  <a:pt x="19003" y="3745"/>
                  <a:pt x="19011" y="3729"/>
                </a:cubicBezTo>
                <a:cubicBezTo>
                  <a:pt x="19019" y="3713"/>
                  <a:pt x="19009" y="3725"/>
                  <a:pt x="18988" y="3752"/>
                </a:cubicBezTo>
                <a:cubicBezTo>
                  <a:pt x="18953" y="3799"/>
                  <a:pt x="18946" y="3799"/>
                  <a:pt x="18908" y="3764"/>
                </a:cubicBezTo>
                <a:cubicBezTo>
                  <a:pt x="18885" y="3743"/>
                  <a:pt x="18867" y="3716"/>
                  <a:pt x="18867" y="3701"/>
                </a:cubicBezTo>
                <a:cubicBezTo>
                  <a:pt x="18867" y="3686"/>
                  <a:pt x="18848" y="3669"/>
                  <a:pt x="18827" y="3661"/>
                </a:cubicBezTo>
                <a:cubicBezTo>
                  <a:pt x="18793" y="3647"/>
                  <a:pt x="18798" y="3643"/>
                  <a:pt x="18827" y="3620"/>
                </a:cubicBezTo>
                <a:cubicBezTo>
                  <a:pt x="18845" y="3606"/>
                  <a:pt x="18859" y="3578"/>
                  <a:pt x="18861" y="3563"/>
                </a:cubicBezTo>
                <a:cubicBezTo>
                  <a:pt x="18869" y="3526"/>
                  <a:pt x="18808" y="3556"/>
                  <a:pt x="18792" y="3598"/>
                </a:cubicBezTo>
                <a:cubicBezTo>
                  <a:pt x="18773" y="3648"/>
                  <a:pt x="18717" y="3593"/>
                  <a:pt x="18717" y="3523"/>
                </a:cubicBezTo>
                <a:cubicBezTo>
                  <a:pt x="18717" y="3478"/>
                  <a:pt x="18689" y="3393"/>
                  <a:pt x="18654" y="3340"/>
                </a:cubicBezTo>
                <a:cubicBezTo>
                  <a:pt x="18651" y="3335"/>
                  <a:pt x="18631" y="3342"/>
                  <a:pt x="18614" y="3357"/>
                </a:cubicBezTo>
                <a:cubicBezTo>
                  <a:pt x="18563" y="3399"/>
                  <a:pt x="18486" y="3349"/>
                  <a:pt x="18516" y="3294"/>
                </a:cubicBezTo>
                <a:cubicBezTo>
                  <a:pt x="18528" y="3271"/>
                  <a:pt x="18539" y="3234"/>
                  <a:pt x="18539" y="3208"/>
                </a:cubicBezTo>
                <a:cubicBezTo>
                  <a:pt x="18539" y="3169"/>
                  <a:pt x="18529" y="3164"/>
                  <a:pt x="18504" y="3185"/>
                </a:cubicBezTo>
                <a:cubicBezTo>
                  <a:pt x="18482" y="3203"/>
                  <a:pt x="18468" y="3202"/>
                  <a:pt x="18458" y="3185"/>
                </a:cubicBezTo>
                <a:cubicBezTo>
                  <a:pt x="18450" y="3172"/>
                  <a:pt x="18431" y="3165"/>
                  <a:pt x="18412" y="3168"/>
                </a:cubicBezTo>
                <a:cubicBezTo>
                  <a:pt x="18388" y="3172"/>
                  <a:pt x="18370" y="3151"/>
                  <a:pt x="18360" y="3105"/>
                </a:cubicBezTo>
                <a:cubicBezTo>
                  <a:pt x="18338" y="3003"/>
                  <a:pt x="18321" y="2992"/>
                  <a:pt x="18222" y="2990"/>
                </a:cubicBezTo>
                <a:cubicBezTo>
                  <a:pt x="18107" y="2989"/>
                  <a:pt x="18079" y="2961"/>
                  <a:pt x="18135" y="2910"/>
                </a:cubicBezTo>
                <a:cubicBezTo>
                  <a:pt x="18178" y="2871"/>
                  <a:pt x="18174" y="2813"/>
                  <a:pt x="18129" y="2813"/>
                </a:cubicBezTo>
                <a:cubicBezTo>
                  <a:pt x="18117" y="2813"/>
                  <a:pt x="18116" y="2816"/>
                  <a:pt x="18124" y="2824"/>
                </a:cubicBezTo>
                <a:cubicBezTo>
                  <a:pt x="18140" y="2841"/>
                  <a:pt x="18100" y="2899"/>
                  <a:pt x="18072" y="2899"/>
                </a:cubicBezTo>
                <a:cubicBezTo>
                  <a:pt x="18037" y="2899"/>
                  <a:pt x="17988" y="2779"/>
                  <a:pt x="17997" y="2710"/>
                </a:cubicBezTo>
                <a:cubicBezTo>
                  <a:pt x="18005" y="2642"/>
                  <a:pt x="18003" y="2642"/>
                  <a:pt x="17910" y="2641"/>
                </a:cubicBezTo>
                <a:cubicBezTo>
                  <a:pt x="17859" y="2640"/>
                  <a:pt x="17805" y="2651"/>
                  <a:pt x="17789" y="2664"/>
                </a:cubicBezTo>
                <a:cubicBezTo>
                  <a:pt x="17737" y="2707"/>
                  <a:pt x="17732" y="2615"/>
                  <a:pt x="17784" y="2561"/>
                </a:cubicBezTo>
                <a:cubicBezTo>
                  <a:pt x="17838" y="2503"/>
                  <a:pt x="17840" y="2481"/>
                  <a:pt x="17795" y="2498"/>
                </a:cubicBezTo>
                <a:cubicBezTo>
                  <a:pt x="17778" y="2504"/>
                  <a:pt x="17757" y="2494"/>
                  <a:pt x="17749" y="2481"/>
                </a:cubicBezTo>
                <a:cubicBezTo>
                  <a:pt x="17738" y="2463"/>
                  <a:pt x="17730" y="2463"/>
                  <a:pt x="17709" y="2481"/>
                </a:cubicBezTo>
                <a:cubicBezTo>
                  <a:pt x="17633" y="2543"/>
                  <a:pt x="17382" y="2410"/>
                  <a:pt x="17449" y="2343"/>
                </a:cubicBezTo>
                <a:cubicBezTo>
                  <a:pt x="17493" y="2300"/>
                  <a:pt x="17475" y="2286"/>
                  <a:pt x="17397" y="2286"/>
                </a:cubicBezTo>
                <a:cubicBezTo>
                  <a:pt x="17325" y="2286"/>
                  <a:pt x="17259" y="2240"/>
                  <a:pt x="17288" y="2211"/>
                </a:cubicBezTo>
                <a:cubicBezTo>
                  <a:pt x="17296" y="2204"/>
                  <a:pt x="17267" y="2183"/>
                  <a:pt x="17225" y="2166"/>
                </a:cubicBezTo>
                <a:cubicBezTo>
                  <a:pt x="17149" y="2134"/>
                  <a:pt x="17112" y="2081"/>
                  <a:pt x="17121" y="2028"/>
                </a:cubicBezTo>
                <a:cubicBezTo>
                  <a:pt x="17127" y="1986"/>
                  <a:pt x="17084" y="1972"/>
                  <a:pt x="17069" y="2011"/>
                </a:cubicBezTo>
                <a:cubicBezTo>
                  <a:pt x="17056" y="2044"/>
                  <a:pt x="17051" y="2046"/>
                  <a:pt x="17011" y="2011"/>
                </a:cubicBezTo>
                <a:cubicBezTo>
                  <a:pt x="16987" y="1989"/>
                  <a:pt x="16970" y="1964"/>
                  <a:pt x="16977" y="1954"/>
                </a:cubicBezTo>
                <a:cubicBezTo>
                  <a:pt x="16983" y="1943"/>
                  <a:pt x="16983" y="1931"/>
                  <a:pt x="16971" y="1931"/>
                </a:cubicBezTo>
                <a:cubicBezTo>
                  <a:pt x="16959" y="1931"/>
                  <a:pt x="16943" y="1938"/>
                  <a:pt x="16936" y="1948"/>
                </a:cubicBezTo>
                <a:cubicBezTo>
                  <a:pt x="16908" y="1993"/>
                  <a:pt x="16769" y="1935"/>
                  <a:pt x="16769" y="1879"/>
                </a:cubicBezTo>
                <a:cubicBezTo>
                  <a:pt x="16769" y="1834"/>
                  <a:pt x="16668" y="1759"/>
                  <a:pt x="16614" y="1759"/>
                </a:cubicBezTo>
                <a:cubicBezTo>
                  <a:pt x="16546" y="1759"/>
                  <a:pt x="16481" y="1701"/>
                  <a:pt x="16481" y="1644"/>
                </a:cubicBezTo>
                <a:cubicBezTo>
                  <a:pt x="16481" y="1611"/>
                  <a:pt x="16473" y="1604"/>
                  <a:pt x="16441" y="1621"/>
                </a:cubicBezTo>
                <a:cubicBezTo>
                  <a:pt x="16418" y="1634"/>
                  <a:pt x="16384" y="1638"/>
                  <a:pt x="16366" y="1627"/>
                </a:cubicBezTo>
                <a:cubicBezTo>
                  <a:pt x="16349" y="1617"/>
                  <a:pt x="16333" y="1611"/>
                  <a:pt x="16325" y="1616"/>
                </a:cubicBezTo>
                <a:cubicBezTo>
                  <a:pt x="16298" y="1633"/>
                  <a:pt x="16228" y="1536"/>
                  <a:pt x="16227" y="1478"/>
                </a:cubicBezTo>
                <a:cubicBezTo>
                  <a:pt x="16226" y="1422"/>
                  <a:pt x="16221" y="1422"/>
                  <a:pt x="16072" y="1415"/>
                </a:cubicBezTo>
                <a:cubicBezTo>
                  <a:pt x="15953" y="1410"/>
                  <a:pt x="15907" y="1395"/>
                  <a:pt x="15882" y="1364"/>
                </a:cubicBezTo>
                <a:cubicBezTo>
                  <a:pt x="15863" y="1341"/>
                  <a:pt x="15833" y="1319"/>
                  <a:pt x="15812" y="1312"/>
                </a:cubicBezTo>
                <a:cubicBezTo>
                  <a:pt x="15791" y="1305"/>
                  <a:pt x="15778" y="1282"/>
                  <a:pt x="15784" y="1266"/>
                </a:cubicBezTo>
                <a:cubicBezTo>
                  <a:pt x="15791" y="1246"/>
                  <a:pt x="15766" y="1236"/>
                  <a:pt x="15691" y="1232"/>
                </a:cubicBezTo>
                <a:cubicBezTo>
                  <a:pt x="15545" y="1225"/>
                  <a:pt x="15530" y="1220"/>
                  <a:pt x="15530" y="1134"/>
                </a:cubicBezTo>
                <a:cubicBezTo>
                  <a:pt x="15530" y="1069"/>
                  <a:pt x="15519" y="1057"/>
                  <a:pt x="15472" y="1060"/>
                </a:cubicBezTo>
                <a:cubicBezTo>
                  <a:pt x="15431" y="1062"/>
                  <a:pt x="15425" y="1073"/>
                  <a:pt x="15444" y="1094"/>
                </a:cubicBezTo>
                <a:cubicBezTo>
                  <a:pt x="15459" y="1112"/>
                  <a:pt x="15463" y="1127"/>
                  <a:pt x="15449" y="1140"/>
                </a:cubicBezTo>
                <a:cubicBezTo>
                  <a:pt x="15419" y="1170"/>
                  <a:pt x="15192" y="1055"/>
                  <a:pt x="15178" y="1003"/>
                </a:cubicBezTo>
                <a:cubicBezTo>
                  <a:pt x="15172" y="980"/>
                  <a:pt x="15154" y="968"/>
                  <a:pt x="15138" y="974"/>
                </a:cubicBezTo>
                <a:cubicBezTo>
                  <a:pt x="15123" y="980"/>
                  <a:pt x="15096" y="963"/>
                  <a:pt x="15075" y="940"/>
                </a:cubicBezTo>
                <a:cubicBezTo>
                  <a:pt x="15054" y="917"/>
                  <a:pt x="15025" y="908"/>
                  <a:pt x="15011" y="917"/>
                </a:cubicBezTo>
                <a:cubicBezTo>
                  <a:pt x="14959" y="949"/>
                  <a:pt x="14914" y="943"/>
                  <a:pt x="14861" y="894"/>
                </a:cubicBezTo>
                <a:cubicBezTo>
                  <a:pt x="14831" y="866"/>
                  <a:pt x="14784" y="840"/>
                  <a:pt x="14758" y="842"/>
                </a:cubicBezTo>
                <a:cubicBezTo>
                  <a:pt x="14699" y="847"/>
                  <a:pt x="14673" y="819"/>
                  <a:pt x="14706" y="779"/>
                </a:cubicBezTo>
                <a:cubicBezTo>
                  <a:pt x="14740" y="738"/>
                  <a:pt x="14697" y="708"/>
                  <a:pt x="14596" y="705"/>
                </a:cubicBezTo>
                <a:cubicBezTo>
                  <a:pt x="14541" y="703"/>
                  <a:pt x="14513" y="716"/>
                  <a:pt x="14504" y="739"/>
                </a:cubicBezTo>
                <a:cubicBezTo>
                  <a:pt x="14495" y="764"/>
                  <a:pt x="14477" y="767"/>
                  <a:pt x="14458" y="751"/>
                </a:cubicBezTo>
                <a:cubicBezTo>
                  <a:pt x="14443" y="738"/>
                  <a:pt x="14396" y="723"/>
                  <a:pt x="14354" y="716"/>
                </a:cubicBezTo>
                <a:cubicBezTo>
                  <a:pt x="14312" y="710"/>
                  <a:pt x="14269" y="692"/>
                  <a:pt x="14256" y="676"/>
                </a:cubicBezTo>
                <a:cubicBezTo>
                  <a:pt x="14181" y="578"/>
                  <a:pt x="13995" y="482"/>
                  <a:pt x="14008" y="550"/>
                </a:cubicBezTo>
                <a:cubicBezTo>
                  <a:pt x="14011" y="565"/>
                  <a:pt x="13992" y="579"/>
                  <a:pt x="13968" y="579"/>
                </a:cubicBezTo>
                <a:cubicBezTo>
                  <a:pt x="13944" y="579"/>
                  <a:pt x="13925" y="569"/>
                  <a:pt x="13928" y="556"/>
                </a:cubicBezTo>
                <a:cubicBezTo>
                  <a:pt x="13930" y="542"/>
                  <a:pt x="13898" y="532"/>
                  <a:pt x="13853" y="533"/>
                </a:cubicBezTo>
                <a:cubicBezTo>
                  <a:pt x="13761" y="536"/>
                  <a:pt x="13702" y="500"/>
                  <a:pt x="13657" y="413"/>
                </a:cubicBezTo>
                <a:cubicBezTo>
                  <a:pt x="13629" y="360"/>
                  <a:pt x="13615" y="354"/>
                  <a:pt x="13559" y="361"/>
                </a:cubicBezTo>
                <a:cubicBezTo>
                  <a:pt x="13521" y="366"/>
                  <a:pt x="13481" y="379"/>
                  <a:pt x="13467" y="390"/>
                </a:cubicBezTo>
                <a:cubicBezTo>
                  <a:pt x="13452" y="400"/>
                  <a:pt x="13394" y="408"/>
                  <a:pt x="13340" y="407"/>
                </a:cubicBezTo>
                <a:cubicBezTo>
                  <a:pt x="13266" y="406"/>
                  <a:pt x="13242" y="396"/>
                  <a:pt x="13248" y="373"/>
                </a:cubicBezTo>
                <a:cubicBezTo>
                  <a:pt x="13253" y="347"/>
                  <a:pt x="13245" y="345"/>
                  <a:pt x="13219" y="367"/>
                </a:cubicBezTo>
                <a:cubicBezTo>
                  <a:pt x="13194" y="387"/>
                  <a:pt x="13176" y="390"/>
                  <a:pt x="13144" y="373"/>
                </a:cubicBezTo>
                <a:cubicBezTo>
                  <a:pt x="13119" y="360"/>
                  <a:pt x="13069" y="350"/>
                  <a:pt x="13034" y="350"/>
                </a:cubicBezTo>
                <a:cubicBezTo>
                  <a:pt x="13000" y="349"/>
                  <a:pt x="12954" y="333"/>
                  <a:pt x="12931" y="315"/>
                </a:cubicBezTo>
                <a:cubicBezTo>
                  <a:pt x="12907" y="298"/>
                  <a:pt x="12866" y="291"/>
                  <a:pt x="12844" y="298"/>
                </a:cubicBezTo>
                <a:cubicBezTo>
                  <a:pt x="12822" y="305"/>
                  <a:pt x="12772" y="290"/>
                  <a:pt x="12729" y="264"/>
                </a:cubicBezTo>
                <a:cubicBezTo>
                  <a:pt x="12686" y="238"/>
                  <a:pt x="12654" y="221"/>
                  <a:pt x="12654" y="229"/>
                </a:cubicBezTo>
                <a:cubicBezTo>
                  <a:pt x="12654" y="238"/>
                  <a:pt x="12635" y="232"/>
                  <a:pt x="12614" y="212"/>
                </a:cubicBezTo>
                <a:cubicBezTo>
                  <a:pt x="12583" y="185"/>
                  <a:pt x="12535" y="178"/>
                  <a:pt x="12406" y="184"/>
                </a:cubicBezTo>
                <a:cubicBezTo>
                  <a:pt x="12315" y="188"/>
                  <a:pt x="12225" y="198"/>
                  <a:pt x="12204" y="207"/>
                </a:cubicBezTo>
                <a:cubicBezTo>
                  <a:pt x="12184" y="215"/>
                  <a:pt x="12152" y="213"/>
                  <a:pt x="12129" y="201"/>
                </a:cubicBezTo>
                <a:cubicBezTo>
                  <a:pt x="12107" y="189"/>
                  <a:pt x="12024" y="179"/>
                  <a:pt x="11945" y="178"/>
                </a:cubicBezTo>
                <a:cubicBezTo>
                  <a:pt x="11775" y="175"/>
                  <a:pt x="11751" y="168"/>
                  <a:pt x="11686" y="132"/>
                </a:cubicBezTo>
                <a:cubicBezTo>
                  <a:pt x="11657" y="116"/>
                  <a:pt x="11622" y="111"/>
                  <a:pt x="11599" y="121"/>
                </a:cubicBezTo>
                <a:cubicBezTo>
                  <a:pt x="11502" y="164"/>
                  <a:pt x="11417" y="132"/>
                  <a:pt x="11426" y="52"/>
                </a:cubicBezTo>
                <a:cubicBezTo>
                  <a:pt x="11431" y="6"/>
                  <a:pt x="11421" y="0"/>
                  <a:pt x="11374" y="0"/>
                </a:cubicBezTo>
                <a:close/>
                <a:moveTo>
                  <a:pt x="12809" y="195"/>
                </a:moveTo>
                <a:cubicBezTo>
                  <a:pt x="12809" y="206"/>
                  <a:pt x="12829" y="218"/>
                  <a:pt x="12856" y="218"/>
                </a:cubicBezTo>
                <a:cubicBezTo>
                  <a:pt x="12882" y="218"/>
                  <a:pt x="12899" y="209"/>
                  <a:pt x="12890" y="201"/>
                </a:cubicBezTo>
                <a:cubicBezTo>
                  <a:pt x="12866" y="177"/>
                  <a:pt x="12809" y="173"/>
                  <a:pt x="12809" y="195"/>
                </a:cubicBezTo>
                <a:close/>
                <a:moveTo>
                  <a:pt x="16562" y="1604"/>
                </a:moveTo>
                <a:cubicBezTo>
                  <a:pt x="16552" y="1604"/>
                  <a:pt x="16544" y="1615"/>
                  <a:pt x="16544" y="1633"/>
                </a:cubicBezTo>
                <a:cubicBezTo>
                  <a:pt x="16544" y="1651"/>
                  <a:pt x="16552" y="1667"/>
                  <a:pt x="16562" y="1667"/>
                </a:cubicBezTo>
                <a:cubicBezTo>
                  <a:pt x="16572" y="1667"/>
                  <a:pt x="16585" y="1651"/>
                  <a:pt x="16585" y="1633"/>
                </a:cubicBezTo>
                <a:cubicBezTo>
                  <a:pt x="16585" y="1615"/>
                  <a:pt x="16572" y="1604"/>
                  <a:pt x="16562" y="1604"/>
                </a:cubicBezTo>
                <a:close/>
                <a:moveTo>
                  <a:pt x="3040" y="3162"/>
                </a:moveTo>
                <a:cubicBezTo>
                  <a:pt x="3002" y="3162"/>
                  <a:pt x="3006" y="3165"/>
                  <a:pt x="3040" y="3202"/>
                </a:cubicBezTo>
                <a:cubicBezTo>
                  <a:pt x="3069" y="3234"/>
                  <a:pt x="3068" y="3247"/>
                  <a:pt x="3046" y="3271"/>
                </a:cubicBezTo>
                <a:cubicBezTo>
                  <a:pt x="3022" y="3297"/>
                  <a:pt x="3024" y="3302"/>
                  <a:pt x="3057" y="3277"/>
                </a:cubicBezTo>
                <a:cubicBezTo>
                  <a:pt x="3084" y="3256"/>
                  <a:pt x="3090" y="3238"/>
                  <a:pt x="3074" y="3219"/>
                </a:cubicBezTo>
                <a:cubicBezTo>
                  <a:pt x="3062" y="3205"/>
                  <a:pt x="3061" y="3187"/>
                  <a:pt x="3069" y="3179"/>
                </a:cubicBezTo>
                <a:cubicBezTo>
                  <a:pt x="3077" y="3171"/>
                  <a:pt x="3062" y="3162"/>
                  <a:pt x="3040" y="3162"/>
                </a:cubicBezTo>
                <a:close/>
                <a:moveTo>
                  <a:pt x="19132" y="3872"/>
                </a:moveTo>
                <a:cubicBezTo>
                  <a:pt x="19115" y="3879"/>
                  <a:pt x="19118" y="3889"/>
                  <a:pt x="19144" y="3890"/>
                </a:cubicBezTo>
                <a:cubicBezTo>
                  <a:pt x="19167" y="3891"/>
                  <a:pt x="19180" y="3885"/>
                  <a:pt x="19173" y="3878"/>
                </a:cubicBezTo>
                <a:cubicBezTo>
                  <a:pt x="19165" y="3871"/>
                  <a:pt x="19148" y="3866"/>
                  <a:pt x="19132" y="3872"/>
                </a:cubicBezTo>
                <a:close/>
                <a:moveTo>
                  <a:pt x="20948" y="14653"/>
                </a:moveTo>
                <a:cubicBezTo>
                  <a:pt x="20936" y="14660"/>
                  <a:pt x="20929" y="14675"/>
                  <a:pt x="20936" y="14687"/>
                </a:cubicBezTo>
                <a:cubicBezTo>
                  <a:pt x="20944" y="14698"/>
                  <a:pt x="20959" y="14700"/>
                  <a:pt x="20971" y="14693"/>
                </a:cubicBezTo>
                <a:cubicBezTo>
                  <a:pt x="20982" y="14686"/>
                  <a:pt x="20990" y="14670"/>
                  <a:pt x="20982" y="14658"/>
                </a:cubicBezTo>
                <a:cubicBezTo>
                  <a:pt x="20975" y="14647"/>
                  <a:pt x="20959" y="14645"/>
                  <a:pt x="20948" y="14653"/>
                </a:cubicBezTo>
                <a:close/>
                <a:moveTo>
                  <a:pt x="775" y="14859"/>
                </a:moveTo>
                <a:cubicBezTo>
                  <a:pt x="762" y="14859"/>
                  <a:pt x="752" y="14870"/>
                  <a:pt x="752" y="14882"/>
                </a:cubicBezTo>
                <a:cubicBezTo>
                  <a:pt x="752" y="14894"/>
                  <a:pt x="758" y="14905"/>
                  <a:pt x="763" y="14905"/>
                </a:cubicBezTo>
                <a:cubicBezTo>
                  <a:pt x="769" y="14905"/>
                  <a:pt x="779" y="14894"/>
                  <a:pt x="786" y="14882"/>
                </a:cubicBezTo>
                <a:cubicBezTo>
                  <a:pt x="794" y="14870"/>
                  <a:pt x="788" y="14859"/>
                  <a:pt x="775" y="14859"/>
                </a:cubicBezTo>
                <a:close/>
                <a:moveTo>
                  <a:pt x="1968" y="17156"/>
                </a:moveTo>
                <a:cubicBezTo>
                  <a:pt x="1956" y="17148"/>
                  <a:pt x="1945" y="17154"/>
                  <a:pt x="1945" y="17167"/>
                </a:cubicBezTo>
                <a:cubicBezTo>
                  <a:pt x="1945" y="17180"/>
                  <a:pt x="1956" y="17190"/>
                  <a:pt x="1968" y="17190"/>
                </a:cubicBezTo>
                <a:cubicBezTo>
                  <a:pt x="1980" y="17190"/>
                  <a:pt x="1991" y="17184"/>
                  <a:pt x="1991" y="17179"/>
                </a:cubicBezTo>
                <a:cubicBezTo>
                  <a:pt x="1991" y="17173"/>
                  <a:pt x="1980" y="17163"/>
                  <a:pt x="1968" y="1715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8" name="Chart 438"/>
          <p:cNvGraphicFramePr/>
          <p:nvPr/>
        </p:nvGraphicFramePr>
        <p:xfrm>
          <a:off x="0" y="1939338"/>
          <a:ext cx="11988800" cy="5486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39" name="Shape 439"/>
          <p:cNvSpPr/>
          <p:nvPr/>
        </p:nvSpPr>
        <p:spPr>
          <a:xfrm>
            <a:off x="603568" y="7770669"/>
            <a:ext cx="11868835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577144" indent="-259644">
              <a:lnSpc>
                <a:spcPct val="150000"/>
              </a:lnSpc>
              <a:buSzPct val="71000"/>
              <a:buBlip>
                <a:blip r:embed="rId4"/>
              </a:buBlip>
              <a:defRPr sz="2300"/>
            </a:lvl1pPr>
          </a:lstStyle>
          <a:p>
            <a:r>
              <a:t>Only 0.2% of students chose an academic focus because they “had to pick something"</a:t>
            </a:r>
          </a:p>
        </p:txBody>
      </p:sp>
      <p:sp>
        <p:nvSpPr>
          <p:cNvPr id="440" name="Shape 440"/>
          <p:cNvSpPr/>
          <p:nvPr/>
        </p:nvSpPr>
        <p:spPr>
          <a:xfrm>
            <a:off x="837339" y="364909"/>
            <a:ext cx="8463515" cy="116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700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How did the existence of academic foci </a:t>
            </a:r>
          </a:p>
          <a:p>
            <a:pPr>
              <a:defRPr sz="3700">
                <a:latin typeface="Microsoft Sans Serif"/>
                <a:ea typeface="Microsoft Sans Serif"/>
                <a:cs typeface="Microsoft Sans Serif"/>
                <a:sym typeface="Microsoft Sans Serif"/>
              </a:defRPr>
            </a:pPr>
            <a:r>
              <a:t>affect student program choice? </a:t>
            </a:r>
          </a:p>
        </p:txBody>
      </p:sp>
      <p:graphicFrame>
        <p:nvGraphicFramePr>
          <p:cNvPr id="441" name="Chart 441"/>
          <p:cNvGraphicFramePr/>
          <p:nvPr/>
        </p:nvGraphicFramePr>
        <p:xfrm>
          <a:off x="6415565" y="2017569"/>
          <a:ext cx="5486401" cy="5486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42" name="Shape 442"/>
          <p:cNvSpPr/>
          <p:nvPr/>
        </p:nvSpPr>
        <p:spPr>
          <a:xfrm>
            <a:off x="603568" y="3289300"/>
            <a:ext cx="638083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/>
            </a:lvl1pPr>
          </a:lstStyle>
          <a:p>
            <a:r>
              <a:t>Why did you pick your program or academic focus?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 invX="1"/>
      </p:transition>
    </mc:Choice>
    <mc:Choice xmlns="" xmlns:p14="http://schemas.microsoft.com/office/powerpoint/2010/main" Requires="p14">
      <p:transition spd="slow">
        <p:wipe/>
      </p:transition>
    </mc:Choice>
    <mc:Fallback xmlns="" xmlns:p14="http://schemas.microsoft.com/office/powerpoint/2010/main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4" name="Chart 444"/>
          <p:cNvGraphicFramePr/>
          <p:nvPr/>
        </p:nvGraphicFramePr>
        <p:xfrm>
          <a:off x="1506068" y="1744703"/>
          <a:ext cx="9388983" cy="6523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45" name="Chart 445"/>
          <p:cNvGraphicFramePr/>
          <p:nvPr/>
        </p:nvGraphicFramePr>
        <p:xfrm>
          <a:off x="7533238" y="1744703"/>
          <a:ext cx="4673601" cy="5372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6" name="Shape 446"/>
          <p:cNvSpPr/>
          <p:nvPr/>
        </p:nvSpPr>
        <p:spPr>
          <a:xfrm>
            <a:off x="325623" y="674317"/>
            <a:ext cx="1235355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r>
              <a:t>Enrollment Patterns for Incoming Community College Freshmen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842770" y="-254000"/>
            <a:ext cx="16233140" cy="10145713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Shape 449"/>
          <p:cNvSpPr/>
          <p:nvPr/>
        </p:nvSpPr>
        <p:spPr>
          <a:xfrm>
            <a:off x="3289300" y="5105400"/>
            <a:ext cx="5969001" cy="3098800"/>
          </a:xfrm>
          <a:prstGeom prst="roundRect">
            <a:avLst>
              <a:gd name="adj" fmla="val 6148"/>
            </a:avLst>
          </a:prstGeom>
          <a:gradFill>
            <a:gsLst>
              <a:gs pos="0">
                <a:srgbClr val="000000">
                  <a:alpha val="28951"/>
                </a:srgbClr>
              </a:gs>
              <a:gs pos="100000">
                <a:srgbClr val="5E5E5E">
                  <a:alpha val="28951"/>
                </a:srgb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800100">
              <a:defRPr sz="5000">
                <a:solidFill>
                  <a:srgbClr val="FFFFFF"/>
                </a:solidFill>
                <a:latin typeface="Cochin"/>
                <a:ea typeface="Cochin"/>
                <a:cs typeface="Cochin"/>
                <a:sym typeface="Cochin"/>
              </a:defRPr>
            </a:pPr>
            <a:endParaRPr/>
          </a:p>
        </p:txBody>
      </p:sp>
      <p:sp>
        <p:nvSpPr>
          <p:cNvPr id="450" name="Shape 450"/>
          <p:cNvSpPr/>
          <p:nvPr/>
        </p:nvSpPr>
        <p:spPr>
          <a:xfrm>
            <a:off x="3289299" y="5537200"/>
            <a:ext cx="5969002" cy="195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800100">
              <a:defRPr sz="63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3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pPr>
            <a:r>
              <a:t>Creating a Clear </a:t>
            </a:r>
          </a:p>
          <a:p>
            <a:pPr algn="ctr" defTabSz="800100">
              <a:defRPr sz="6300">
                <a:solidFill>
                  <a:srgbClr val="FFFFFF"/>
                </a:solidFill>
                <a:effectLst>
                  <a:outerShdw blurRad="25400" dist="23998" dir="2700000" rotWithShape="0">
                    <a:srgbClr val="000000">
                      <a:alpha val="31033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pPr>
            <a:r>
              <a:t>Path to Success</a:t>
            </a:r>
          </a:p>
        </p:txBody>
      </p:sp>
      <p:sp>
        <p:nvSpPr>
          <p:cNvPr id="451" name="Shape 451"/>
          <p:cNvSpPr/>
          <p:nvPr/>
        </p:nvSpPr>
        <p:spPr>
          <a:xfrm>
            <a:off x="400595" y="279400"/>
            <a:ext cx="6895010" cy="1828800"/>
          </a:xfrm>
          <a:prstGeom prst="rect">
            <a:avLst/>
          </a:prstGeom>
          <a:solidFill>
            <a:srgbClr val="FFFFFF">
              <a:alpha val="45768"/>
            </a:srgb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pic>
        <p:nvPicPr>
          <p:cNvPr id="452" name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63600" y="662185"/>
            <a:ext cx="5969000" cy="1063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/>
          <p:nvPr/>
        </p:nvSpPr>
        <p:spPr>
          <a:xfrm>
            <a:off x="1914903" y="937529"/>
            <a:ext cx="8751008" cy="143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900" b="1"/>
            </a:pPr>
            <a:r>
              <a:t>The effect of course enrollments in the first year </a:t>
            </a:r>
          </a:p>
          <a:p>
            <a:pPr algn="ctr">
              <a:defRPr sz="2900" b="1"/>
            </a:pPr>
            <a:r>
              <a:t>on the Community College graduation rates</a:t>
            </a:r>
          </a:p>
        </p:txBody>
      </p:sp>
      <p:graphicFrame>
        <p:nvGraphicFramePr>
          <p:cNvPr id="455" name="Chart 455"/>
          <p:cNvGraphicFramePr/>
          <p:nvPr/>
        </p:nvGraphicFramePr>
        <p:xfrm>
          <a:off x="-227075" y="2926954"/>
          <a:ext cx="10769980" cy="5368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/>
          <p:nvPr/>
        </p:nvSpPr>
        <p:spPr>
          <a:xfrm>
            <a:off x="2600610" y="715279"/>
            <a:ext cx="7379594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900" b="1"/>
            </a:pPr>
            <a:r>
              <a:t>Incoming Freshmen who successfully </a:t>
            </a:r>
            <a:br/>
            <a:r>
              <a:t>completed at least 9 hours in their focus </a:t>
            </a:r>
          </a:p>
          <a:p>
            <a:pPr algn="ctr">
              <a:defRPr sz="2900" b="1"/>
            </a:pPr>
            <a:r>
              <a:t>during their 1st Academic Year</a:t>
            </a:r>
          </a:p>
        </p:txBody>
      </p:sp>
      <p:graphicFrame>
        <p:nvGraphicFramePr>
          <p:cNvPr id="458" name="Chart 458"/>
          <p:cNvGraphicFramePr/>
          <p:nvPr/>
        </p:nvGraphicFramePr>
        <p:xfrm>
          <a:off x="2473536" y="2587119"/>
          <a:ext cx="8382955" cy="5572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59" name="Shape 459"/>
          <p:cNvSpPr/>
          <p:nvPr/>
        </p:nvSpPr>
        <p:spPr>
          <a:xfrm flipV="1">
            <a:off x="6600026" y="3873689"/>
            <a:ext cx="3519220" cy="148016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sp>
        <p:nvSpPr>
          <p:cNvPr id="460" name="Shape 460"/>
          <p:cNvSpPr/>
          <p:nvPr/>
        </p:nvSpPr>
        <p:spPr>
          <a:xfrm rot="20158522">
            <a:off x="7736672" y="4268244"/>
            <a:ext cx="124100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56 % increase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Choice xmlns="" xmlns:p14="http://schemas.microsoft.com/office/powerpoint/2010/main" Requires="p14">
      <p:transition spd="slow">
        <p14:prism/>
      </p:transition>
    </mc:Choice>
    <mc:Fallback xmlns="" xmlns:p14="http://schemas.microsoft.com/office/powerpoint/2010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/>
          <p:nvPr/>
        </p:nvSpPr>
        <p:spPr>
          <a:xfrm>
            <a:off x="2089072" y="715279"/>
            <a:ext cx="8402670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900" b="1"/>
            </a:pPr>
            <a:r>
              <a:t>Incoming Minority Freshmen who successfully </a:t>
            </a:r>
            <a:br/>
            <a:r>
              <a:t>completed at least 9 hours in their focus </a:t>
            </a:r>
          </a:p>
          <a:p>
            <a:pPr algn="ctr">
              <a:defRPr sz="2900" b="1"/>
            </a:pPr>
            <a:r>
              <a:t>during their 1st Academic Year</a:t>
            </a:r>
          </a:p>
        </p:txBody>
      </p:sp>
      <p:graphicFrame>
        <p:nvGraphicFramePr>
          <p:cNvPr id="463" name="Chart 463"/>
          <p:cNvGraphicFramePr/>
          <p:nvPr/>
        </p:nvGraphicFramePr>
        <p:xfrm>
          <a:off x="2473536" y="2587119"/>
          <a:ext cx="8382955" cy="5572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64" name="Shape 464"/>
          <p:cNvSpPr/>
          <p:nvPr/>
        </p:nvSpPr>
        <p:spPr>
          <a:xfrm flipV="1">
            <a:off x="6600190" y="3885558"/>
            <a:ext cx="3521037" cy="20238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 defTabSz="5842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  <a:sym typeface="Gill Sans"/>
              </a:defRPr>
            </a:pPr>
            <a:endParaRPr/>
          </a:p>
        </p:txBody>
      </p:sp>
      <p:sp>
        <p:nvSpPr>
          <p:cNvPr id="465" name="Shape 465"/>
          <p:cNvSpPr/>
          <p:nvPr/>
        </p:nvSpPr>
        <p:spPr>
          <a:xfrm rot="19812144">
            <a:off x="7574933" y="4500370"/>
            <a:ext cx="124100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rPr dirty="0"/>
              <a:t>93 % increase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Choice xmlns="" xmlns:p14="http://schemas.microsoft.com/office/powerpoint/2010/main" Requires="p14">
      <p:transition spd="slow">
        <p14:prism/>
      </p:transition>
    </mc:Choice>
    <mc:Fallback xmlns="" xmlns:p14="http://schemas.microsoft.com/office/powerpoint/2010/main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Helvetica Neue Light"/>
        <a:ea typeface="Helvetica Neue Light"/>
        <a:cs typeface="Helvetica Neue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Helvetica Neue Light"/>
        <a:ea typeface="Helvetica Neue Light"/>
        <a:cs typeface="Helvetica Neue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450</Words>
  <Application>Microsoft Office PowerPoint</Application>
  <PresentationFormat>Custom</PresentationFormat>
  <Paragraphs>122</Paragraphs>
  <Slides>31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Arial</vt:lpstr>
      <vt:lpstr>Arial Black</vt:lpstr>
      <vt:lpstr>Arial Rounded MT Bold</vt:lpstr>
      <vt:lpstr>Calibri</vt:lpstr>
      <vt:lpstr>Cochin</vt:lpstr>
      <vt:lpstr>Franklin Gothic Book</vt:lpstr>
      <vt:lpstr>Gill Sans</vt:lpstr>
      <vt:lpstr>Helvetica</vt:lpstr>
      <vt:lpstr>Helvetica Light</vt:lpstr>
      <vt:lpstr>Helvetica Neue</vt:lpstr>
      <vt:lpstr>Helvetica Neue Light</vt:lpstr>
      <vt:lpstr>Lucida Grande</vt:lpstr>
      <vt:lpstr>Microsoft Sans Serif</vt:lpstr>
      <vt:lpstr>Verdana</vt:lpstr>
      <vt:lpstr>White</vt:lpstr>
      <vt:lpstr>Academic Mindset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Completion of Gateway Math by ACT Sub-score Community College Pre-requisite Model vs. Co-requisite Model</vt:lpstr>
      <vt:lpstr>Completion of Gateway English by ACT Sub-score</vt:lpstr>
      <vt:lpstr>Completion of Gateway English by ACT Sub-score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Beyond Financial Aid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Academic Mindset</dc:title>
  <dc:creator>Heidi Leming</dc:creator>
  <cp:lastModifiedBy>Heidi Leming</cp:lastModifiedBy>
  <cp:revision>14</cp:revision>
  <dcterms:modified xsi:type="dcterms:W3CDTF">2016-12-09T21:15:37Z</dcterms:modified>
</cp:coreProperties>
</file>