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2214" y="-8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717408-E8A7-459A-B4F0-A8DCFCA7E469}"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135331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17408-E8A7-459A-B4F0-A8DCFCA7E469}"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266841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17408-E8A7-459A-B4F0-A8DCFCA7E469}"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619193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17408-E8A7-459A-B4F0-A8DCFCA7E469}"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23681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717408-E8A7-459A-B4F0-A8DCFCA7E469}"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301212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717408-E8A7-459A-B4F0-A8DCFCA7E469}"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252959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717408-E8A7-459A-B4F0-A8DCFCA7E469}" type="datetimeFigureOut">
              <a:rPr lang="en-US" smtClean="0"/>
              <a:t>8/13/2013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429557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717408-E8A7-459A-B4F0-A8DCFCA7E469}" type="datetimeFigureOut">
              <a:rPr lang="en-US" smtClean="0"/>
              <a:t>8/13/2013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177694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17408-E8A7-459A-B4F0-A8DCFCA7E469}" type="datetimeFigureOut">
              <a:rPr lang="en-US" smtClean="0"/>
              <a:t>8/13/2013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139286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17408-E8A7-459A-B4F0-A8DCFCA7E469}"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326347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17408-E8A7-459A-B4F0-A8DCFCA7E469}"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4DBE0-5E21-489B-A3C1-9917F944810B}" type="slidenum">
              <a:rPr lang="en-US" smtClean="0"/>
              <a:t>‹#›</a:t>
            </a:fld>
            <a:endParaRPr lang="en-US"/>
          </a:p>
        </p:txBody>
      </p:sp>
    </p:spTree>
    <p:extLst>
      <p:ext uri="{BB962C8B-B14F-4D97-AF65-F5344CB8AC3E}">
        <p14:creationId xmlns:p14="http://schemas.microsoft.com/office/powerpoint/2010/main" val="91156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17408-E8A7-459A-B4F0-A8DCFCA7E469}" type="datetimeFigureOut">
              <a:rPr lang="en-US" smtClean="0"/>
              <a:t>8/13/2013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4DBE0-5E21-489B-A3C1-9917F944810B}" type="slidenum">
              <a:rPr lang="en-US" smtClean="0"/>
              <a:t>‹#›</a:t>
            </a:fld>
            <a:endParaRPr lang="en-US"/>
          </a:p>
        </p:txBody>
      </p:sp>
    </p:spTree>
    <p:extLst>
      <p:ext uri="{BB962C8B-B14F-4D97-AF65-F5344CB8AC3E}">
        <p14:creationId xmlns:p14="http://schemas.microsoft.com/office/powerpoint/2010/main" val="2052749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98838"/>
            <a:ext cx="8229600" cy="1554162"/>
          </a:xfrm>
        </p:spPr>
        <p:txBody>
          <a:bodyPr>
            <a:normAutofit/>
          </a:bodyPr>
          <a:lstStyle/>
          <a:p>
            <a:r>
              <a:rPr lang="en-US" dirty="0" smtClean="0">
                <a:latin typeface="Times New Roman" pitchFamily="18" charset="0"/>
                <a:cs typeface="Times New Roman" pitchFamily="18" charset="0"/>
              </a:rPr>
              <a:t>Training Presentation</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Explanation of Users and Roles</a:t>
            </a:r>
            <a:endParaRPr lang="en-US" sz="2800" dirty="0">
              <a:latin typeface="Times New Roman" pitchFamily="18" charset="0"/>
              <a:cs typeface="Times New Roman" pitchFamily="18" charset="0"/>
            </a:endParaRPr>
          </a:p>
        </p:txBody>
      </p:sp>
      <p:pic>
        <p:nvPicPr>
          <p:cNvPr id="6" name="Picture 5" descr="https://solutions.sciquest.com/app_docs/pics/orgimages/30000865/9448.png"/>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057400"/>
            <a:ext cx="4114800" cy="1295400"/>
          </a:xfrm>
          <a:prstGeom prst="rect">
            <a:avLst/>
          </a:prstGeom>
          <a:noFill/>
          <a:ln>
            <a:noFill/>
          </a:ln>
        </p:spPr>
      </p:pic>
    </p:spTree>
    <p:extLst>
      <p:ext uri="{BB962C8B-B14F-4D97-AF65-F5344CB8AC3E}">
        <p14:creationId xmlns:p14="http://schemas.microsoft.com/office/powerpoint/2010/main" val="52902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25963"/>
          </a:xfrm>
        </p:spPr>
        <p:txBody>
          <a:bodyPr>
            <a:normAutofit fontScale="92500" lnSpcReduction="10000"/>
          </a:bodyPr>
          <a:lstStyle/>
          <a:p>
            <a:pPr marL="0" indent="0" fontAlgn="base">
              <a:buNone/>
            </a:pPr>
            <a:r>
              <a:rPr lang="en-US" sz="2400" b="1" dirty="0">
                <a:latin typeface="Times New Roman" pitchFamily="18" charset="0"/>
                <a:cs typeface="Times New Roman" pitchFamily="18" charset="0"/>
              </a:rPr>
              <a:t>Users</a:t>
            </a:r>
            <a:r>
              <a:rPr lang="en-US" sz="2400" b="1" dirty="0" smtClean="0">
                <a:latin typeface="Times New Roman" pitchFamily="18" charset="0"/>
                <a:cs typeface="Times New Roman" pitchFamily="18" charset="0"/>
              </a:rPr>
              <a:t>:</a:t>
            </a:r>
          </a:p>
          <a:p>
            <a:pPr marL="0" indent="0" fontAlgn="base">
              <a:buNone/>
            </a:pP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Each user in the TBR Central </a:t>
            </a:r>
            <a:r>
              <a:rPr lang="en-US" sz="2400" dirty="0" err="1">
                <a:latin typeface="Times New Roman" pitchFamily="18" charset="0"/>
                <a:cs typeface="Times New Roman" pitchFamily="18" charset="0"/>
              </a:rPr>
              <a:t>eSHOP</a:t>
            </a:r>
            <a:r>
              <a:rPr lang="en-US" sz="2400" dirty="0">
                <a:latin typeface="Times New Roman" pitchFamily="18" charset="0"/>
                <a:cs typeface="Times New Roman" pitchFamily="18" charset="0"/>
              </a:rPr>
              <a:t> is assigned a unique username and password to identify</a:t>
            </a:r>
            <a:r>
              <a:rPr lang="en-US" sz="2400" dirty="0" smtClean="0">
                <a:latin typeface="Times New Roman" pitchFamily="18" charset="0"/>
                <a:cs typeface="Times New Roman" pitchFamily="18" charset="0"/>
              </a:rPr>
              <a:t>:</a:t>
            </a:r>
          </a:p>
          <a:p>
            <a:pPr marL="0" indent="0">
              <a:buNone/>
            </a:pPr>
            <a:endParaRPr lang="en-US" sz="2400" dirty="0">
              <a:latin typeface="Times New Roman" pitchFamily="18" charset="0"/>
              <a:cs typeface="Times New Roman" pitchFamily="18" charset="0"/>
            </a:endParaRPr>
          </a:p>
          <a:p>
            <a:pPr lvl="0"/>
            <a:r>
              <a:rPr lang="en-US" sz="2400" dirty="0">
                <a:latin typeface="Times New Roman" pitchFamily="18" charset="0"/>
                <a:cs typeface="Times New Roman" pitchFamily="18" charset="0"/>
              </a:rPr>
              <a:t>Who They Are</a:t>
            </a:r>
          </a:p>
          <a:p>
            <a:pPr lvl="0"/>
            <a:r>
              <a:rPr lang="en-US" sz="2400" dirty="0">
                <a:latin typeface="Times New Roman" pitchFamily="18" charset="0"/>
                <a:cs typeface="Times New Roman" pitchFamily="18" charset="0"/>
              </a:rPr>
              <a:t>What Permissions They Have</a:t>
            </a:r>
          </a:p>
          <a:p>
            <a:pPr lvl="0"/>
            <a:r>
              <a:rPr lang="en-US" sz="2400" dirty="0">
                <a:latin typeface="Times New Roman" pitchFamily="18" charset="0"/>
                <a:cs typeface="Times New Roman" pitchFamily="18" charset="0"/>
              </a:rPr>
              <a:t>–Other User-specific Information Such As Shipping And Billing Addresses, </a:t>
            </a:r>
          </a:p>
          <a:p>
            <a:pPr lvl="0"/>
            <a:r>
              <a:rPr lang="en-US" sz="2400" dirty="0">
                <a:latin typeface="Times New Roman" pitchFamily="18" charset="0"/>
                <a:cs typeface="Times New Roman" pitchFamily="18" charset="0"/>
              </a:rPr>
              <a:t>Custom Field Values, Etc.</a:t>
            </a:r>
          </a:p>
          <a:p>
            <a:pPr marL="0" indent="0">
              <a:buNone/>
            </a:pPr>
            <a:r>
              <a:rPr lang="en-US" sz="2400" dirty="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Users may be assigned one or more roles.</a:t>
            </a:r>
          </a:p>
          <a:p>
            <a:endParaRPr lang="en-US" dirty="0"/>
          </a:p>
        </p:txBody>
      </p:sp>
    </p:spTree>
    <p:extLst>
      <p:ext uri="{BB962C8B-B14F-4D97-AF65-F5344CB8AC3E}">
        <p14:creationId xmlns:p14="http://schemas.microsoft.com/office/powerpoint/2010/main" val="10952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25000" lnSpcReduction="20000"/>
          </a:bodyPr>
          <a:lstStyle/>
          <a:p>
            <a:pPr marL="0" indent="0" fontAlgn="base">
              <a:buNone/>
            </a:pPr>
            <a:r>
              <a:rPr lang="en-US" sz="9600" b="1" dirty="0">
                <a:latin typeface="Times New Roman" pitchFamily="18" charset="0"/>
                <a:cs typeface="Times New Roman" pitchFamily="18" charset="0"/>
              </a:rPr>
              <a:t>Roles:</a:t>
            </a:r>
            <a:endParaRPr lang="en-US" sz="9600" dirty="0">
              <a:latin typeface="Times New Roman" pitchFamily="18" charset="0"/>
              <a:cs typeface="Times New Roman" pitchFamily="18" charset="0"/>
            </a:endParaRPr>
          </a:p>
          <a:p>
            <a:pPr marL="0" indent="0" fontAlgn="base">
              <a:buNone/>
            </a:pPr>
            <a:r>
              <a:rPr lang="en-US" sz="9600" dirty="0">
                <a:latin typeface="Times New Roman" pitchFamily="18" charset="0"/>
                <a:cs typeface="Times New Roman" pitchFamily="18" charset="0"/>
              </a:rPr>
              <a:t> </a:t>
            </a:r>
          </a:p>
          <a:p>
            <a:pPr marL="0" indent="0" fontAlgn="base">
              <a:buNone/>
            </a:pPr>
            <a:r>
              <a:rPr lang="en-US" sz="9600" dirty="0">
                <a:latin typeface="Times New Roman" pitchFamily="18" charset="0"/>
                <a:cs typeface="Times New Roman" pitchFamily="18" charset="0"/>
              </a:rPr>
              <a:t>There are three roles within TBR Central </a:t>
            </a:r>
            <a:r>
              <a:rPr lang="en-US" sz="9600" dirty="0" err="1">
                <a:latin typeface="Times New Roman" pitchFamily="18" charset="0"/>
                <a:cs typeface="Times New Roman" pitchFamily="18" charset="0"/>
              </a:rPr>
              <a:t>eSHOP</a:t>
            </a:r>
            <a:r>
              <a:rPr lang="en-US" sz="9600" dirty="0">
                <a:latin typeface="Times New Roman" pitchFamily="18" charset="0"/>
                <a:cs typeface="Times New Roman" pitchFamily="18" charset="0"/>
              </a:rPr>
              <a:t>: </a:t>
            </a:r>
            <a:endParaRPr lang="en-US" sz="9600" dirty="0" smtClean="0">
              <a:latin typeface="Times New Roman" pitchFamily="18" charset="0"/>
              <a:cs typeface="Times New Roman" pitchFamily="18" charset="0"/>
            </a:endParaRPr>
          </a:p>
          <a:p>
            <a:pPr marL="0" indent="0" fontAlgn="base">
              <a:buNone/>
            </a:pPr>
            <a:endParaRPr lang="en-US" sz="9600" dirty="0" smtClean="0">
              <a:latin typeface="Times New Roman" pitchFamily="18" charset="0"/>
              <a:cs typeface="Times New Roman" pitchFamily="18" charset="0"/>
            </a:endParaRPr>
          </a:p>
          <a:p>
            <a:pPr fontAlgn="base"/>
            <a:r>
              <a:rPr lang="en-US" sz="9600" dirty="0" smtClean="0">
                <a:latin typeface="Times New Roman" pitchFamily="18" charset="0"/>
                <a:cs typeface="Times New Roman" pitchFamily="18" charset="0"/>
              </a:rPr>
              <a:t>Shopper</a:t>
            </a:r>
            <a:r>
              <a:rPr lang="en-US" sz="9600" dirty="0">
                <a:latin typeface="Times New Roman" pitchFamily="18" charset="0"/>
                <a:cs typeface="Times New Roman" pitchFamily="18" charset="0"/>
              </a:rPr>
              <a:t>, </a:t>
            </a:r>
            <a:endParaRPr lang="en-US" sz="9600" dirty="0" smtClean="0">
              <a:latin typeface="Times New Roman" pitchFamily="18" charset="0"/>
              <a:cs typeface="Times New Roman" pitchFamily="18" charset="0"/>
            </a:endParaRPr>
          </a:p>
          <a:p>
            <a:pPr fontAlgn="base"/>
            <a:r>
              <a:rPr lang="en-US" sz="9600" dirty="0" smtClean="0">
                <a:latin typeface="Times New Roman" pitchFamily="18" charset="0"/>
                <a:cs typeface="Times New Roman" pitchFamily="18" charset="0"/>
              </a:rPr>
              <a:t>Requestor </a:t>
            </a:r>
            <a:r>
              <a:rPr lang="en-US" sz="9600" dirty="0">
                <a:latin typeface="Times New Roman" pitchFamily="18" charset="0"/>
                <a:cs typeface="Times New Roman" pitchFamily="18" charset="0"/>
              </a:rPr>
              <a:t>and </a:t>
            </a:r>
            <a:endParaRPr lang="en-US" sz="9600" dirty="0" smtClean="0">
              <a:latin typeface="Times New Roman" pitchFamily="18" charset="0"/>
              <a:cs typeface="Times New Roman" pitchFamily="18" charset="0"/>
            </a:endParaRPr>
          </a:p>
          <a:p>
            <a:pPr fontAlgn="base"/>
            <a:r>
              <a:rPr lang="en-US" sz="9600" dirty="0" smtClean="0">
                <a:latin typeface="Times New Roman" pitchFamily="18" charset="0"/>
                <a:cs typeface="Times New Roman" pitchFamily="18" charset="0"/>
              </a:rPr>
              <a:t>Approver</a:t>
            </a:r>
            <a:r>
              <a:rPr lang="en-US" sz="9600" dirty="0">
                <a:latin typeface="Times New Roman" pitchFamily="18" charset="0"/>
                <a:cs typeface="Times New Roman" pitchFamily="18" charset="0"/>
              </a:rPr>
              <a:t>. </a:t>
            </a:r>
            <a:endParaRPr lang="en-US" sz="9600" dirty="0" smtClean="0">
              <a:latin typeface="Times New Roman" pitchFamily="18" charset="0"/>
              <a:cs typeface="Times New Roman" pitchFamily="18" charset="0"/>
            </a:endParaRPr>
          </a:p>
          <a:p>
            <a:pPr marL="0" indent="0" fontAlgn="base">
              <a:buNone/>
            </a:pPr>
            <a:endParaRPr lang="en-US" sz="9600" dirty="0" smtClean="0">
              <a:latin typeface="Times New Roman" pitchFamily="18" charset="0"/>
              <a:cs typeface="Times New Roman" pitchFamily="18" charset="0"/>
            </a:endParaRPr>
          </a:p>
          <a:p>
            <a:pPr marL="0" indent="0" fontAlgn="base">
              <a:buNone/>
            </a:pPr>
            <a:r>
              <a:rPr lang="en-US" sz="9600" dirty="0" smtClean="0">
                <a:latin typeface="Times New Roman" pitchFamily="18" charset="0"/>
                <a:cs typeface="Times New Roman" pitchFamily="18" charset="0"/>
              </a:rPr>
              <a:t>At </a:t>
            </a:r>
            <a:r>
              <a:rPr lang="en-US" sz="9600" dirty="0">
                <a:latin typeface="Times New Roman" pitchFamily="18" charset="0"/>
                <a:cs typeface="Times New Roman" pitchFamily="18" charset="0"/>
              </a:rPr>
              <a:t>a minimum each department making purchases needs a Requestor and an Approver.  People are allowed to have multiple roles within the system, but each shopping cart needs to be “touched” by a requestor and approver.</a:t>
            </a:r>
          </a:p>
          <a:p>
            <a:pPr marL="0" indent="0" fontAlgn="base">
              <a:buNone/>
            </a:pPr>
            <a:endParaRPr lang="en-US" sz="9600" dirty="0" smtClean="0">
              <a:latin typeface="Times New Roman" pitchFamily="18" charset="0"/>
              <a:cs typeface="Times New Roman" pitchFamily="18" charset="0"/>
            </a:endParaRPr>
          </a:p>
          <a:p>
            <a:pPr marL="0" indent="0" fontAlgn="base">
              <a:buNone/>
            </a:pPr>
            <a:r>
              <a:rPr lang="en-US" sz="9600" dirty="0" smtClean="0">
                <a:latin typeface="Times New Roman" pitchFamily="18" charset="0"/>
                <a:cs typeface="Times New Roman" pitchFamily="18" charset="0"/>
              </a:rPr>
              <a:t>TBR </a:t>
            </a:r>
            <a:r>
              <a:rPr lang="en-US" sz="9600" dirty="0">
                <a:latin typeface="Times New Roman" pitchFamily="18" charset="0"/>
                <a:cs typeface="Times New Roman" pitchFamily="18" charset="0"/>
              </a:rPr>
              <a:t>Purchasing and Contracts is here to help guide you through the process and form good business decisions for your department.</a:t>
            </a:r>
          </a:p>
          <a:p>
            <a:endParaRPr lang="en-US" dirty="0"/>
          </a:p>
        </p:txBody>
      </p:sp>
    </p:spTree>
    <p:extLst>
      <p:ext uri="{BB962C8B-B14F-4D97-AF65-F5344CB8AC3E}">
        <p14:creationId xmlns:p14="http://schemas.microsoft.com/office/powerpoint/2010/main" val="2737190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fontScale="92500" lnSpcReduction="10000"/>
          </a:bodyPr>
          <a:lstStyle/>
          <a:p>
            <a:pPr marL="0" indent="0" fontAlgn="base">
              <a:buNone/>
            </a:pPr>
            <a:r>
              <a:rPr lang="en-US" sz="2800" b="1" dirty="0">
                <a:latin typeface="Times New Roman" pitchFamily="18" charset="0"/>
                <a:cs typeface="Times New Roman" pitchFamily="18" charset="0"/>
              </a:rPr>
              <a:t>Shopper:</a:t>
            </a:r>
            <a:r>
              <a:rPr lang="en-US" sz="2800" dirty="0">
                <a:latin typeface="Times New Roman" pitchFamily="18" charset="0"/>
                <a:cs typeface="Times New Roman" pitchFamily="18" charset="0"/>
              </a:rPr>
              <a:t> A person who shops and selects items to purchase. This person may or may not know TBR accounting codes, but </a:t>
            </a:r>
            <a:r>
              <a:rPr lang="en-US" sz="2800" dirty="0" smtClean="0">
                <a:latin typeface="Times New Roman" pitchFamily="18" charset="0"/>
                <a:cs typeface="Times New Roman" pitchFamily="18" charset="0"/>
              </a:rPr>
              <a:t>as a Shopper is </a:t>
            </a:r>
            <a:r>
              <a:rPr lang="en-US" sz="2800" dirty="0">
                <a:latin typeface="Times New Roman" pitchFamily="18" charset="0"/>
                <a:cs typeface="Times New Roman" pitchFamily="18" charset="0"/>
              </a:rPr>
              <a:t>not required to enter this information. Transactions are not required to have a shopper, making the role optional.</a:t>
            </a:r>
          </a:p>
          <a:p>
            <a:pPr marL="0" indent="0" fontAlgn="base">
              <a:buNone/>
            </a:pPr>
            <a:r>
              <a:rPr lang="en-US" sz="2800" dirty="0">
                <a:latin typeface="Times New Roman" pitchFamily="18" charset="0"/>
                <a:cs typeface="Times New Roman" pitchFamily="18" charset="0"/>
              </a:rPr>
              <a:t> </a:t>
            </a:r>
          </a:p>
          <a:p>
            <a:pPr marL="0" indent="0" fontAlgn="base">
              <a:buNone/>
            </a:pPr>
            <a:r>
              <a:rPr lang="en-US" sz="2800" b="1" dirty="0">
                <a:latin typeface="Times New Roman" pitchFamily="18" charset="0"/>
                <a:cs typeface="Times New Roman" pitchFamily="18" charset="0"/>
              </a:rPr>
              <a:t>Requestor:</a:t>
            </a:r>
            <a:r>
              <a:rPr lang="en-US" sz="2800" dirty="0">
                <a:latin typeface="Times New Roman" pitchFamily="18" charset="0"/>
                <a:cs typeface="Times New Roman" pitchFamily="18" charset="0"/>
              </a:rPr>
              <a:t> Requestors are users who can shop for items and submit carts.  Requestors can also submit carts that have been assigned to them by other Shoppers.  Requestors are Users who have knowledge of TBR accounting codes and can input those codes when submitting the requisition.  </a:t>
            </a:r>
          </a:p>
          <a:p>
            <a:endParaRPr lang="en-US" dirty="0"/>
          </a:p>
        </p:txBody>
      </p:sp>
    </p:spTree>
    <p:extLst>
      <p:ext uri="{BB962C8B-B14F-4D97-AF65-F5344CB8AC3E}">
        <p14:creationId xmlns:p14="http://schemas.microsoft.com/office/powerpoint/2010/main" val="140273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71600"/>
            <a:ext cx="7467600" cy="4754563"/>
          </a:xfrm>
        </p:spPr>
        <p:txBody>
          <a:bodyPr>
            <a:normAutofit/>
          </a:bodyPr>
          <a:lstStyle/>
          <a:p>
            <a:pPr marL="0" indent="0" fontAlgn="base">
              <a:buNone/>
            </a:pPr>
            <a:r>
              <a:rPr lang="en-US" sz="2400" b="1" dirty="0">
                <a:latin typeface="Times New Roman" pitchFamily="18" charset="0"/>
                <a:cs typeface="Times New Roman" pitchFamily="18" charset="0"/>
              </a:rPr>
              <a:t>Approver:</a:t>
            </a:r>
            <a:r>
              <a:rPr lang="en-US" sz="2400" dirty="0">
                <a:latin typeface="Times New Roman" pitchFamily="18" charset="0"/>
                <a:cs typeface="Times New Roman" pitchFamily="18" charset="0"/>
              </a:rPr>
              <a:t> Users who are Approvers have been designated by the Chancellor or Vice Chancellor to have approval authority over a particular department. Approvers can review, approve or return purchase requisitions.  In order for Approvers to return a purchase requisition, Approvers must have assigned the cart to </a:t>
            </a:r>
            <a:r>
              <a:rPr lang="en-US" sz="2400" dirty="0" smtClean="0">
                <a:latin typeface="Times New Roman" pitchFamily="18" charset="0"/>
                <a:cs typeface="Times New Roman" pitchFamily="18" charset="0"/>
              </a:rPr>
              <a:t>themselves.  </a:t>
            </a:r>
            <a:r>
              <a:rPr lang="en-US" sz="2400" dirty="0">
                <a:latin typeface="Times New Roman" pitchFamily="18" charset="0"/>
                <a:cs typeface="Times New Roman" pitchFamily="18" charset="0"/>
              </a:rPr>
              <a:t>TBR Central </a:t>
            </a:r>
            <a:r>
              <a:rPr lang="en-US" sz="2400" dirty="0" err="1">
                <a:latin typeface="Times New Roman" pitchFamily="18" charset="0"/>
                <a:cs typeface="Times New Roman" pitchFamily="18" charset="0"/>
              </a:rPr>
              <a:t>eSHOP</a:t>
            </a:r>
            <a:r>
              <a:rPr lang="en-US" sz="2400" dirty="0">
                <a:latin typeface="Times New Roman" pitchFamily="18" charset="0"/>
                <a:cs typeface="Times New Roman" pitchFamily="18" charset="0"/>
              </a:rPr>
              <a:t> approvals are assigned based on the TBR organization code and the dollar amount of the order. Subsequent to organizational approval, each </a:t>
            </a:r>
            <a:r>
              <a:rPr lang="en-US" sz="2400" dirty="0" err="1">
                <a:latin typeface="Times New Roman" pitchFamily="18" charset="0"/>
                <a:cs typeface="Times New Roman" pitchFamily="18" charset="0"/>
              </a:rPr>
              <a:t>eProcurement</a:t>
            </a:r>
            <a:r>
              <a:rPr lang="en-US" sz="2400" dirty="0">
                <a:latin typeface="Times New Roman" pitchFamily="18" charset="0"/>
                <a:cs typeface="Times New Roman" pitchFamily="18" charset="0"/>
              </a:rPr>
              <a:t> order is subject to fiscal approval, final review and Banner budget authorization prior to the creation of a purchase order.  </a:t>
            </a:r>
          </a:p>
        </p:txBody>
      </p:sp>
    </p:spTree>
    <p:extLst>
      <p:ext uri="{BB962C8B-B14F-4D97-AF65-F5344CB8AC3E}">
        <p14:creationId xmlns:p14="http://schemas.microsoft.com/office/powerpoint/2010/main" val="101763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981200"/>
            <a:ext cx="7239000" cy="2123658"/>
          </a:xfrm>
          <a:prstGeom prst="rect">
            <a:avLst/>
          </a:prstGeom>
          <a:noFill/>
        </p:spPr>
        <p:txBody>
          <a:bodyPr wrap="square" rtlCol="0">
            <a:spAutoFit/>
          </a:bodyPr>
          <a:lstStyle/>
          <a:p>
            <a:pPr algn="ctr"/>
            <a:endParaRPr lang="en-US" sz="2200" dirty="0">
              <a:latin typeface="Times New Roman" pitchFamily="18" charset="0"/>
              <a:cs typeface="Times New Roman" pitchFamily="18" charset="0"/>
            </a:endParaRPr>
          </a:p>
          <a:p>
            <a:pPr algn="ctr"/>
            <a:r>
              <a:rPr lang="en-US" sz="2200" dirty="0" smtClean="0">
                <a:latin typeface="Times New Roman" pitchFamily="18" charset="0"/>
                <a:cs typeface="Times New Roman" pitchFamily="18" charset="0"/>
              </a:rPr>
              <a:t>Prior to participating in the shopping experience or creating a shopping cart, please review the TBR Central </a:t>
            </a:r>
            <a:r>
              <a:rPr lang="en-US" sz="2200" dirty="0" err="1" smtClean="0">
                <a:latin typeface="Times New Roman" pitchFamily="18" charset="0"/>
                <a:cs typeface="Times New Roman" pitchFamily="18" charset="0"/>
              </a:rPr>
              <a:t>eSHOP</a:t>
            </a:r>
            <a:r>
              <a:rPr lang="en-US" sz="2200" dirty="0" smtClean="0">
                <a:latin typeface="Times New Roman" pitchFamily="18" charset="0"/>
                <a:cs typeface="Times New Roman" pitchFamily="18" charset="0"/>
              </a:rPr>
              <a:t> training presentation for creating shopping carts.</a:t>
            </a:r>
          </a:p>
          <a:p>
            <a:pPr algn="ctr"/>
            <a:endParaRPr lang="en-US" sz="2200" dirty="0">
              <a:latin typeface="Times New Roman" pitchFamily="18" charset="0"/>
              <a:cs typeface="Times New Roman" pitchFamily="18" charset="0"/>
            </a:endParaRPr>
          </a:p>
          <a:p>
            <a:pPr algn="ctr"/>
            <a:r>
              <a:rPr lang="en-US" sz="2200" dirty="0" smtClean="0">
                <a:latin typeface="Times New Roman" pitchFamily="18" charset="0"/>
                <a:cs typeface="Times New Roman" pitchFamily="18" charset="0"/>
              </a:rPr>
              <a:t>Thank You!</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832057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80</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Training Presentation Explanation of Users and Roles</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Presentation Explanation of Users and Roles</dc:title>
  <dc:creator>Mark Hodges</dc:creator>
  <cp:lastModifiedBy>Mark Hodges</cp:lastModifiedBy>
  <cp:revision>3</cp:revision>
  <dcterms:created xsi:type="dcterms:W3CDTF">2013-04-22T14:43:28Z</dcterms:created>
  <dcterms:modified xsi:type="dcterms:W3CDTF">2013-08-13T14:26:18Z</dcterms:modified>
</cp:coreProperties>
</file>