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69" r:id="rId4"/>
    <p:sldId id="265" r:id="rId5"/>
    <p:sldId id="266" r:id="rId6"/>
    <p:sldId id="272" r:id="rId7"/>
    <p:sldId id="273" r:id="rId8"/>
    <p:sldId id="274" r:id="rId9"/>
    <p:sldId id="276" r:id="rId10"/>
    <p:sldId id="275" r:id="rId11"/>
    <p:sldId id="260" r:id="rId12"/>
    <p:sldId id="277" r:id="rId13"/>
    <p:sldId id="279" r:id="rId14"/>
    <p:sldId id="278" r:id="rId15"/>
    <p:sldId id="280" r:id="rId16"/>
    <p:sldId id="281" r:id="rId17"/>
    <p:sldId id="282" r:id="rId18"/>
    <p:sldId id="291" r:id="rId19"/>
    <p:sldId id="283" r:id="rId20"/>
    <p:sldId id="284" r:id="rId21"/>
    <p:sldId id="285" r:id="rId22"/>
    <p:sldId id="286" r:id="rId23"/>
    <p:sldId id="293" r:id="rId24"/>
    <p:sldId id="287" r:id="rId25"/>
    <p:sldId id="288" r:id="rId26"/>
    <p:sldId id="289" r:id="rId27"/>
    <p:sldId id="262" r:id="rId28"/>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A02B70-AFDE-4FCA-BBBF-9E15DFC389B9}"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F61B1-D43E-4047-A05D-C1349A032B14}" type="slidenum">
              <a:rPr lang="en-US" smtClean="0"/>
              <a:t>‹#›</a:t>
            </a:fld>
            <a:endParaRPr lang="en-US"/>
          </a:p>
        </p:txBody>
      </p:sp>
    </p:spTree>
    <p:extLst>
      <p:ext uri="{BB962C8B-B14F-4D97-AF65-F5344CB8AC3E}">
        <p14:creationId xmlns:p14="http://schemas.microsoft.com/office/powerpoint/2010/main" val="2412019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02B70-AFDE-4FCA-BBBF-9E15DFC389B9}"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F61B1-D43E-4047-A05D-C1349A032B14}" type="slidenum">
              <a:rPr lang="en-US" smtClean="0"/>
              <a:t>‹#›</a:t>
            </a:fld>
            <a:endParaRPr lang="en-US"/>
          </a:p>
        </p:txBody>
      </p:sp>
    </p:spTree>
    <p:extLst>
      <p:ext uri="{BB962C8B-B14F-4D97-AF65-F5344CB8AC3E}">
        <p14:creationId xmlns:p14="http://schemas.microsoft.com/office/powerpoint/2010/main" val="428300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02B70-AFDE-4FCA-BBBF-9E15DFC389B9}"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F61B1-D43E-4047-A05D-C1349A032B14}" type="slidenum">
              <a:rPr lang="en-US" smtClean="0"/>
              <a:t>‹#›</a:t>
            </a:fld>
            <a:endParaRPr lang="en-US"/>
          </a:p>
        </p:txBody>
      </p:sp>
    </p:spTree>
    <p:extLst>
      <p:ext uri="{BB962C8B-B14F-4D97-AF65-F5344CB8AC3E}">
        <p14:creationId xmlns:p14="http://schemas.microsoft.com/office/powerpoint/2010/main" val="303436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02B70-AFDE-4FCA-BBBF-9E15DFC389B9}"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F61B1-D43E-4047-A05D-C1349A032B14}" type="slidenum">
              <a:rPr lang="en-US" smtClean="0"/>
              <a:t>‹#›</a:t>
            </a:fld>
            <a:endParaRPr lang="en-US"/>
          </a:p>
        </p:txBody>
      </p:sp>
    </p:spTree>
    <p:extLst>
      <p:ext uri="{BB962C8B-B14F-4D97-AF65-F5344CB8AC3E}">
        <p14:creationId xmlns:p14="http://schemas.microsoft.com/office/powerpoint/2010/main" val="4261518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A02B70-AFDE-4FCA-BBBF-9E15DFC389B9}"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F61B1-D43E-4047-A05D-C1349A032B14}" type="slidenum">
              <a:rPr lang="en-US" smtClean="0"/>
              <a:t>‹#›</a:t>
            </a:fld>
            <a:endParaRPr lang="en-US"/>
          </a:p>
        </p:txBody>
      </p:sp>
    </p:spTree>
    <p:extLst>
      <p:ext uri="{BB962C8B-B14F-4D97-AF65-F5344CB8AC3E}">
        <p14:creationId xmlns:p14="http://schemas.microsoft.com/office/powerpoint/2010/main" val="333973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A02B70-AFDE-4FCA-BBBF-9E15DFC389B9}"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F61B1-D43E-4047-A05D-C1349A032B14}" type="slidenum">
              <a:rPr lang="en-US" smtClean="0"/>
              <a:t>‹#›</a:t>
            </a:fld>
            <a:endParaRPr lang="en-US"/>
          </a:p>
        </p:txBody>
      </p:sp>
    </p:spTree>
    <p:extLst>
      <p:ext uri="{BB962C8B-B14F-4D97-AF65-F5344CB8AC3E}">
        <p14:creationId xmlns:p14="http://schemas.microsoft.com/office/powerpoint/2010/main" val="351280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A02B70-AFDE-4FCA-BBBF-9E15DFC389B9}" type="datetimeFigureOut">
              <a:rPr lang="en-US" smtClean="0"/>
              <a:t>8/13/2013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2F61B1-D43E-4047-A05D-C1349A032B14}" type="slidenum">
              <a:rPr lang="en-US" smtClean="0"/>
              <a:t>‹#›</a:t>
            </a:fld>
            <a:endParaRPr lang="en-US"/>
          </a:p>
        </p:txBody>
      </p:sp>
    </p:spTree>
    <p:extLst>
      <p:ext uri="{BB962C8B-B14F-4D97-AF65-F5344CB8AC3E}">
        <p14:creationId xmlns:p14="http://schemas.microsoft.com/office/powerpoint/2010/main" val="15742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A02B70-AFDE-4FCA-BBBF-9E15DFC389B9}" type="datetimeFigureOut">
              <a:rPr lang="en-US" smtClean="0"/>
              <a:t>8/13/2013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F61B1-D43E-4047-A05D-C1349A032B14}" type="slidenum">
              <a:rPr lang="en-US" smtClean="0"/>
              <a:t>‹#›</a:t>
            </a:fld>
            <a:endParaRPr lang="en-US"/>
          </a:p>
        </p:txBody>
      </p:sp>
    </p:spTree>
    <p:extLst>
      <p:ext uri="{BB962C8B-B14F-4D97-AF65-F5344CB8AC3E}">
        <p14:creationId xmlns:p14="http://schemas.microsoft.com/office/powerpoint/2010/main" val="308303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02B70-AFDE-4FCA-BBBF-9E15DFC389B9}" type="datetimeFigureOut">
              <a:rPr lang="en-US" smtClean="0"/>
              <a:t>8/13/2013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2F61B1-D43E-4047-A05D-C1349A032B14}" type="slidenum">
              <a:rPr lang="en-US" smtClean="0"/>
              <a:t>‹#›</a:t>
            </a:fld>
            <a:endParaRPr lang="en-US"/>
          </a:p>
        </p:txBody>
      </p:sp>
    </p:spTree>
    <p:extLst>
      <p:ext uri="{BB962C8B-B14F-4D97-AF65-F5344CB8AC3E}">
        <p14:creationId xmlns:p14="http://schemas.microsoft.com/office/powerpoint/2010/main" val="34741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02B70-AFDE-4FCA-BBBF-9E15DFC389B9}"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F61B1-D43E-4047-A05D-C1349A032B14}" type="slidenum">
              <a:rPr lang="en-US" smtClean="0"/>
              <a:t>‹#›</a:t>
            </a:fld>
            <a:endParaRPr lang="en-US"/>
          </a:p>
        </p:txBody>
      </p:sp>
    </p:spTree>
    <p:extLst>
      <p:ext uri="{BB962C8B-B14F-4D97-AF65-F5344CB8AC3E}">
        <p14:creationId xmlns:p14="http://schemas.microsoft.com/office/powerpoint/2010/main" val="154346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02B70-AFDE-4FCA-BBBF-9E15DFC389B9}"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F61B1-D43E-4047-A05D-C1349A032B14}" type="slidenum">
              <a:rPr lang="en-US" smtClean="0"/>
              <a:t>‹#›</a:t>
            </a:fld>
            <a:endParaRPr lang="en-US"/>
          </a:p>
        </p:txBody>
      </p:sp>
    </p:spTree>
    <p:extLst>
      <p:ext uri="{BB962C8B-B14F-4D97-AF65-F5344CB8AC3E}">
        <p14:creationId xmlns:p14="http://schemas.microsoft.com/office/powerpoint/2010/main" val="114306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02B70-AFDE-4FCA-BBBF-9E15DFC389B9}" type="datetimeFigureOut">
              <a:rPr lang="en-US" smtClean="0"/>
              <a:t>8/13/2013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F61B1-D43E-4047-A05D-C1349A032B14}" type="slidenum">
              <a:rPr lang="en-US" smtClean="0"/>
              <a:t>‹#›</a:t>
            </a:fld>
            <a:endParaRPr lang="en-US"/>
          </a:p>
        </p:txBody>
      </p:sp>
    </p:spTree>
    <p:extLst>
      <p:ext uri="{BB962C8B-B14F-4D97-AF65-F5344CB8AC3E}">
        <p14:creationId xmlns:p14="http://schemas.microsoft.com/office/powerpoint/2010/main" val="105866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0"/>
            <a:ext cx="8229600" cy="1554162"/>
          </a:xfrm>
        </p:spPr>
        <p:txBody>
          <a:bodyPr>
            <a:normAutofit/>
          </a:bodyPr>
          <a:lstStyle/>
          <a:p>
            <a:r>
              <a:rPr lang="en-US" dirty="0" smtClean="0">
                <a:latin typeface="Times New Roman" pitchFamily="18" charset="0"/>
                <a:cs typeface="Times New Roman" pitchFamily="18" charset="0"/>
              </a:rPr>
              <a:t>Training Presentation</a:t>
            </a:r>
            <a:br>
              <a:rPr lang="en-US"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Submitting a Requisition</a:t>
            </a:r>
            <a:endParaRPr lang="en-US" sz="2800" dirty="0">
              <a:latin typeface="Times New Roman" pitchFamily="18" charset="0"/>
              <a:cs typeface="Times New Roman" pitchFamily="18" charset="0"/>
            </a:endParaRPr>
          </a:p>
        </p:txBody>
      </p:sp>
      <p:pic>
        <p:nvPicPr>
          <p:cNvPr id="6" name="Picture 5" descr="https://solutions.sciquest.com/app_docs/pics/orgimages/30000865/9448.png"/>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81200"/>
            <a:ext cx="4114800" cy="1295400"/>
          </a:xfrm>
          <a:prstGeom prst="rect">
            <a:avLst/>
          </a:prstGeom>
          <a:noFill/>
          <a:ln>
            <a:noFill/>
          </a:ln>
        </p:spPr>
      </p:pic>
    </p:spTree>
    <p:extLst>
      <p:ext uri="{BB962C8B-B14F-4D97-AF65-F5344CB8AC3E}">
        <p14:creationId xmlns:p14="http://schemas.microsoft.com/office/powerpoint/2010/main" val="801070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1"/>
            <a:ext cx="9144000" cy="6088558"/>
          </a:xfrm>
          <a:prstGeom prst="rect">
            <a:avLst/>
          </a:prstGeom>
        </p:spPr>
      </p:pic>
      <p:sp>
        <p:nvSpPr>
          <p:cNvPr id="5" name="TextBox 4"/>
          <p:cNvSpPr txBox="1"/>
          <p:nvPr/>
        </p:nvSpPr>
        <p:spPr>
          <a:xfrm>
            <a:off x="0" y="6088559"/>
            <a:ext cx="9144000" cy="769441"/>
          </a:xfrm>
          <a:prstGeom prst="rect">
            <a:avLst/>
          </a:prstGeom>
          <a:noFill/>
        </p:spPr>
        <p:txBody>
          <a:bodyPr wrap="square" rtlCol="0">
            <a:spAutoFit/>
          </a:bodyPr>
          <a:lstStyle/>
          <a:p>
            <a:r>
              <a:rPr lang="en-US" sz="2200" dirty="0" smtClean="0">
                <a:latin typeface="Times New Roman" pitchFamily="18" charset="0"/>
                <a:cs typeface="Times New Roman" pitchFamily="18" charset="0"/>
              </a:rPr>
              <a:t>When you select on Billing the Billing box to the right opens up and displays an edit button to click.</a:t>
            </a:r>
            <a:endParaRPr lang="en-US" sz="2200" dirty="0">
              <a:latin typeface="Times New Roman" pitchFamily="18" charset="0"/>
              <a:cs typeface="Times New Roman" pitchFamily="18" charset="0"/>
            </a:endParaRPr>
          </a:p>
        </p:txBody>
      </p:sp>
      <p:cxnSp>
        <p:nvCxnSpPr>
          <p:cNvPr id="7" name="Straight Arrow Connector 6"/>
          <p:cNvCxnSpPr/>
          <p:nvPr/>
        </p:nvCxnSpPr>
        <p:spPr>
          <a:xfrm>
            <a:off x="8915400" y="2286000"/>
            <a:ext cx="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1594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0"/>
            <a:ext cx="9144000" cy="5943600"/>
          </a:xfrm>
          <a:prstGeom prst="rect">
            <a:avLst/>
          </a:prstGeom>
        </p:spPr>
      </p:pic>
      <p:sp>
        <p:nvSpPr>
          <p:cNvPr id="5" name="TextBox 4"/>
          <p:cNvSpPr txBox="1"/>
          <p:nvPr/>
        </p:nvSpPr>
        <p:spPr>
          <a:xfrm>
            <a:off x="0" y="6012359"/>
            <a:ext cx="9067800" cy="769441"/>
          </a:xfrm>
          <a:prstGeom prst="rect">
            <a:avLst/>
          </a:prstGeom>
          <a:noFill/>
        </p:spPr>
        <p:txBody>
          <a:bodyPr wrap="square" rtlCol="0">
            <a:spAutoFit/>
          </a:bodyPr>
          <a:lstStyle/>
          <a:p>
            <a:r>
              <a:rPr lang="en-US" sz="2200" dirty="0" smtClean="0">
                <a:latin typeface="Times New Roman" pitchFamily="18" charset="0"/>
                <a:cs typeface="Times New Roman" pitchFamily="18" charset="0"/>
              </a:rPr>
              <a:t>Clicking on the edit button in the Bill To box opens up a drop down menu.  Select Accounts Payable.</a:t>
            </a:r>
            <a:endParaRPr lang="en-US" sz="2200" dirty="0">
              <a:latin typeface="Times New Roman" pitchFamily="18" charset="0"/>
              <a:cs typeface="Times New Roman" pitchFamily="18" charset="0"/>
            </a:endParaRPr>
          </a:p>
        </p:txBody>
      </p:sp>
      <p:cxnSp>
        <p:nvCxnSpPr>
          <p:cNvPr id="7" name="Straight Arrow Connector 6"/>
          <p:cNvCxnSpPr/>
          <p:nvPr/>
        </p:nvCxnSpPr>
        <p:spPr>
          <a:xfrm flipH="1">
            <a:off x="7924800" y="3124200"/>
            <a:ext cx="3048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0936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1"/>
            <a:ext cx="9144000" cy="6350912"/>
          </a:xfrm>
          <a:prstGeom prst="rect">
            <a:avLst/>
          </a:prstGeom>
        </p:spPr>
      </p:pic>
      <p:sp>
        <p:nvSpPr>
          <p:cNvPr id="3" name="TextBox 2"/>
          <p:cNvSpPr txBox="1"/>
          <p:nvPr/>
        </p:nvSpPr>
        <p:spPr>
          <a:xfrm>
            <a:off x="1066800" y="6350913"/>
            <a:ext cx="6934200" cy="430887"/>
          </a:xfrm>
          <a:prstGeom prst="rect">
            <a:avLst/>
          </a:prstGeom>
          <a:noFill/>
        </p:spPr>
        <p:txBody>
          <a:bodyPr wrap="square" rtlCol="0">
            <a:spAutoFit/>
          </a:bodyPr>
          <a:lstStyle/>
          <a:p>
            <a:r>
              <a:rPr lang="en-US" sz="2200" dirty="0" smtClean="0">
                <a:latin typeface="Times New Roman" pitchFamily="18" charset="0"/>
                <a:cs typeface="Times New Roman" pitchFamily="18" charset="0"/>
              </a:rPr>
              <a:t>Once you click on Accounts Payable, click on save.</a:t>
            </a:r>
            <a:endParaRPr lang="en-US" sz="2200" dirty="0">
              <a:latin typeface="Times New Roman" pitchFamily="18" charset="0"/>
              <a:cs typeface="Times New Roman" pitchFamily="18" charset="0"/>
            </a:endParaRPr>
          </a:p>
        </p:txBody>
      </p:sp>
      <p:cxnSp>
        <p:nvCxnSpPr>
          <p:cNvPr id="5" name="Straight Arrow Connector 4"/>
          <p:cNvCxnSpPr/>
          <p:nvPr/>
        </p:nvCxnSpPr>
        <p:spPr>
          <a:xfrm flipV="1">
            <a:off x="7010400" y="4572000"/>
            <a:ext cx="381000" cy="266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2310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144000" cy="6012359"/>
          </a:xfrm>
          <a:prstGeom prst="rect">
            <a:avLst/>
          </a:prstGeom>
        </p:spPr>
      </p:pic>
      <p:sp>
        <p:nvSpPr>
          <p:cNvPr id="3" name="TextBox 2"/>
          <p:cNvSpPr txBox="1"/>
          <p:nvPr/>
        </p:nvSpPr>
        <p:spPr>
          <a:xfrm>
            <a:off x="0" y="6012359"/>
            <a:ext cx="9067800" cy="769441"/>
          </a:xfrm>
          <a:prstGeom prst="rect">
            <a:avLst/>
          </a:prstGeom>
          <a:noFill/>
        </p:spPr>
        <p:txBody>
          <a:bodyPr wrap="square" rtlCol="0">
            <a:spAutoFit/>
          </a:bodyPr>
          <a:lstStyle/>
          <a:p>
            <a:r>
              <a:rPr lang="en-US" sz="2200" dirty="0" smtClean="0">
                <a:latin typeface="Times New Roman" pitchFamily="18" charset="0"/>
                <a:cs typeface="Times New Roman" pitchFamily="18" charset="0"/>
              </a:rPr>
              <a:t>Next the Accounting Codes must be filled in.  Like Shipping and Billing, the Accounting Codes can be selected from three different locations.</a:t>
            </a:r>
            <a:endParaRPr lang="en-US" sz="2200" dirty="0">
              <a:latin typeface="Times New Roman" pitchFamily="18" charset="0"/>
              <a:cs typeface="Times New Roman" pitchFamily="18" charset="0"/>
            </a:endParaRPr>
          </a:p>
        </p:txBody>
      </p:sp>
      <p:cxnSp>
        <p:nvCxnSpPr>
          <p:cNvPr id="5" name="Straight Arrow Connector 4"/>
          <p:cNvCxnSpPr/>
          <p:nvPr/>
        </p:nvCxnSpPr>
        <p:spPr>
          <a:xfrm flipV="1">
            <a:off x="1219200" y="1600200"/>
            <a:ext cx="3048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V="1">
            <a:off x="1241241" y="2472780"/>
            <a:ext cx="152400" cy="5333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flipV="1">
            <a:off x="2209800" y="2132970"/>
            <a:ext cx="304800" cy="38074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2000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144000" cy="6248400"/>
          </a:xfrm>
          <a:prstGeom prst="rect">
            <a:avLst/>
          </a:prstGeom>
        </p:spPr>
      </p:pic>
      <p:sp>
        <p:nvSpPr>
          <p:cNvPr id="3" name="TextBox 2"/>
          <p:cNvSpPr txBox="1"/>
          <p:nvPr/>
        </p:nvSpPr>
        <p:spPr>
          <a:xfrm>
            <a:off x="990600" y="6339221"/>
            <a:ext cx="7010400" cy="430887"/>
          </a:xfrm>
          <a:prstGeom prst="rect">
            <a:avLst/>
          </a:prstGeom>
          <a:noFill/>
        </p:spPr>
        <p:txBody>
          <a:bodyPr wrap="square" rtlCol="0">
            <a:spAutoFit/>
          </a:bodyPr>
          <a:lstStyle/>
          <a:p>
            <a:r>
              <a:rPr lang="en-US" sz="2200" dirty="0" smtClean="0">
                <a:latin typeface="Times New Roman" pitchFamily="18" charset="0"/>
                <a:cs typeface="Times New Roman" pitchFamily="18" charset="0"/>
              </a:rPr>
              <a:t>Click on the edit button in the Accounting Codes box.</a:t>
            </a:r>
            <a:endParaRPr lang="en-US" sz="2200" dirty="0">
              <a:latin typeface="Times New Roman" pitchFamily="18" charset="0"/>
              <a:cs typeface="Times New Roman" pitchFamily="18" charset="0"/>
            </a:endParaRPr>
          </a:p>
        </p:txBody>
      </p:sp>
      <p:cxnSp>
        <p:nvCxnSpPr>
          <p:cNvPr id="5" name="Straight Arrow Connector 4"/>
          <p:cNvCxnSpPr/>
          <p:nvPr/>
        </p:nvCxnSpPr>
        <p:spPr>
          <a:xfrm>
            <a:off x="8915400" y="2584502"/>
            <a:ext cx="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23178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144000" cy="6096000"/>
          </a:xfrm>
          <a:prstGeom prst="rect">
            <a:avLst/>
          </a:prstGeom>
        </p:spPr>
      </p:pic>
      <p:sp>
        <p:nvSpPr>
          <p:cNvPr id="3" name="TextBox 2"/>
          <p:cNvSpPr txBox="1"/>
          <p:nvPr/>
        </p:nvSpPr>
        <p:spPr>
          <a:xfrm>
            <a:off x="1066800" y="6198513"/>
            <a:ext cx="7010400" cy="430887"/>
          </a:xfrm>
          <a:prstGeom prst="rect">
            <a:avLst/>
          </a:prstGeom>
          <a:noFill/>
        </p:spPr>
        <p:txBody>
          <a:bodyPr wrap="square" rtlCol="0">
            <a:spAutoFit/>
          </a:bodyPr>
          <a:lstStyle/>
          <a:p>
            <a:pPr algn="ctr"/>
            <a:r>
              <a:rPr lang="en-US" sz="2200" dirty="0" smtClean="0">
                <a:latin typeface="Times New Roman" pitchFamily="18" charset="0"/>
                <a:cs typeface="Times New Roman" pitchFamily="18" charset="0"/>
              </a:rPr>
              <a:t>Select from Profile Values for Fund.</a:t>
            </a:r>
            <a:endParaRPr lang="en-US" sz="2200" dirty="0">
              <a:latin typeface="Times New Roman" pitchFamily="18" charset="0"/>
              <a:cs typeface="Times New Roman" pitchFamily="18" charset="0"/>
            </a:endParaRPr>
          </a:p>
        </p:txBody>
      </p:sp>
      <p:cxnSp>
        <p:nvCxnSpPr>
          <p:cNvPr id="5" name="Straight Arrow Connector 4"/>
          <p:cNvCxnSpPr/>
          <p:nvPr/>
        </p:nvCxnSpPr>
        <p:spPr>
          <a:xfrm>
            <a:off x="838200" y="2628900"/>
            <a:ext cx="0" cy="4191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79153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144000" cy="5867400"/>
          </a:xfrm>
          <a:prstGeom prst="rect">
            <a:avLst/>
          </a:prstGeom>
        </p:spPr>
      </p:pic>
      <p:sp>
        <p:nvSpPr>
          <p:cNvPr id="3" name="TextBox 2"/>
          <p:cNvSpPr txBox="1"/>
          <p:nvPr/>
        </p:nvSpPr>
        <p:spPr>
          <a:xfrm>
            <a:off x="0" y="6012359"/>
            <a:ext cx="9144000" cy="769441"/>
          </a:xfrm>
          <a:prstGeom prst="rect">
            <a:avLst/>
          </a:prstGeom>
          <a:noFill/>
        </p:spPr>
        <p:txBody>
          <a:bodyPr wrap="square" rtlCol="0">
            <a:spAutoFit/>
          </a:bodyPr>
          <a:lstStyle/>
          <a:p>
            <a:r>
              <a:rPr lang="en-US" sz="2200" dirty="0" smtClean="0">
                <a:latin typeface="Times New Roman" pitchFamily="18" charset="0"/>
                <a:cs typeface="Times New Roman" pitchFamily="18" charset="0"/>
              </a:rPr>
              <a:t>Notice the drop down menu in the Fund box.  Scroll down and select the appropriate fund value.</a:t>
            </a:r>
            <a:endParaRPr lang="en-US" sz="2200" dirty="0">
              <a:latin typeface="Times New Roman" pitchFamily="18" charset="0"/>
              <a:cs typeface="Times New Roman" pitchFamily="18" charset="0"/>
            </a:endParaRPr>
          </a:p>
        </p:txBody>
      </p:sp>
      <p:cxnSp>
        <p:nvCxnSpPr>
          <p:cNvPr id="5" name="Straight Arrow Connector 4"/>
          <p:cNvCxnSpPr/>
          <p:nvPr/>
        </p:nvCxnSpPr>
        <p:spPr>
          <a:xfrm flipH="1">
            <a:off x="1219200" y="3124200"/>
            <a:ext cx="381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0014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067800" cy="5715000"/>
          </a:xfrm>
          <a:prstGeom prst="rect">
            <a:avLst/>
          </a:prstGeom>
        </p:spPr>
      </p:pic>
      <p:sp>
        <p:nvSpPr>
          <p:cNvPr id="3" name="TextBox 2"/>
          <p:cNvSpPr txBox="1"/>
          <p:nvPr/>
        </p:nvSpPr>
        <p:spPr>
          <a:xfrm>
            <a:off x="0" y="5936159"/>
            <a:ext cx="9067800" cy="769441"/>
          </a:xfrm>
          <a:prstGeom prst="rect">
            <a:avLst/>
          </a:prstGeom>
          <a:noFill/>
        </p:spPr>
        <p:txBody>
          <a:bodyPr wrap="square" rtlCol="0">
            <a:spAutoFit/>
          </a:bodyPr>
          <a:lstStyle/>
          <a:p>
            <a:r>
              <a:rPr lang="en-US" sz="2200" dirty="0" smtClean="0">
                <a:latin typeface="Times New Roman" pitchFamily="18" charset="0"/>
                <a:cs typeface="Times New Roman" pitchFamily="18" charset="0"/>
              </a:rPr>
              <a:t>Select from All Values on Organization.  Once again a drop box will appear.  Select the appropriate Org value.</a:t>
            </a:r>
            <a:endParaRPr lang="en-US" sz="2200" dirty="0">
              <a:latin typeface="Times New Roman" pitchFamily="18" charset="0"/>
              <a:cs typeface="Times New Roman" pitchFamily="18" charset="0"/>
            </a:endParaRPr>
          </a:p>
        </p:txBody>
      </p:sp>
      <p:cxnSp>
        <p:nvCxnSpPr>
          <p:cNvPr id="5" name="Straight Arrow Connector 4"/>
          <p:cNvCxnSpPr/>
          <p:nvPr/>
        </p:nvCxnSpPr>
        <p:spPr>
          <a:xfrm flipH="1">
            <a:off x="2057400" y="2781300"/>
            <a:ext cx="419100" cy="152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4041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144000" cy="5867400"/>
          </a:xfrm>
          <a:prstGeom prst="rect">
            <a:avLst/>
          </a:prstGeom>
        </p:spPr>
      </p:pic>
      <p:sp>
        <p:nvSpPr>
          <p:cNvPr id="3" name="TextBox 2"/>
          <p:cNvSpPr txBox="1"/>
          <p:nvPr/>
        </p:nvSpPr>
        <p:spPr>
          <a:xfrm>
            <a:off x="0" y="5934670"/>
            <a:ext cx="9144000" cy="923330"/>
          </a:xfrm>
          <a:prstGeom prst="rect">
            <a:avLst/>
          </a:prstGeom>
          <a:noFill/>
        </p:spPr>
        <p:txBody>
          <a:bodyPr wrap="square" rtlCol="0">
            <a:spAutoFit/>
          </a:bodyPr>
          <a:lstStyle/>
          <a:p>
            <a:r>
              <a:rPr lang="en-US" dirty="0" smtClean="0"/>
              <a:t>If you know the correct </a:t>
            </a:r>
            <a:r>
              <a:rPr lang="en-US" dirty="0" smtClean="0"/>
              <a:t>Organization value</a:t>
            </a:r>
            <a:r>
              <a:rPr lang="en-US" dirty="0" smtClean="0"/>
              <a:t>, </a:t>
            </a:r>
            <a:r>
              <a:rPr lang="en-US" dirty="0" smtClean="0"/>
              <a:t>type it in the Value box and hit search, then select.  If you do not know the correct </a:t>
            </a:r>
            <a:r>
              <a:rPr lang="en-US" dirty="0" smtClean="0"/>
              <a:t>Organization</a:t>
            </a:r>
            <a:r>
              <a:rPr lang="en-US" dirty="0" smtClean="0"/>
              <a:t> </a:t>
            </a:r>
            <a:r>
              <a:rPr lang="en-US" dirty="0" smtClean="0"/>
              <a:t>value, leave the value box blank and hit search and they will all appear.  Scroll down until you find the correct </a:t>
            </a:r>
            <a:r>
              <a:rPr lang="en-US" dirty="0" smtClean="0"/>
              <a:t>Organization</a:t>
            </a:r>
            <a:r>
              <a:rPr lang="en-US" dirty="0" smtClean="0"/>
              <a:t> </a:t>
            </a:r>
            <a:r>
              <a:rPr lang="en-US" dirty="0" smtClean="0"/>
              <a:t>value and hit select.</a:t>
            </a:r>
            <a:endParaRPr lang="en-US" dirty="0"/>
          </a:p>
        </p:txBody>
      </p:sp>
      <p:cxnSp>
        <p:nvCxnSpPr>
          <p:cNvPr id="5" name="Straight Arrow Connector 4"/>
          <p:cNvCxnSpPr/>
          <p:nvPr/>
        </p:nvCxnSpPr>
        <p:spPr>
          <a:xfrm flipH="1">
            <a:off x="2075663" y="8382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a:off x="1466063" y="10668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17609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144000" cy="5943600"/>
          </a:xfrm>
          <a:prstGeom prst="rect">
            <a:avLst/>
          </a:prstGeom>
        </p:spPr>
      </p:pic>
      <p:sp>
        <p:nvSpPr>
          <p:cNvPr id="3" name="TextBox 2"/>
          <p:cNvSpPr txBox="1"/>
          <p:nvPr/>
        </p:nvSpPr>
        <p:spPr>
          <a:xfrm>
            <a:off x="0" y="6012359"/>
            <a:ext cx="9144000" cy="769441"/>
          </a:xfrm>
          <a:prstGeom prst="rect">
            <a:avLst/>
          </a:prstGeom>
          <a:noFill/>
        </p:spPr>
        <p:txBody>
          <a:bodyPr wrap="square" rtlCol="0">
            <a:spAutoFit/>
          </a:bodyPr>
          <a:lstStyle/>
          <a:p>
            <a:r>
              <a:rPr lang="en-US" sz="2200" dirty="0" smtClean="0">
                <a:latin typeface="Times New Roman" pitchFamily="18" charset="0"/>
                <a:cs typeface="Times New Roman" pitchFamily="18" charset="0"/>
              </a:rPr>
              <a:t>Select from All Values on Account.  This time a drop down menu will not appear.</a:t>
            </a:r>
            <a:endParaRPr lang="en-US" sz="2200" dirty="0">
              <a:latin typeface="Times New Roman" pitchFamily="18" charset="0"/>
              <a:cs typeface="Times New Roman" pitchFamily="18" charset="0"/>
            </a:endParaRPr>
          </a:p>
        </p:txBody>
      </p:sp>
      <p:cxnSp>
        <p:nvCxnSpPr>
          <p:cNvPr id="5" name="Straight Arrow Connector 4"/>
          <p:cNvCxnSpPr/>
          <p:nvPr/>
        </p:nvCxnSpPr>
        <p:spPr>
          <a:xfrm flipH="1">
            <a:off x="3352800" y="2895600"/>
            <a:ext cx="381000" cy="152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3114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0"/>
            <a:ext cx="9144000" cy="5072896"/>
          </a:xfrm>
          <a:prstGeom prst="rect">
            <a:avLst/>
          </a:prstGeom>
        </p:spPr>
      </p:pic>
      <p:sp>
        <p:nvSpPr>
          <p:cNvPr id="2" name="TextBox 1"/>
          <p:cNvSpPr txBox="1"/>
          <p:nvPr/>
        </p:nvSpPr>
        <p:spPr>
          <a:xfrm>
            <a:off x="1" y="5072896"/>
            <a:ext cx="9144000" cy="1785104"/>
          </a:xfrm>
          <a:prstGeom prst="rect">
            <a:avLst/>
          </a:prstGeom>
          <a:noFill/>
        </p:spPr>
        <p:txBody>
          <a:bodyPr wrap="square" rtlCol="0">
            <a:spAutoFit/>
          </a:bodyPr>
          <a:lstStyle/>
          <a:p>
            <a:r>
              <a:rPr lang="en-US" sz="2200" dirty="0">
                <a:latin typeface="Times New Roman" pitchFamily="18" charset="0"/>
                <a:cs typeface="Times New Roman" pitchFamily="18" charset="0"/>
              </a:rPr>
              <a:t>T</a:t>
            </a:r>
            <a:r>
              <a:rPr lang="en-US" sz="2200" dirty="0" smtClean="0">
                <a:latin typeface="Times New Roman" pitchFamily="18" charset="0"/>
                <a:cs typeface="Times New Roman" pitchFamily="18" charset="0"/>
              </a:rPr>
              <a:t>he training for submitting a requisition begins with the creation of a shopping cart.  As a Requestor, you may have created the cart or a Shopper may have created the cart and assigned the cart to you.  Either way, you see what carts you have by clicking on the Carts tab on the Navigation Tabs bar or the carts window in the top right of the screen. </a:t>
            </a:r>
            <a:endParaRPr lang="en-US" sz="2200" dirty="0">
              <a:latin typeface="Times New Roman" pitchFamily="18" charset="0"/>
              <a:cs typeface="Times New Roman" pitchFamily="18" charset="0"/>
            </a:endParaRPr>
          </a:p>
        </p:txBody>
      </p:sp>
      <p:cxnSp>
        <p:nvCxnSpPr>
          <p:cNvPr id="5" name="Straight Arrow Connector 4"/>
          <p:cNvCxnSpPr/>
          <p:nvPr/>
        </p:nvCxnSpPr>
        <p:spPr>
          <a:xfrm>
            <a:off x="7010400" y="533400"/>
            <a:ext cx="762000" cy="152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V="1">
            <a:off x="3352800" y="1066800"/>
            <a:ext cx="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05610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144000" cy="5867400"/>
          </a:xfrm>
          <a:prstGeom prst="rect">
            <a:avLst/>
          </a:prstGeom>
        </p:spPr>
      </p:pic>
      <p:sp>
        <p:nvSpPr>
          <p:cNvPr id="3" name="TextBox 2"/>
          <p:cNvSpPr txBox="1"/>
          <p:nvPr/>
        </p:nvSpPr>
        <p:spPr>
          <a:xfrm>
            <a:off x="0" y="5934670"/>
            <a:ext cx="9144000" cy="923330"/>
          </a:xfrm>
          <a:prstGeom prst="rect">
            <a:avLst/>
          </a:prstGeom>
          <a:noFill/>
        </p:spPr>
        <p:txBody>
          <a:bodyPr wrap="square" rtlCol="0">
            <a:spAutoFit/>
          </a:bodyPr>
          <a:lstStyle/>
          <a:p>
            <a:r>
              <a:rPr lang="en-US" dirty="0" smtClean="0"/>
              <a:t>If you know the correct Account value, type it in the Value box and hit search, then select.  If you do not know the correct Account value, leave the value box blank and hit search and they will all appear.  Scroll down until you find the correct Account value and hit select.</a:t>
            </a:r>
            <a:endParaRPr lang="en-US" dirty="0"/>
          </a:p>
        </p:txBody>
      </p:sp>
      <p:cxnSp>
        <p:nvCxnSpPr>
          <p:cNvPr id="5" name="Straight Arrow Connector 4"/>
          <p:cNvCxnSpPr/>
          <p:nvPr/>
        </p:nvCxnSpPr>
        <p:spPr>
          <a:xfrm flipH="1">
            <a:off x="1447800" y="1066800"/>
            <a:ext cx="533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a:off x="2095500" y="838200"/>
            <a:ext cx="533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34898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144000" cy="6172200"/>
          </a:xfrm>
          <a:prstGeom prst="rect">
            <a:avLst/>
          </a:prstGeom>
        </p:spPr>
      </p:pic>
      <p:sp>
        <p:nvSpPr>
          <p:cNvPr id="3" name="TextBox 2"/>
          <p:cNvSpPr txBox="1"/>
          <p:nvPr/>
        </p:nvSpPr>
        <p:spPr>
          <a:xfrm>
            <a:off x="0" y="6350913"/>
            <a:ext cx="9144000" cy="430887"/>
          </a:xfrm>
          <a:prstGeom prst="rect">
            <a:avLst/>
          </a:prstGeom>
          <a:noFill/>
        </p:spPr>
        <p:txBody>
          <a:bodyPr wrap="square" rtlCol="0">
            <a:spAutoFit/>
          </a:bodyPr>
          <a:lstStyle/>
          <a:p>
            <a:pPr algn="ctr"/>
            <a:r>
              <a:rPr lang="en-US" sz="2200" dirty="0" smtClean="0">
                <a:latin typeface="Times New Roman" pitchFamily="18" charset="0"/>
                <a:cs typeface="Times New Roman" pitchFamily="18" charset="0"/>
              </a:rPr>
              <a:t>With the Fund, </a:t>
            </a:r>
            <a:r>
              <a:rPr lang="en-US" sz="2200" dirty="0" smtClean="0">
                <a:latin typeface="Times New Roman" pitchFamily="18" charset="0"/>
                <a:cs typeface="Times New Roman" pitchFamily="18" charset="0"/>
              </a:rPr>
              <a:t>Organization </a:t>
            </a:r>
            <a:r>
              <a:rPr lang="en-US" sz="2200" dirty="0" smtClean="0">
                <a:latin typeface="Times New Roman" pitchFamily="18" charset="0"/>
                <a:cs typeface="Times New Roman" pitchFamily="18" charset="0"/>
              </a:rPr>
              <a:t>and Account codes in place, hit save</a:t>
            </a:r>
            <a:r>
              <a:rPr lang="en-US" dirty="0" smtClean="0"/>
              <a:t>.</a:t>
            </a:r>
            <a:endParaRPr lang="en-US" dirty="0"/>
          </a:p>
        </p:txBody>
      </p:sp>
      <p:cxnSp>
        <p:nvCxnSpPr>
          <p:cNvPr id="5" name="Straight Arrow Connector 4"/>
          <p:cNvCxnSpPr/>
          <p:nvPr/>
        </p:nvCxnSpPr>
        <p:spPr>
          <a:xfrm flipV="1">
            <a:off x="3733800" y="3886200"/>
            <a:ext cx="53340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70889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228600"/>
            <a:ext cx="9144000" cy="5562600"/>
          </a:xfrm>
          <a:prstGeom prst="rect">
            <a:avLst/>
          </a:prstGeom>
        </p:spPr>
      </p:pic>
      <p:sp>
        <p:nvSpPr>
          <p:cNvPr id="3" name="TextBox 2"/>
          <p:cNvSpPr txBox="1"/>
          <p:nvPr/>
        </p:nvSpPr>
        <p:spPr>
          <a:xfrm flipH="1">
            <a:off x="0" y="5858470"/>
            <a:ext cx="9144000" cy="923330"/>
          </a:xfrm>
          <a:prstGeom prst="rect">
            <a:avLst/>
          </a:prstGeom>
          <a:noFill/>
        </p:spPr>
        <p:txBody>
          <a:bodyPr wrap="square" rtlCol="0">
            <a:spAutoFit/>
          </a:bodyPr>
          <a:lstStyle/>
          <a:p>
            <a:r>
              <a:rPr lang="en-US" dirty="0" smtClean="0"/>
              <a:t>Click on Internal Notes and Attachments to add pertinent notes </a:t>
            </a:r>
            <a:r>
              <a:rPr lang="en-US" dirty="0" smtClean="0"/>
              <a:t>and/or to add supporting documentation such as </a:t>
            </a:r>
            <a:r>
              <a:rPr lang="en-US" dirty="0" smtClean="0"/>
              <a:t>invoices</a:t>
            </a:r>
            <a:r>
              <a:rPr lang="en-US" dirty="0" smtClean="0"/>
              <a:t>. </a:t>
            </a:r>
            <a:r>
              <a:rPr lang="en-US" dirty="0" smtClean="0"/>
              <a:t> Please note, Internal Notes and Attachments do not go to the vendor.  These are only available to approved TBR Central </a:t>
            </a:r>
            <a:r>
              <a:rPr lang="en-US" dirty="0" err="1" smtClean="0"/>
              <a:t>eSHOP</a:t>
            </a:r>
            <a:r>
              <a:rPr lang="en-US" dirty="0" smtClean="0"/>
              <a:t> users. </a:t>
            </a:r>
            <a:endParaRPr lang="en-US" dirty="0"/>
          </a:p>
        </p:txBody>
      </p:sp>
      <p:cxnSp>
        <p:nvCxnSpPr>
          <p:cNvPr id="5" name="Straight Arrow Connector 4"/>
          <p:cNvCxnSpPr/>
          <p:nvPr/>
        </p:nvCxnSpPr>
        <p:spPr>
          <a:xfrm flipV="1">
            <a:off x="1981200" y="2209800"/>
            <a:ext cx="30480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4972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144000" cy="5791200"/>
          </a:xfrm>
          <a:prstGeom prst="rect">
            <a:avLst/>
          </a:prstGeom>
        </p:spPr>
      </p:pic>
      <p:sp>
        <p:nvSpPr>
          <p:cNvPr id="3" name="TextBox 2"/>
          <p:cNvSpPr txBox="1"/>
          <p:nvPr/>
        </p:nvSpPr>
        <p:spPr>
          <a:xfrm>
            <a:off x="0" y="5791200"/>
            <a:ext cx="9144000" cy="1107996"/>
          </a:xfrm>
          <a:prstGeom prst="rect">
            <a:avLst/>
          </a:prstGeom>
          <a:noFill/>
        </p:spPr>
        <p:txBody>
          <a:bodyPr wrap="square" rtlCol="0">
            <a:spAutoFit/>
          </a:bodyPr>
          <a:lstStyle/>
          <a:p>
            <a:r>
              <a:rPr lang="en-US" sz="2200" dirty="0" smtClean="0">
                <a:latin typeface="Times New Roman" pitchFamily="18" charset="0"/>
                <a:cs typeface="Times New Roman" pitchFamily="18" charset="0"/>
              </a:rPr>
              <a:t>Click on External Notes and Attachments if you have notes and/or attachments that need to go to the supplier, such as the supplier’s quote</a:t>
            </a:r>
            <a:r>
              <a:rPr lang="en-US" sz="2200" dirty="0" smtClean="0">
                <a:latin typeface="Times New Roman" pitchFamily="18" charset="0"/>
                <a:cs typeface="Times New Roman" pitchFamily="18" charset="0"/>
              </a:rPr>
              <a:t>.  Please note, if you add these to Internal Notes and Attachments, the Supplier will note see them.</a:t>
            </a:r>
            <a:endParaRPr lang="en-US" sz="2200" dirty="0">
              <a:latin typeface="Times New Roman" pitchFamily="18" charset="0"/>
              <a:cs typeface="Times New Roman" pitchFamily="18" charset="0"/>
            </a:endParaRPr>
          </a:p>
        </p:txBody>
      </p:sp>
      <p:cxnSp>
        <p:nvCxnSpPr>
          <p:cNvPr id="5" name="Straight Arrow Connector 4"/>
          <p:cNvCxnSpPr/>
          <p:nvPr/>
        </p:nvCxnSpPr>
        <p:spPr>
          <a:xfrm flipV="1">
            <a:off x="1866900" y="2063698"/>
            <a:ext cx="266700" cy="37470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2439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144000" cy="6172200"/>
          </a:xfrm>
          <a:prstGeom prst="rect">
            <a:avLst/>
          </a:prstGeom>
        </p:spPr>
      </p:pic>
      <p:sp>
        <p:nvSpPr>
          <p:cNvPr id="3" name="TextBox 2"/>
          <p:cNvSpPr txBox="1"/>
          <p:nvPr/>
        </p:nvSpPr>
        <p:spPr>
          <a:xfrm>
            <a:off x="0" y="6274713"/>
            <a:ext cx="9144000" cy="430887"/>
          </a:xfrm>
          <a:prstGeom prst="rect">
            <a:avLst/>
          </a:prstGeom>
          <a:noFill/>
        </p:spPr>
        <p:txBody>
          <a:bodyPr wrap="square" rtlCol="0">
            <a:spAutoFit/>
          </a:bodyPr>
          <a:lstStyle/>
          <a:p>
            <a:pPr algn="ctr"/>
            <a:r>
              <a:rPr lang="en-US" sz="2200" dirty="0" smtClean="0">
                <a:latin typeface="Times New Roman" pitchFamily="18" charset="0"/>
                <a:cs typeface="Times New Roman" pitchFamily="18" charset="0"/>
              </a:rPr>
              <a:t>Click on Final Review.</a:t>
            </a:r>
            <a:endParaRPr lang="en-US" sz="2200" dirty="0">
              <a:latin typeface="Times New Roman" pitchFamily="18" charset="0"/>
              <a:cs typeface="Times New Roman" pitchFamily="18" charset="0"/>
            </a:endParaRPr>
          </a:p>
        </p:txBody>
      </p:sp>
      <p:cxnSp>
        <p:nvCxnSpPr>
          <p:cNvPr id="5" name="Straight Arrow Connector 4"/>
          <p:cNvCxnSpPr/>
          <p:nvPr/>
        </p:nvCxnSpPr>
        <p:spPr>
          <a:xfrm flipV="1">
            <a:off x="3733800" y="2209800"/>
            <a:ext cx="1524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5533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144000" cy="5943600"/>
          </a:xfrm>
          <a:prstGeom prst="rect">
            <a:avLst/>
          </a:prstGeom>
        </p:spPr>
        <p:style>
          <a:lnRef idx="0">
            <a:schemeClr val="accent2"/>
          </a:lnRef>
          <a:fillRef idx="3">
            <a:schemeClr val="accent2"/>
          </a:fillRef>
          <a:effectRef idx="3">
            <a:schemeClr val="accent2"/>
          </a:effectRef>
          <a:fontRef idx="minor">
            <a:schemeClr val="lt1"/>
          </a:fontRef>
        </p:style>
      </p:pic>
      <p:sp>
        <p:nvSpPr>
          <p:cNvPr id="3" name="TextBox 2"/>
          <p:cNvSpPr txBox="1"/>
          <p:nvPr/>
        </p:nvSpPr>
        <p:spPr>
          <a:xfrm>
            <a:off x="0" y="6088559"/>
            <a:ext cx="9067800" cy="769441"/>
          </a:xfrm>
          <a:prstGeom prst="rect">
            <a:avLst/>
          </a:prstGeom>
          <a:noFill/>
        </p:spPr>
        <p:txBody>
          <a:bodyPr wrap="square" rtlCol="0">
            <a:spAutoFit/>
          </a:bodyPr>
          <a:lstStyle/>
          <a:p>
            <a:r>
              <a:rPr lang="en-US" sz="2200" dirty="0" smtClean="0">
                <a:latin typeface="Times New Roman" pitchFamily="18" charset="0"/>
                <a:cs typeface="Times New Roman" pitchFamily="18" charset="0"/>
              </a:rPr>
              <a:t>Click on the edit button in the General box to check </a:t>
            </a:r>
            <a:r>
              <a:rPr lang="en-US" sz="2200" dirty="0" err="1" smtClean="0">
                <a:latin typeface="Times New Roman" pitchFamily="18" charset="0"/>
                <a:cs typeface="Times New Roman" pitchFamily="18" charset="0"/>
              </a:rPr>
              <a:t>Pcard</a:t>
            </a:r>
            <a:r>
              <a:rPr lang="en-US" sz="2200" dirty="0" smtClean="0">
                <a:latin typeface="Times New Roman" pitchFamily="18" charset="0"/>
                <a:cs typeface="Times New Roman" pitchFamily="18" charset="0"/>
              </a:rPr>
              <a:t> Order or Invoice Already Exists.</a:t>
            </a:r>
            <a:endParaRPr lang="en-US" sz="2200" dirty="0">
              <a:latin typeface="Times New Roman" pitchFamily="18" charset="0"/>
              <a:cs typeface="Times New Roman" pitchFamily="18" charset="0"/>
            </a:endParaRPr>
          </a:p>
        </p:txBody>
      </p:sp>
      <p:cxnSp>
        <p:nvCxnSpPr>
          <p:cNvPr id="9" name="Straight Arrow Connector 8"/>
          <p:cNvCxnSpPr/>
          <p:nvPr/>
        </p:nvCxnSpPr>
        <p:spPr>
          <a:xfrm flipV="1">
            <a:off x="2819400" y="2819400"/>
            <a:ext cx="152400"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Right Brace 14"/>
          <p:cNvSpPr/>
          <p:nvPr/>
        </p:nvSpPr>
        <p:spPr>
          <a:xfrm>
            <a:off x="1371600" y="2971800"/>
            <a:ext cx="460248" cy="30480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90807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144000" cy="6324600"/>
          </a:xfrm>
          <a:prstGeom prst="rect">
            <a:avLst/>
          </a:prstGeom>
        </p:spPr>
      </p:pic>
      <p:sp>
        <p:nvSpPr>
          <p:cNvPr id="3" name="TextBox 2"/>
          <p:cNvSpPr txBox="1"/>
          <p:nvPr/>
        </p:nvSpPr>
        <p:spPr>
          <a:xfrm>
            <a:off x="0" y="6350913"/>
            <a:ext cx="9067800" cy="430887"/>
          </a:xfrm>
          <a:prstGeom prst="rect">
            <a:avLst/>
          </a:prstGeom>
          <a:noFill/>
        </p:spPr>
        <p:txBody>
          <a:bodyPr wrap="square" rtlCol="0">
            <a:spAutoFit/>
          </a:bodyPr>
          <a:lstStyle/>
          <a:p>
            <a:pPr algn="ctr"/>
            <a:r>
              <a:rPr lang="en-US" sz="2200" dirty="0" smtClean="0">
                <a:latin typeface="Times New Roman" pitchFamily="18" charset="0"/>
                <a:cs typeface="Times New Roman" pitchFamily="18" charset="0"/>
              </a:rPr>
              <a:t>Click on the Submit Requisition button.</a:t>
            </a:r>
            <a:endParaRPr lang="en-US" sz="2200" dirty="0">
              <a:latin typeface="Times New Roman" pitchFamily="18" charset="0"/>
              <a:cs typeface="Times New Roman" pitchFamily="18" charset="0"/>
            </a:endParaRPr>
          </a:p>
        </p:txBody>
      </p:sp>
      <p:cxnSp>
        <p:nvCxnSpPr>
          <p:cNvPr id="5" name="Straight Arrow Connector 4"/>
          <p:cNvCxnSpPr/>
          <p:nvPr/>
        </p:nvCxnSpPr>
        <p:spPr>
          <a:xfrm flipV="1">
            <a:off x="7696200" y="1600200"/>
            <a:ext cx="609600" cy="152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508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142037"/>
            <a:ext cx="9067800" cy="639763"/>
          </a:xfrm>
        </p:spPr>
        <p:txBody>
          <a:bodyPr>
            <a:normAutofit fontScale="70000" lnSpcReduction="20000"/>
          </a:bodyPr>
          <a:lstStyle/>
          <a:p>
            <a:pPr marL="0" indent="0">
              <a:buNone/>
            </a:pPr>
            <a:r>
              <a:rPr lang="en-US" dirty="0" smtClean="0">
                <a:latin typeface="Times New Roman" pitchFamily="18" charset="0"/>
                <a:cs typeface="Times New Roman" pitchFamily="18" charset="0"/>
              </a:rPr>
              <a:t>Congratulation, you have successfully submitted a requisition in the TBR Central </a:t>
            </a:r>
            <a:r>
              <a:rPr lang="en-US" dirty="0" err="1" smtClean="0">
                <a:latin typeface="Times New Roman" pitchFamily="18" charset="0"/>
                <a:cs typeface="Times New Roman" pitchFamily="18" charset="0"/>
              </a:rPr>
              <a:t>eSHOP</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4" name="Picture 3"/>
          <p:cNvPicPr/>
          <p:nvPr/>
        </p:nvPicPr>
        <p:blipFill>
          <a:blip r:embed="rId2"/>
          <a:stretch>
            <a:fillRect/>
          </a:stretch>
        </p:blipFill>
        <p:spPr>
          <a:xfrm>
            <a:off x="0" y="0"/>
            <a:ext cx="9144000" cy="5943600"/>
          </a:xfrm>
          <a:prstGeom prst="rect">
            <a:avLst/>
          </a:prstGeom>
        </p:spPr>
      </p:pic>
    </p:spTree>
    <p:extLst>
      <p:ext uri="{BB962C8B-B14F-4D97-AF65-F5344CB8AC3E}">
        <p14:creationId xmlns:p14="http://schemas.microsoft.com/office/powerpoint/2010/main" val="237750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0"/>
            <a:ext cx="9144000" cy="6019800"/>
          </a:xfrm>
          <a:prstGeom prst="rect">
            <a:avLst/>
          </a:prstGeom>
        </p:spPr>
      </p:pic>
      <p:cxnSp>
        <p:nvCxnSpPr>
          <p:cNvPr id="6" name="Straight Arrow Connector 5"/>
          <p:cNvCxnSpPr/>
          <p:nvPr/>
        </p:nvCxnSpPr>
        <p:spPr>
          <a:xfrm flipV="1">
            <a:off x="7406515" y="1828800"/>
            <a:ext cx="3048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a:off x="1752600" y="1752600"/>
            <a:ext cx="533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0" y="6096000"/>
            <a:ext cx="9144000" cy="646331"/>
          </a:xfrm>
          <a:prstGeom prst="rect">
            <a:avLst/>
          </a:prstGeom>
        </p:spPr>
        <p:txBody>
          <a:bodyPr wrap="square">
            <a:spAutoFit/>
          </a:bodyPr>
          <a:lstStyle/>
          <a:p>
            <a:r>
              <a:rPr lang="en-US" dirty="0" smtClean="0">
                <a:latin typeface="Times New Roman" pitchFamily="18" charset="0"/>
                <a:cs typeface="Times New Roman" pitchFamily="18" charset="0"/>
              </a:rPr>
              <a:t>From this page, you can remove the cart if it was created in error, name the cart or Proceed to Checkout. </a:t>
            </a:r>
            <a:endParaRPr lang="en-US" dirty="0">
              <a:latin typeface="Times New Roman" pitchFamily="18" charset="0"/>
              <a:cs typeface="Times New Roman" pitchFamily="18" charset="0"/>
            </a:endParaRPr>
          </a:p>
        </p:txBody>
      </p:sp>
      <p:cxnSp>
        <p:nvCxnSpPr>
          <p:cNvPr id="8" name="Straight Arrow Connector 7"/>
          <p:cNvCxnSpPr/>
          <p:nvPr/>
        </p:nvCxnSpPr>
        <p:spPr>
          <a:xfrm flipV="1">
            <a:off x="359274" y="3090193"/>
            <a:ext cx="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58498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19799"/>
            <a:ext cx="9067800" cy="685801"/>
          </a:xfrm>
        </p:spPr>
        <p:txBody>
          <a:bodyPr>
            <a:noAutofit/>
          </a:bodyPr>
          <a:lstStyle/>
          <a:p>
            <a:pPr marL="0" indent="0">
              <a:buNone/>
            </a:pPr>
            <a:r>
              <a:rPr lang="en-US" sz="2200" dirty="0" smtClean="0">
                <a:latin typeface="Times New Roman" pitchFamily="18" charset="0"/>
                <a:cs typeface="Times New Roman" pitchFamily="18" charset="0"/>
              </a:rPr>
              <a:t>Once you select Submit Requisition, the next step is to fill in the Shipping, Billing and Accounting Codes information.</a:t>
            </a:r>
            <a:endParaRPr lang="en-US" sz="2200" dirty="0">
              <a:latin typeface="Times New Roman" pitchFamily="18" charset="0"/>
              <a:cs typeface="Times New Roman" pitchFamily="18" charset="0"/>
            </a:endParaRPr>
          </a:p>
        </p:txBody>
      </p:sp>
      <p:pic>
        <p:nvPicPr>
          <p:cNvPr id="4" name="Picture 3"/>
          <p:cNvPicPr/>
          <p:nvPr/>
        </p:nvPicPr>
        <p:blipFill>
          <a:blip r:embed="rId2"/>
          <a:stretch>
            <a:fillRect/>
          </a:stretch>
        </p:blipFill>
        <p:spPr>
          <a:xfrm>
            <a:off x="0" y="0"/>
            <a:ext cx="9144000" cy="6019800"/>
          </a:xfrm>
          <a:prstGeom prst="rect">
            <a:avLst/>
          </a:prstGeom>
        </p:spPr>
      </p:pic>
      <p:cxnSp>
        <p:nvCxnSpPr>
          <p:cNvPr id="6" name="Straight Arrow Connector 5"/>
          <p:cNvCxnSpPr/>
          <p:nvPr/>
        </p:nvCxnSpPr>
        <p:spPr>
          <a:xfrm flipH="1" flipV="1">
            <a:off x="6019800" y="2933700"/>
            <a:ext cx="914400" cy="76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05534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362200"/>
            <a:ext cx="7543800" cy="2743200"/>
          </a:xfrm>
        </p:spPr>
        <p:txBody>
          <a:bodyPr/>
          <a:lstStyle/>
          <a:p>
            <a:pPr marL="0" indent="0">
              <a:buNone/>
            </a:pPr>
            <a:r>
              <a:rPr lang="en-US" sz="2200" dirty="0" smtClean="0">
                <a:latin typeface="Times New Roman" pitchFamily="18" charset="0"/>
                <a:cs typeface="Times New Roman" pitchFamily="18" charset="0"/>
              </a:rPr>
              <a:t>Please note that if the Ship To and Bill To addresses </a:t>
            </a:r>
            <a:r>
              <a:rPr lang="en-US" sz="2200" dirty="0" smtClean="0">
                <a:latin typeface="Times New Roman" pitchFamily="18" charset="0"/>
                <a:cs typeface="Times New Roman" pitchFamily="18" charset="0"/>
              </a:rPr>
              <a:t>have </a:t>
            </a:r>
            <a:r>
              <a:rPr lang="en-US" sz="2200" dirty="0" smtClean="0">
                <a:latin typeface="Times New Roman" pitchFamily="18" charset="0"/>
                <a:cs typeface="Times New Roman" pitchFamily="18" charset="0"/>
              </a:rPr>
              <a:t>been set, as covered on slides 9 – 13 of the of the User Registration and Login Training Presentation, it </a:t>
            </a:r>
            <a:r>
              <a:rPr lang="en-US" sz="2200" dirty="0" smtClean="0">
                <a:latin typeface="Times New Roman" pitchFamily="18" charset="0"/>
                <a:cs typeface="Times New Roman" pitchFamily="18" charset="0"/>
              </a:rPr>
              <a:t>will </a:t>
            </a:r>
            <a:r>
              <a:rPr lang="en-US" sz="2200" dirty="0" smtClean="0">
                <a:latin typeface="Times New Roman" pitchFamily="18" charset="0"/>
                <a:cs typeface="Times New Roman" pitchFamily="18" charset="0"/>
              </a:rPr>
              <a:t>not be necessary to fill in the Shipping and Billing </a:t>
            </a:r>
            <a:r>
              <a:rPr lang="en-US" sz="2200" dirty="0" smtClean="0">
                <a:latin typeface="Times New Roman" pitchFamily="18" charset="0"/>
                <a:cs typeface="Times New Roman" pitchFamily="18" charset="0"/>
              </a:rPr>
              <a:t>information.  </a:t>
            </a:r>
            <a:endParaRPr lang="en-US"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2002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5999"/>
            <a:ext cx="9144000" cy="685801"/>
          </a:xfrm>
        </p:spPr>
        <p:txBody>
          <a:bodyPr>
            <a:noAutofit/>
          </a:bodyPr>
          <a:lstStyle/>
          <a:p>
            <a:pPr marL="0" indent="0">
              <a:buNone/>
            </a:pPr>
            <a:r>
              <a:rPr lang="en-US" sz="2200" dirty="0" smtClean="0">
                <a:latin typeface="Times New Roman" pitchFamily="18" charset="0"/>
                <a:cs typeface="Times New Roman" pitchFamily="18" charset="0"/>
              </a:rPr>
              <a:t>Click edit in the Shipping box to fill in the required shipping information.</a:t>
            </a:r>
            <a:endParaRPr lang="en-US" sz="2200" dirty="0">
              <a:latin typeface="Times New Roman" pitchFamily="18" charset="0"/>
              <a:cs typeface="Times New Roman" pitchFamily="18" charset="0"/>
            </a:endParaRPr>
          </a:p>
        </p:txBody>
      </p:sp>
      <p:pic>
        <p:nvPicPr>
          <p:cNvPr id="4" name="Picture 3"/>
          <p:cNvPicPr/>
          <p:nvPr/>
        </p:nvPicPr>
        <p:blipFill>
          <a:blip r:embed="rId2"/>
          <a:stretch>
            <a:fillRect/>
          </a:stretch>
        </p:blipFill>
        <p:spPr>
          <a:xfrm>
            <a:off x="0" y="0"/>
            <a:ext cx="9144000" cy="5943600"/>
          </a:xfrm>
          <a:prstGeom prst="rect">
            <a:avLst/>
          </a:prstGeom>
        </p:spPr>
      </p:pic>
      <p:cxnSp>
        <p:nvCxnSpPr>
          <p:cNvPr id="6" name="Straight Arrow Connector 5"/>
          <p:cNvCxnSpPr/>
          <p:nvPr/>
        </p:nvCxnSpPr>
        <p:spPr>
          <a:xfrm flipH="1" flipV="1">
            <a:off x="6019800" y="2750442"/>
            <a:ext cx="914400" cy="76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7102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1"/>
            <a:ext cx="9144000" cy="6012358"/>
          </a:xfrm>
          <a:prstGeom prst="rect">
            <a:avLst/>
          </a:prstGeom>
        </p:spPr>
      </p:pic>
      <p:sp>
        <p:nvSpPr>
          <p:cNvPr id="5" name="TextBox 4"/>
          <p:cNvSpPr txBox="1"/>
          <p:nvPr/>
        </p:nvSpPr>
        <p:spPr>
          <a:xfrm>
            <a:off x="0" y="6012359"/>
            <a:ext cx="9067800" cy="769441"/>
          </a:xfrm>
          <a:prstGeom prst="rect">
            <a:avLst/>
          </a:prstGeom>
          <a:noFill/>
        </p:spPr>
        <p:txBody>
          <a:bodyPr wrap="square" rtlCol="0">
            <a:spAutoFit/>
          </a:bodyPr>
          <a:lstStyle/>
          <a:p>
            <a:r>
              <a:rPr lang="en-US" sz="2200" dirty="0" smtClean="0">
                <a:latin typeface="Times New Roman" pitchFamily="18" charset="0"/>
                <a:cs typeface="Times New Roman" pitchFamily="18" charset="0"/>
              </a:rPr>
              <a:t>A Ship To box will pop up with a drop menu.  Select the correct suite number for the order to be shipped to. </a:t>
            </a:r>
            <a:endParaRPr lang="en-US" sz="2200" dirty="0">
              <a:latin typeface="Times New Roman" pitchFamily="18" charset="0"/>
              <a:cs typeface="Times New Roman" pitchFamily="18" charset="0"/>
            </a:endParaRPr>
          </a:p>
        </p:txBody>
      </p:sp>
      <p:cxnSp>
        <p:nvCxnSpPr>
          <p:cNvPr id="7" name="Straight Arrow Connector 6"/>
          <p:cNvCxnSpPr/>
          <p:nvPr/>
        </p:nvCxnSpPr>
        <p:spPr>
          <a:xfrm flipV="1">
            <a:off x="3200400" y="3200400"/>
            <a:ext cx="1066800" cy="914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41408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1"/>
            <a:ext cx="9144000" cy="6274712"/>
          </a:xfrm>
          <a:prstGeom prst="rect">
            <a:avLst/>
          </a:prstGeom>
        </p:spPr>
      </p:pic>
      <p:sp>
        <p:nvSpPr>
          <p:cNvPr id="5" name="TextBox 4"/>
          <p:cNvSpPr txBox="1"/>
          <p:nvPr/>
        </p:nvSpPr>
        <p:spPr>
          <a:xfrm>
            <a:off x="914400" y="6274713"/>
            <a:ext cx="7086600" cy="430887"/>
          </a:xfrm>
          <a:prstGeom prst="rect">
            <a:avLst/>
          </a:prstGeom>
          <a:noFill/>
        </p:spPr>
        <p:txBody>
          <a:bodyPr wrap="square" rtlCol="0">
            <a:spAutoFit/>
          </a:bodyPr>
          <a:lstStyle/>
          <a:p>
            <a:r>
              <a:rPr lang="en-US" sz="2200" dirty="0" smtClean="0">
                <a:latin typeface="Times New Roman" pitchFamily="18" charset="0"/>
                <a:cs typeface="Times New Roman" pitchFamily="18" charset="0"/>
              </a:rPr>
              <a:t>Once you have selected the appropriate suite, click on save. </a:t>
            </a:r>
            <a:endParaRPr lang="en-US" sz="2200" dirty="0">
              <a:latin typeface="Times New Roman" pitchFamily="18" charset="0"/>
              <a:cs typeface="Times New Roman" pitchFamily="18" charset="0"/>
            </a:endParaRPr>
          </a:p>
        </p:txBody>
      </p:sp>
      <p:cxnSp>
        <p:nvCxnSpPr>
          <p:cNvPr id="7" name="Straight Arrow Connector 6"/>
          <p:cNvCxnSpPr/>
          <p:nvPr/>
        </p:nvCxnSpPr>
        <p:spPr>
          <a:xfrm flipV="1">
            <a:off x="3505200" y="4509655"/>
            <a:ext cx="8382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0199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0"/>
            <a:ext cx="9143999" cy="6012359"/>
          </a:xfrm>
          <a:prstGeom prst="rect">
            <a:avLst/>
          </a:prstGeom>
        </p:spPr>
      </p:pic>
      <p:sp>
        <p:nvSpPr>
          <p:cNvPr id="6" name="Freeform 5"/>
          <p:cNvSpPr/>
          <p:nvPr/>
        </p:nvSpPr>
        <p:spPr>
          <a:xfrm>
            <a:off x="533400" y="1433945"/>
            <a:ext cx="454212" cy="332509"/>
          </a:xfrm>
          <a:custGeom>
            <a:avLst/>
            <a:gdLst>
              <a:gd name="connsiteX0" fmla="*/ 438981 w 454212"/>
              <a:gd name="connsiteY0" fmla="*/ 204040 h 332509"/>
              <a:gd name="connsiteX1" fmla="*/ 416310 w 454212"/>
              <a:gd name="connsiteY1" fmla="*/ 128469 h 332509"/>
              <a:gd name="connsiteX2" fmla="*/ 393638 w 454212"/>
              <a:gd name="connsiteY2" fmla="*/ 113355 h 332509"/>
              <a:gd name="connsiteX3" fmla="*/ 355853 w 454212"/>
              <a:gd name="connsiteY3" fmla="*/ 83127 h 332509"/>
              <a:gd name="connsiteX4" fmla="*/ 310511 w 454212"/>
              <a:gd name="connsiteY4" fmla="*/ 37785 h 332509"/>
              <a:gd name="connsiteX5" fmla="*/ 265169 w 454212"/>
              <a:gd name="connsiteY5" fmla="*/ 22671 h 332509"/>
              <a:gd name="connsiteX6" fmla="*/ 212270 w 454212"/>
              <a:gd name="connsiteY6" fmla="*/ 7557 h 332509"/>
              <a:gd name="connsiteX7" fmla="*/ 151814 w 454212"/>
              <a:gd name="connsiteY7" fmla="*/ 0 h 332509"/>
              <a:gd name="connsiteX8" fmla="*/ 38458 w 454212"/>
              <a:gd name="connsiteY8" fmla="*/ 15114 h 332509"/>
              <a:gd name="connsiteX9" fmla="*/ 15787 w 454212"/>
              <a:gd name="connsiteY9" fmla="*/ 30228 h 332509"/>
              <a:gd name="connsiteX10" fmla="*/ 673 w 454212"/>
              <a:gd name="connsiteY10" fmla="*/ 98241 h 332509"/>
              <a:gd name="connsiteX11" fmla="*/ 23344 w 454212"/>
              <a:gd name="connsiteY11" fmla="*/ 211597 h 332509"/>
              <a:gd name="connsiteX12" fmla="*/ 46015 w 454212"/>
              <a:gd name="connsiteY12" fmla="*/ 226711 h 332509"/>
              <a:gd name="connsiteX13" fmla="*/ 83800 w 454212"/>
              <a:gd name="connsiteY13" fmla="*/ 294724 h 332509"/>
              <a:gd name="connsiteX14" fmla="*/ 106472 w 454212"/>
              <a:gd name="connsiteY14" fmla="*/ 302281 h 332509"/>
              <a:gd name="connsiteX15" fmla="*/ 129143 w 454212"/>
              <a:gd name="connsiteY15" fmla="*/ 317395 h 332509"/>
              <a:gd name="connsiteX16" fmla="*/ 174485 w 454212"/>
              <a:gd name="connsiteY16" fmla="*/ 332509 h 332509"/>
              <a:gd name="connsiteX17" fmla="*/ 280283 w 454212"/>
              <a:gd name="connsiteY17" fmla="*/ 324952 h 332509"/>
              <a:gd name="connsiteX18" fmla="*/ 325625 w 454212"/>
              <a:gd name="connsiteY18" fmla="*/ 309838 h 332509"/>
              <a:gd name="connsiteX19" fmla="*/ 348296 w 454212"/>
              <a:gd name="connsiteY19" fmla="*/ 287167 h 332509"/>
              <a:gd name="connsiteX20" fmla="*/ 393638 w 454212"/>
              <a:gd name="connsiteY20" fmla="*/ 272053 h 332509"/>
              <a:gd name="connsiteX21" fmla="*/ 408753 w 454212"/>
              <a:gd name="connsiteY21" fmla="*/ 256939 h 332509"/>
              <a:gd name="connsiteX22" fmla="*/ 423867 w 454212"/>
              <a:gd name="connsiteY22" fmla="*/ 234268 h 332509"/>
              <a:gd name="connsiteX23" fmla="*/ 446538 w 454212"/>
              <a:gd name="connsiteY23" fmla="*/ 226711 h 332509"/>
              <a:gd name="connsiteX24" fmla="*/ 454095 w 454212"/>
              <a:gd name="connsiteY24" fmla="*/ 196483 h 332509"/>
              <a:gd name="connsiteX25" fmla="*/ 408753 w 454212"/>
              <a:gd name="connsiteY25" fmla="*/ 143583 h 332509"/>
              <a:gd name="connsiteX26" fmla="*/ 401195 w 454212"/>
              <a:gd name="connsiteY26" fmla="*/ 143583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4212" h="332509">
                <a:moveTo>
                  <a:pt x="438981" y="204040"/>
                </a:moveTo>
                <a:cubicBezTo>
                  <a:pt x="434225" y="170745"/>
                  <a:pt x="439222" y="151380"/>
                  <a:pt x="416310" y="128469"/>
                </a:cubicBezTo>
                <a:cubicBezTo>
                  <a:pt x="409888" y="122047"/>
                  <a:pt x="401195" y="118393"/>
                  <a:pt x="393638" y="113355"/>
                </a:cubicBezTo>
                <a:cubicBezTo>
                  <a:pt x="352153" y="51127"/>
                  <a:pt x="406394" y="122437"/>
                  <a:pt x="355853" y="83127"/>
                </a:cubicBezTo>
                <a:cubicBezTo>
                  <a:pt x="338981" y="70004"/>
                  <a:pt x="330789" y="44544"/>
                  <a:pt x="310511" y="37785"/>
                </a:cubicBezTo>
                <a:lnTo>
                  <a:pt x="265169" y="22671"/>
                </a:lnTo>
                <a:cubicBezTo>
                  <a:pt x="247200" y="16681"/>
                  <a:pt x="231248" y="10720"/>
                  <a:pt x="212270" y="7557"/>
                </a:cubicBezTo>
                <a:cubicBezTo>
                  <a:pt x="192237" y="4218"/>
                  <a:pt x="171966" y="2519"/>
                  <a:pt x="151814" y="0"/>
                </a:cubicBezTo>
                <a:cubicBezTo>
                  <a:pt x="139409" y="1128"/>
                  <a:pt x="65418" y="3560"/>
                  <a:pt x="38458" y="15114"/>
                </a:cubicBezTo>
                <a:cubicBezTo>
                  <a:pt x="30110" y="18692"/>
                  <a:pt x="23344" y="25190"/>
                  <a:pt x="15787" y="30228"/>
                </a:cubicBezTo>
                <a:cubicBezTo>
                  <a:pt x="7994" y="53607"/>
                  <a:pt x="673" y="71641"/>
                  <a:pt x="673" y="98241"/>
                </a:cubicBezTo>
                <a:cubicBezTo>
                  <a:pt x="673" y="136330"/>
                  <a:pt x="-6107" y="182146"/>
                  <a:pt x="23344" y="211597"/>
                </a:cubicBezTo>
                <a:cubicBezTo>
                  <a:pt x="29766" y="218019"/>
                  <a:pt x="38458" y="221673"/>
                  <a:pt x="46015" y="226711"/>
                </a:cubicBezTo>
                <a:cubicBezTo>
                  <a:pt x="52669" y="246673"/>
                  <a:pt x="64311" y="288228"/>
                  <a:pt x="83800" y="294724"/>
                </a:cubicBezTo>
                <a:lnTo>
                  <a:pt x="106472" y="302281"/>
                </a:lnTo>
                <a:cubicBezTo>
                  <a:pt x="114029" y="307319"/>
                  <a:pt x="120843" y="313706"/>
                  <a:pt x="129143" y="317395"/>
                </a:cubicBezTo>
                <a:cubicBezTo>
                  <a:pt x="143701" y="323865"/>
                  <a:pt x="174485" y="332509"/>
                  <a:pt x="174485" y="332509"/>
                </a:cubicBezTo>
                <a:cubicBezTo>
                  <a:pt x="209751" y="329990"/>
                  <a:pt x="245318" y="330197"/>
                  <a:pt x="280283" y="324952"/>
                </a:cubicBezTo>
                <a:cubicBezTo>
                  <a:pt x="296038" y="322589"/>
                  <a:pt x="325625" y="309838"/>
                  <a:pt x="325625" y="309838"/>
                </a:cubicBezTo>
                <a:cubicBezTo>
                  <a:pt x="333182" y="302281"/>
                  <a:pt x="338954" y="292357"/>
                  <a:pt x="348296" y="287167"/>
                </a:cubicBezTo>
                <a:cubicBezTo>
                  <a:pt x="362223" y="279430"/>
                  <a:pt x="393638" y="272053"/>
                  <a:pt x="393638" y="272053"/>
                </a:cubicBezTo>
                <a:cubicBezTo>
                  <a:pt x="398676" y="267015"/>
                  <a:pt x="404302" y="262503"/>
                  <a:pt x="408753" y="256939"/>
                </a:cubicBezTo>
                <a:cubicBezTo>
                  <a:pt x="414427" y="249847"/>
                  <a:pt x="416775" y="239942"/>
                  <a:pt x="423867" y="234268"/>
                </a:cubicBezTo>
                <a:cubicBezTo>
                  <a:pt x="430087" y="229292"/>
                  <a:pt x="438981" y="229230"/>
                  <a:pt x="446538" y="226711"/>
                </a:cubicBezTo>
                <a:cubicBezTo>
                  <a:pt x="449057" y="216635"/>
                  <a:pt x="455128" y="206818"/>
                  <a:pt x="454095" y="196483"/>
                </a:cubicBezTo>
                <a:cubicBezTo>
                  <a:pt x="449196" y="147491"/>
                  <a:pt x="445637" y="150960"/>
                  <a:pt x="408753" y="143583"/>
                </a:cubicBezTo>
                <a:cubicBezTo>
                  <a:pt x="406283" y="143089"/>
                  <a:pt x="403714" y="143583"/>
                  <a:pt x="401195" y="143583"/>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7" name="TextBox 6"/>
          <p:cNvSpPr txBox="1"/>
          <p:nvPr/>
        </p:nvSpPr>
        <p:spPr>
          <a:xfrm>
            <a:off x="0" y="6012359"/>
            <a:ext cx="9144000" cy="769441"/>
          </a:xfrm>
          <a:prstGeom prst="rect">
            <a:avLst/>
          </a:prstGeom>
          <a:noFill/>
        </p:spPr>
        <p:txBody>
          <a:bodyPr wrap="square" rtlCol="0">
            <a:spAutoFit/>
          </a:bodyPr>
          <a:lstStyle/>
          <a:p>
            <a:r>
              <a:rPr lang="en-US" sz="2200" dirty="0" smtClean="0">
                <a:latin typeface="Times New Roman" pitchFamily="18" charset="0"/>
                <a:cs typeface="Times New Roman" pitchFamily="18" charset="0"/>
              </a:rPr>
              <a:t>Notice shipping has changed from red to green.  Next the Billing must be filled in.  Billing can be selected from three different locations.</a:t>
            </a:r>
            <a:endParaRPr lang="en-US" sz="2200" dirty="0">
              <a:latin typeface="Times New Roman" pitchFamily="18" charset="0"/>
              <a:cs typeface="Times New Roman" pitchFamily="18" charset="0"/>
            </a:endParaRPr>
          </a:p>
        </p:txBody>
      </p:sp>
      <p:cxnSp>
        <p:nvCxnSpPr>
          <p:cNvPr id="9" name="Straight Arrow Connector 8"/>
          <p:cNvCxnSpPr/>
          <p:nvPr/>
        </p:nvCxnSpPr>
        <p:spPr>
          <a:xfrm>
            <a:off x="1143000" y="990600"/>
            <a:ext cx="0" cy="4710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a:off x="2057400" y="1600200"/>
            <a:ext cx="1524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V="1">
            <a:off x="1000837" y="2488408"/>
            <a:ext cx="0" cy="35718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77322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TotalTime>
  <Words>661</Words>
  <Application>Microsoft Office PowerPoint</Application>
  <PresentationFormat>On-screen Show (4:3)</PresentationFormat>
  <Paragraphs>27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Training Presentation Submitting a Requisition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Presentation Submitting a Shopping Cart</dc:title>
  <dc:creator>Mark Hodges</dc:creator>
  <cp:lastModifiedBy>Mark Hodges</cp:lastModifiedBy>
  <cp:revision>21</cp:revision>
  <cp:lastPrinted>2013-04-22T22:51:41Z</cp:lastPrinted>
  <dcterms:created xsi:type="dcterms:W3CDTF">2013-04-22T18:43:05Z</dcterms:created>
  <dcterms:modified xsi:type="dcterms:W3CDTF">2013-08-13T16:06:43Z</dcterms:modified>
</cp:coreProperties>
</file>