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4660"/>
  </p:normalViewPr>
  <p:slideViewPr>
    <p:cSldViewPr snapToGrid="0">
      <p:cViewPr varScale="1">
        <p:scale>
          <a:sx n="99" d="100"/>
          <a:sy n="99" d="100"/>
        </p:scale>
        <p:origin x="101" y="60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E1E429-B437-474F-9AF1-E2121EAE9CFA}"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3823482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1E429-B437-474F-9AF1-E2121EAE9CFA}"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1097907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1E429-B437-474F-9AF1-E2121EAE9CFA}"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127429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E1E429-B437-474F-9AF1-E2121EAE9CFA}"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130572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1E429-B437-474F-9AF1-E2121EAE9CFA}"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167997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E1E429-B437-474F-9AF1-E2121EAE9CFA}"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3940839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E1E429-B437-474F-9AF1-E2121EAE9CFA}" type="datetimeFigureOut">
              <a:rPr lang="en-US" smtClean="0"/>
              <a:t>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3534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E1E429-B437-474F-9AF1-E2121EAE9CFA}"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3759386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1E429-B437-474F-9AF1-E2121EAE9CFA}" type="datetimeFigureOut">
              <a:rPr lang="en-US" smtClean="0"/>
              <a:t>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309370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E1E429-B437-474F-9AF1-E2121EAE9CFA}"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310565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E1E429-B437-474F-9AF1-E2121EAE9CFA}"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BE1B8-8111-432D-96D9-18BBAC74BDC7}" type="slidenum">
              <a:rPr lang="en-US" smtClean="0"/>
              <a:t>‹#›</a:t>
            </a:fld>
            <a:endParaRPr lang="en-US"/>
          </a:p>
        </p:txBody>
      </p:sp>
    </p:spTree>
    <p:extLst>
      <p:ext uri="{BB962C8B-B14F-4D97-AF65-F5344CB8AC3E}">
        <p14:creationId xmlns:p14="http://schemas.microsoft.com/office/powerpoint/2010/main" val="1496430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1E429-B437-474F-9AF1-E2121EAE9CFA}" type="datetimeFigureOut">
              <a:rPr lang="en-US" smtClean="0"/>
              <a:t>1/9/2017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BE1B8-8111-432D-96D9-18BBAC74BDC7}" type="slidenum">
              <a:rPr lang="en-US" smtClean="0"/>
              <a:t>‹#›</a:t>
            </a:fld>
            <a:endParaRPr lang="en-US"/>
          </a:p>
        </p:txBody>
      </p:sp>
    </p:spTree>
    <p:extLst>
      <p:ext uri="{BB962C8B-B14F-4D97-AF65-F5344CB8AC3E}">
        <p14:creationId xmlns:p14="http://schemas.microsoft.com/office/powerpoint/2010/main" val="64058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2168" y="2546858"/>
            <a:ext cx="3283974" cy="769441"/>
          </a:xfrm>
          <a:prstGeom prst="rect">
            <a:avLst/>
          </a:prstGeom>
          <a:noFill/>
        </p:spPr>
        <p:txBody>
          <a:bodyPr wrap="square" rtlCol="0">
            <a:spAutoFit/>
          </a:bodyPr>
          <a:lstStyle/>
          <a:p>
            <a:pPr algn="ctr"/>
            <a:r>
              <a:rPr lang="en-US" sz="4400" dirty="0">
                <a:latin typeface="Felix Titling" panose="04060505060202020A04" pitchFamily="82" charset="0"/>
                <a:cs typeface="Adobe Devanagari" panose="02040503050201020203" pitchFamily="18" charset="0"/>
              </a:rPr>
              <a:t>Welcome</a:t>
            </a:r>
          </a:p>
        </p:txBody>
      </p:sp>
      <p:sp>
        <p:nvSpPr>
          <p:cNvPr id="5" name="TextBox 4"/>
          <p:cNvSpPr txBox="1"/>
          <p:nvPr/>
        </p:nvSpPr>
        <p:spPr>
          <a:xfrm>
            <a:off x="2792362" y="3691582"/>
            <a:ext cx="6739264"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The Diversity Registration Section</a:t>
            </a:r>
          </a:p>
        </p:txBody>
      </p:sp>
      <p:sp>
        <p:nvSpPr>
          <p:cNvPr id="2" name="TextBox 1"/>
          <p:cNvSpPr txBox="1"/>
          <p:nvPr/>
        </p:nvSpPr>
        <p:spPr>
          <a:xfrm>
            <a:off x="5963478" y="3329611"/>
            <a:ext cx="42838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To</a:t>
            </a:r>
          </a:p>
        </p:txBody>
      </p:sp>
      <p:pic>
        <p:nvPicPr>
          <p:cNvPr id="7" name="Picture 6"/>
          <p:cNvPicPr>
            <a:picLocks noChangeAspect="1"/>
          </p:cNvPicPr>
          <p:nvPr/>
        </p:nvPicPr>
        <p:blipFill>
          <a:blip r:embed="rId2"/>
          <a:stretch>
            <a:fillRect/>
          </a:stretch>
        </p:blipFill>
        <p:spPr>
          <a:xfrm>
            <a:off x="4794631" y="863910"/>
            <a:ext cx="2819048" cy="666667"/>
          </a:xfrm>
          <a:prstGeom prst="rect">
            <a:avLst/>
          </a:prstGeom>
        </p:spPr>
      </p:pic>
    </p:spTree>
    <p:extLst>
      <p:ext uri="{BB962C8B-B14F-4D97-AF65-F5344CB8AC3E}">
        <p14:creationId xmlns:p14="http://schemas.microsoft.com/office/powerpoint/2010/main" val="2773474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8134" r="44202" b="23434"/>
          <a:stretch/>
        </p:blipFill>
        <p:spPr bwMode="auto">
          <a:xfrm>
            <a:off x="0" y="1"/>
            <a:ext cx="12192000" cy="68580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3410584" y="5353070"/>
            <a:ext cx="6087979" cy="369332"/>
          </a:xfrm>
          <a:prstGeom prst="rect">
            <a:avLst/>
          </a:prstGeom>
          <a:solidFill>
            <a:schemeClr val="bg1">
              <a:lumMod val="85000"/>
            </a:schemeClr>
          </a:solidFill>
          <a:ln>
            <a:solidFill>
              <a:schemeClr val="tx1"/>
            </a:solidFill>
          </a:ln>
        </p:spPr>
        <p:txBody>
          <a:bodyPr wrap="square" rtlCol="0">
            <a:spAutoFit/>
          </a:bodyPr>
          <a:lstStyle/>
          <a:p>
            <a:pPr algn="ctr"/>
            <a:r>
              <a:rPr lang="en-US" dirty="0"/>
              <a:t>If you select Minority Business Enterprise</a:t>
            </a:r>
          </a:p>
        </p:txBody>
      </p:sp>
    </p:spTree>
    <p:extLst>
      <p:ext uri="{BB962C8B-B14F-4D97-AF65-F5344CB8AC3E}">
        <p14:creationId xmlns:p14="http://schemas.microsoft.com/office/powerpoint/2010/main" val="1030609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8705" r="44087" b="22661"/>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231640" y="4872447"/>
            <a:ext cx="9358605" cy="1200329"/>
          </a:xfrm>
          <a:prstGeom prst="rect">
            <a:avLst/>
          </a:prstGeom>
          <a:solidFill>
            <a:schemeClr val="bg1">
              <a:lumMod val="85000"/>
            </a:schemeClr>
          </a:solidFill>
          <a:ln>
            <a:solidFill>
              <a:schemeClr val="tx1"/>
            </a:solidFill>
          </a:ln>
        </p:spPr>
        <p:txBody>
          <a:bodyPr wrap="square" rtlCol="0">
            <a:spAutoFit/>
          </a:bodyPr>
          <a:lstStyle/>
          <a:p>
            <a:pPr algn="ctr"/>
            <a:r>
              <a:rPr lang="en-US" dirty="0"/>
              <a:t>Second screen for MBE:</a:t>
            </a:r>
          </a:p>
          <a:p>
            <a:pPr algn="ctr"/>
            <a:r>
              <a:rPr lang="en-US" dirty="0"/>
              <a:t> </a:t>
            </a:r>
          </a:p>
          <a:p>
            <a:pPr algn="ctr"/>
            <a:r>
              <a:rPr lang="en-US" dirty="0"/>
              <a:t>Select your ethnicity and if you are certified by the State of Tennessee select “yes” then select “close”.  Please do not select more than one diversity classification.</a:t>
            </a:r>
          </a:p>
        </p:txBody>
      </p:sp>
    </p:spTree>
    <p:extLst>
      <p:ext uri="{BB962C8B-B14F-4D97-AF65-F5344CB8AC3E}">
        <p14:creationId xmlns:p14="http://schemas.microsoft.com/office/powerpoint/2010/main" val="2168615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7663" r="44546" b="23434"/>
          <a:stretch/>
        </p:blipFill>
        <p:spPr bwMode="auto">
          <a:xfrm>
            <a:off x="0" y="0"/>
            <a:ext cx="12192000" cy="6858001"/>
          </a:xfrm>
          <a:prstGeom prst="rect">
            <a:avLst/>
          </a:prstGeom>
          <a:solidFill>
            <a:schemeClr val="bg1">
              <a:lumMod val="85000"/>
            </a:schemeClr>
          </a:solidFill>
          <a:ln>
            <a:solidFill>
              <a:schemeClr val="tx1"/>
            </a:solidFill>
          </a:ln>
          <a:extLst>
            <a:ext uri="{53640926-AAD7-44D8-BBD7-CCE9431645EC}">
              <a14:shadowObscured xmlns:a14="http://schemas.microsoft.com/office/drawing/2010/main"/>
            </a:ext>
          </a:extLst>
        </p:spPr>
      </p:pic>
      <p:sp>
        <p:nvSpPr>
          <p:cNvPr id="2" name="Rectangle 1"/>
          <p:cNvSpPr/>
          <p:nvPr/>
        </p:nvSpPr>
        <p:spPr>
          <a:xfrm>
            <a:off x="5002805" y="4646137"/>
            <a:ext cx="2539478" cy="369332"/>
          </a:xfrm>
          <a:prstGeom prst="rect">
            <a:avLst/>
          </a:prstGeom>
          <a:solidFill>
            <a:schemeClr val="bg1">
              <a:lumMod val="85000"/>
            </a:schemeClr>
          </a:solidFill>
          <a:ln>
            <a:solidFill>
              <a:schemeClr val="tx1"/>
            </a:solidFill>
          </a:ln>
        </p:spPr>
        <p:txBody>
          <a:bodyPr wrap="none">
            <a:spAutoFit/>
          </a:bodyPr>
          <a:lstStyle/>
          <a:p>
            <a:r>
              <a:rPr lang="en-US" dirty="0">
                <a:effectLst/>
                <a:latin typeface="Century Schoolbook" panose="02040604050505020304" pitchFamily="18" charset="0"/>
                <a:ea typeface="Times New Roman" panose="02020603050405020304" pitchFamily="18" charset="0"/>
                <a:cs typeface="Times New Roman" panose="02020603050405020304" pitchFamily="18" charset="0"/>
              </a:rPr>
              <a:t>Final screen for MBE:</a:t>
            </a:r>
          </a:p>
        </p:txBody>
      </p:sp>
    </p:spTree>
    <p:extLst>
      <p:ext uri="{BB962C8B-B14F-4D97-AF65-F5344CB8AC3E}">
        <p14:creationId xmlns:p14="http://schemas.microsoft.com/office/powerpoint/2010/main" val="228405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7772" t="2319" r="44317" b="23834"/>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828800" y="4711204"/>
            <a:ext cx="8518850" cy="646331"/>
          </a:xfrm>
          <a:prstGeom prst="rect">
            <a:avLst/>
          </a:prstGeom>
          <a:solidFill>
            <a:schemeClr val="bg1">
              <a:lumMod val="85000"/>
            </a:schemeClr>
          </a:solidFill>
          <a:ln>
            <a:solidFill>
              <a:schemeClr val="tx1"/>
            </a:solidFill>
          </a:ln>
        </p:spPr>
        <p:txBody>
          <a:bodyPr wrap="square">
            <a:spAutoFit/>
          </a:bodyPr>
          <a:lstStyle/>
          <a:p>
            <a:pPr algn="ctr"/>
            <a:r>
              <a:rPr lang="en-US" dirty="0">
                <a:effectLst/>
                <a:latin typeface="Century Schoolbook" panose="02040604050505020304" pitchFamily="18" charset="0"/>
                <a:ea typeface="Times New Roman" panose="02020603050405020304" pitchFamily="18" charset="0"/>
                <a:cs typeface="Times New Roman" panose="02020603050405020304" pitchFamily="18" charset="0"/>
              </a:rPr>
              <a:t>If you select Service Disabled Veteran, select “close”.  Please do not </a:t>
            </a:r>
            <a:r>
              <a:rPr lang="en-US" dirty="0"/>
              <a:t>select more than one diversity classification.</a:t>
            </a:r>
            <a:endParaRPr lang="en-US" dirty="0">
              <a:effectLst/>
              <a:latin typeface="Century Schoolbook" panose="020406040505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373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7779" r="44432" b="22661"/>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150648" y="4178168"/>
            <a:ext cx="3212431" cy="369332"/>
          </a:xfrm>
          <a:prstGeom prst="rect">
            <a:avLst/>
          </a:prstGeom>
          <a:solidFill>
            <a:schemeClr val="bg1">
              <a:lumMod val="85000"/>
            </a:schemeClr>
          </a:solidFill>
          <a:ln>
            <a:solidFill>
              <a:schemeClr val="tx1"/>
            </a:solidFill>
          </a:ln>
        </p:spPr>
        <p:txBody>
          <a:bodyPr wrap="square" rtlCol="0">
            <a:spAutoFit/>
          </a:bodyPr>
          <a:lstStyle/>
          <a:p>
            <a:pPr algn="ctr"/>
            <a:r>
              <a:rPr lang="en-US" dirty="0"/>
              <a:t>Final screen for SDVB:  Select </a:t>
            </a:r>
          </a:p>
        </p:txBody>
      </p:sp>
    </p:spTree>
    <p:extLst>
      <p:ext uri="{BB962C8B-B14F-4D97-AF65-F5344CB8AC3E}">
        <p14:creationId xmlns:p14="http://schemas.microsoft.com/office/powerpoint/2010/main" val="4288470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8133" t="1934" r="44202" b="22653"/>
          <a:stretch/>
        </p:blipFill>
        <p:spPr bwMode="auto">
          <a:xfrm>
            <a:off x="0" y="1"/>
            <a:ext cx="12192000" cy="68580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109398" y="4565371"/>
            <a:ext cx="3973204" cy="369332"/>
          </a:xfrm>
          <a:prstGeom prst="rect">
            <a:avLst/>
          </a:prstGeom>
          <a:solidFill>
            <a:schemeClr val="bg1">
              <a:lumMod val="85000"/>
            </a:schemeClr>
          </a:solidFill>
          <a:ln>
            <a:solidFill>
              <a:schemeClr val="tx1"/>
            </a:solidFill>
          </a:ln>
        </p:spPr>
        <p:txBody>
          <a:bodyPr wrap="none" rtlCol="0">
            <a:spAutoFit/>
          </a:bodyPr>
          <a:lstStyle/>
          <a:p>
            <a:pPr algn="ctr"/>
            <a:r>
              <a:rPr lang="en-US" dirty="0"/>
              <a:t>If you select Woman Business Enterprise</a:t>
            </a:r>
          </a:p>
        </p:txBody>
      </p:sp>
    </p:spTree>
    <p:extLst>
      <p:ext uri="{BB962C8B-B14F-4D97-AF65-F5344CB8AC3E}">
        <p14:creationId xmlns:p14="http://schemas.microsoft.com/office/powerpoint/2010/main" val="2785901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7903" r="44202" b="21886"/>
          <a:stretch/>
        </p:blipFill>
        <p:spPr bwMode="auto">
          <a:xfrm>
            <a:off x="0" y="0"/>
            <a:ext cx="12191999" cy="68580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380931" y="5090340"/>
            <a:ext cx="9647854" cy="1200329"/>
          </a:xfrm>
          <a:prstGeom prst="rect">
            <a:avLst/>
          </a:prstGeom>
          <a:solidFill>
            <a:schemeClr val="bg1">
              <a:lumMod val="85000"/>
            </a:schemeClr>
          </a:solidFill>
          <a:ln>
            <a:solidFill>
              <a:schemeClr val="tx1"/>
            </a:solidFill>
          </a:ln>
        </p:spPr>
        <p:txBody>
          <a:bodyPr wrap="square" rtlCol="0">
            <a:spAutoFit/>
          </a:bodyPr>
          <a:lstStyle/>
          <a:p>
            <a:pPr algn="ctr"/>
            <a:r>
              <a:rPr lang="en-US" dirty="0"/>
              <a:t>Second screen for WBE:</a:t>
            </a:r>
          </a:p>
          <a:p>
            <a:pPr algn="ctr"/>
            <a:r>
              <a:rPr lang="en-US" dirty="0"/>
              <a:t>If you are certified by the State of Tennessee, click yes and complete the certification information and upload you certificate.  Then select “close”.  Please do not select more than one diversity classification.</a:t>
            </a:r>
          </a:p>
        </p:txBody>
      </p:sp>
    </p:spTree>
    <p:extLst>
      <p:ext uri="{BB962C8B-B14F-4D97-AF65-F5344CB8AC3E}">
        <p14:creationId xmlns:p14="http://schemas.microsoft.com/office/powerpoint/2010/main" val="2786287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7889" r="44317" b="23047"/>
          <a:stretch/>
        </p:blipFill>
        <p:spPr bwMode="auto">
          <a:xfrm>
            <a:off x="1" y="0"/>
            <a:ext cx="12192000" cy="6857999"/>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879174" y="4467890"/>
            <a:ext cx="2177327" cy="369332"/>
          </a:xfrm>
          <a:prstGeom prst="rect">
            <a:avLst/>
          </a:prstGeom>
          <a:solidFill>
            <a:schemeClr val="bg1">
              <a:lumMod val="85000"/>
            </a:schemeClr>
          </a:solidFill>
          <a:ln>
            <a:solidFill>
              <a:schemeClr val="tx1"/>
            </a:solidFill>
          </a:ln>
        </p:spPr>
        <p:txBody>
          <a:bodyPr wrap="none" rtlCol="0">
            <a:spAutoFit/>
          </a:bodyPr>
          <a:lstStyle/>
          <a:p>
            <a:r>
              <a:rPr lang="en-US" dirty="0"/>
              <a:t>Final screen for WBE:</a:t>
            </a:r>
          </a:p>
        </p:txBody>
      </p:sp>
    </p:spTree>
    <p:extLst>
      <p:ext uri="{BB962C8B-B14F-4D97-AF65-F5344CB8AC3E}">
        <p14:creationId xmlns:p14="http://schemas.microsoft.com/office/powerpoint/2010/main" val="3428506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0117" y="2890684"/>
            <a:ext cx="10288154" cy="923330"/>
          </a:xfrm>
          <a:prstGeom prst="rect">
            <a:avLst/>
          </a:prstGeom>
          <a:noFill/>
        </p:spPr>
        <p:txBody>
          <a:bodyPr wrap="square" rtlCol="0">
            <a:spAutoFit/>
          </a:bodyPr>
          <a:lstStyle/>
          <a:p>
            <a:r>
              <a:rPr lang="en-US" dirty="0"/>
              <a:t>Thank you for reviewing this TSM training presentation.  Please feel free to review any or all of the available TBR TSM training presentations.  If you would like additional assistance, please contact Amy Watts, by phone at 615-365-1555 or on-line at Amy.watts@tbr.edu.</a:t>
            </a:r>
          </a:p>
        </p:txBody>
      </p:sp>
      <p:pic>
        <p:nvPicPr>
          <p:cNvPr id="4" name="Picture 3"/>
          <p:cNvPicPr>
            <a:picLocks noChangeAspect="1"/>
          </p:cNvPicPr>
          <p:nvPr/>
        </p:nvPicPr>
        <p:blipFill>
          <a:blip r:embed="rId2"/>
          <a:stretch>
            <a:fillRect/>
          </a:stretch>
        </p:blipFill>
        <p:spPr>
          <a:xfrm>
            <a:off x="4684670" y="995645"/>
            <a:ext cx="2819048" cy="666667"/>
          </a:xfrm>
          <a:prstGeom prst="rect">
            <a:avLst/>
          </a:prstGeom>
        </p:spPr>
      </p:pic>
    </p:spTree>
    <p:extLst>
      <p:ext uri="{BB962C8B-B14F-4D97-AF65-F5344CB8AC3E}">
        <p14:creationId xmlns:p14="http://schemas.microsoft.com/office/powerpoint/2010/main" val="3901085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7767" r="44103" b="22689"/>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755780" y="4506685"/>
            <a:ext cx="10879494" cy="646331"/>
          </a:xfrm>
          <a:prstGeom prst="rect">
            <a:avLst/>
          </a:prstGeom>
          <a:solidFill>
            <a:schemeClr val="bg1">
              <a:lumMod val="85000"/>
            </a:schemeClr>
          </a:solidFill>
          <a:ln>
            <a:solidFill>
              <a:schemeClr val="tx1"/>
            </a:solidFill>
          </a:ln>
        </p:spPr>
        <p:txBody>
          <a:bodyPr wrap="square" rtlCol="0">
            <a:spAutoFit/>
          </a:bodyPr>
          <a:lstStyle/>
          <a:p>
            <a:pPr lvl="0"/>
            <a:r>
              <a:rPr lang="en-US" b="1" dirty="0"/>
              <a:t>Diversity</a:t>
            </a:r>
            <a:r>
              <a:rPr lang="en-US" dirty="0"/>
              <a:t>.  The next page is the Diversity page.  We strive to do business with diverse companies.  By entering applicable diversity classifications, you will help us meet certain spending goals for our organization.</a:t>
            </a:r>
          </a:p>
        </p:txBody>
      </p:sp>
      <p:sp>
        <p:nvSpPr>
          <p:cNvPr id="4" name="Rectangle 3"/>
          <p:cNvSpPr/>
          <p:nvPr/>
        </p:nvSpPr>
        <p:spPr>
          <a:xfrm>
            <a:off x="755780" y="5386888"/>
            <a:ext cx="10879493" cy="923330"/>
          </a:xfrm>
          <a:prstGeom prst="rect">
            <a:avLst/>
          </a:prstGeom>
          <a:solidFill>
            <a:schemeClr val="bg1">
              <a:lumMod val="85000"/>
            </a:schemeClr>
          </a:solidFill>
          <a:ln>
            <a:solidFill>
              <a:schemeClr val="tx1"/>
            </a:solidFill>
          </a:ln>
        </p:spPr>
        <p:txBody>
          <a:bodyPr wrap="square">
            <a:spAutoFit/>
          </a:bodyPr>
          <a:lstStyle/>
          <a:p>
            <a:pPr marR="0" lvl="0">
              <a:spcBef>
                <a:spcPts val="500"/>
              </a:spcBef>
              <a:spcAft>
                <a:spcPts val="0"/>
              </a:spcAft>
              <a:tabLst>
                <a:tab pos="228600" algn="l"/>
              </a:tabLst>
            </a:pPr>
            <a:r>
              <a:rPr lang="en-US" b="1" dirty="0">
                <a:latin typeface="Arial" panose="020B0604020202020204" pitchFamily="34" charset="0"/>
                <a:ea typeface="Times New Roman" panose="02020603050405020304" pitchFamily="18" charset="0"/>
                <a:cs typeface="Times New Roman" panose="02020603050405020304" pitchFamily="18" charset="0"/>
              </a:rPr>
              <a:t>Diverse Supplier</a:t>
            </a:r>
            <a:r>
              <a:rPr lang="en-US" dirty="0">
                <a:latin typeface="Arial" panose="020B0604020202020204" pitchFamily="34" charset="0"/>
                <a:ea typeface="Times New Roman" panose="02020603050405020304" pitchFamily="18" charset="0"/>
                <a:cs typeface="Times New Roman" panose="02020603050405020304" pitchFamily="18" charset="0"/>
              </a:rPr>
              <a:t>? The first diversity question is whether your business qualifies as a diverse supplier?  It is mandatory that this question is answered.  You must answer yes, No/Non-US based or Decline to Answer. </a:t>
            </a:r>
            <a:endParaRPr lang="en-US" sz="2800" dirty="0">
              <a:effectLst/>
              <a:latin typeface="Tahom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01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8113" r="44202" b="23047"/>
          <a:stretch/>
        </p:blipFill>
        <p:spPr bwMode="auto">
          <a:xfrm>
            <a:off x="0" y="0"/>
            <a:ext cx="12191999" cy="6857999"/>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933061" y="4672619"/>
            <a:ext cx="10468947" cy="646331"/>
          </a:xfrm>
          <a:prstGeom prst="rect">
            <a:avLst/>
          </a:prstGeom>
          <a:solidFill>
            <a:schemeClr val="bg1">
              <a:lumMod val="85000"/>
            </a:schemeClr>
          </a:solidFill>
          <a:ln>
            <a:solidFill>
              <a:schemeClr val="tx1"/>
            </a:solidFill>
          </a:ln>
        </p:spPr>
        <p:txBody>
          <a:bodyPr wrap="square" rtlCol="0">
            <a:spAutoFit/>
          </a:bodyPr>
          <a:lstStyle/>
          <a:p>
            <a:r>
              <a:rPr lang="en-US" dirty="0"/>
              <a:t>If your business does not qualify as a diverse supplier, answer no, click N/A in the “Additional Questions” section and click “Next” at the bottom right. </a:t>
            </a:r>
          </a:p>
        </p:txBody>
      </p:sp>
    </p:spTree>
    <p:extLst>
      <p:ext uri="{BB962C8B-B14F-4D97-AF65-F5344CB8AC3E}">
        <p14:creationId xmlns:p14="http://schemas.microsoft.com/office/powerpoint/2010/main" val="1840831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7786" r="44087" b="23047"/>
          <a:stretch/>
        </p:blipFill>
        <p:spPr bwMode="auto">
          <a:xfrm>
            <a:off x="1" y="0"/>
            <a:ext cx="12192000" cy="6857999"/>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flipH="1">
            <a:off x="2503860" y="5106823"/>
            <a:ext cx="7002218" cy="646331"/>
          </a:xfrm>
          <a:prstGeom prst="rect">
            <a:avLst/>
          </a:prstGeom>
          <a:solidFill>
            <a:schemeClr val="bg1">
              <a:lumMod val="85000"/>
            </a:schemeClr>
          </a:solidFill>
          <a:ln>
            <a:solidFill>
              <a:schemeClr val="tx1"/>
            </a:solidFill>
          </a:ln>
        </p:spPr>
        <p:txBody>
          <a:bodyPr wrap="square" rtlCol="0">
            <a:spAutoFit/>
          </a:bodyPr>
          <a:lstStyle/>
          <a:p>
            <a:pPr algn="ctr"/>
            <a:r>
              <a:rPr lang="en-US" dirty="0"/>
              <a:t> Or  </a:t>
            </a:r>
          </a:p>
          <a:p>
            <a:pPr algn="ctr"/>
            <a:r>
              <a:rPr lang="en-US" dirty="0"/>
              <a:t>If your business does qualify as a diverse supplier, answer yes </a:t>
            </a:r>
          </a:p>
        </p:txBody>
      </p:sp>
    </p:spTree>
    <p:extLst>
      <p:ext uri="{BB962C8B-B14F-4D97-AF65-F5344CB8AC3E}">
        <p14:creationId xmlns:p14="http://schemas.microsoft.com/office/powerpoint/2010/main" val="2447425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8114" t="-2319" r="44317" b="23035"/>
          <a:stretch/>
        </p:blipFill>
        <p:spPr bwMode="auto">
          <a:xfrm>
            <a:off x="0" y="-205273"/>
            <a:ext cx="12192000" cy="7063273"/>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597159" y="4186746"/>
            <a:ext cx="11299371" cy="1200329"/>
          </a:xfrm>
          <a:prstGeom prst="rect">
            <a:avLst/>
          </a:prstGeom>
          <a:solidFill>
            <a:schemeClr val="bg1">
              <a:lumMod val="85000"/>
            </a:schemeClr>
          </a:solidFill>
          <a:ln>
            <a:solidFill>
              <a:schemeClr val="tx1"/>
            </a:solidFill>
          </a:ln>
        </p:spPr>
        <p:txBody>
          <a:bodyPr wrap="square" rtlCol="0">
            <a:spAutoFit/>
          </a:bodyPr>
          <a:lstStyle/>
          <a:p>
            <a:pPr lvl="0"/>
            <a:r>
              <a:rPr lang="en-US" b="1" dirty="0"/>
              <a:t>Add Diversity Classification</a:t>
            </a:r>
            <a:r>
              <a:rPr lang="en-US" dirty="0"/>
              <a:t>.  If you answer yes, your business does qualify as a diverse supplier and new drop down box will appear, entitled “Add Diversity Classification”.  The four choices on the drop down menu include: Small Business Enterprise (SBE), Minority Business Enterprise (MBE), Service Disabled Veteran (SDVB) or Woman Business Enterprise (WBE).</a:t>
            </a:r>
          </a:p>
        </p:txBody>
      </p:sp>
    </p:spTree>
    <p:extLst>
      <p:ext uri="{BB962C8B-B14F-4D97-AF65-F5344CB8AC3E}">
        <p14:creationId xmlns:p14="http://schemas.microsoft.com/office/powerpoint/2010/main" val="224156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8018" r="44202" b="23038"/>
          <a:stretch/>
        </p:blipFill>
        <p:spPr bwMode="auto">
          <a:xfrm>
            <a:off x="1" y="0"/>
            <a:ext cx="12192000" cy="6857999"/>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821094" y="4309708"/>
            <a:ext cx="10245012" cy="677108"/>
          </a:xfrm>
          <a:prstGeom prst="rect">
            <a:avLst/>
          </a:prstGeom>
          <a:solidFill>
            <a:schemeClr val="bg1">
              <a:lumMod val="85000"/>
            </a:schemeClr>
          </a:solidFill>
          <a:ln>
            <a:solidFill>
              <a:schemeClr val="tx1"/>
            </a:solidFill>
          </a:ln>
        </p:spPr>
        <p:txBody>
          <a:bodyPr wrap="square" rtlCol="0">
            <a:spAutoFit/>
          </a:bodyPr>
          <a:lstStyle/>
          <a:p>
            <a:r>
              <a:rPr lang="en-US" dirty="0"/>
              <a:t>Your choices are: Small Business Enterprise (SBE), Minority Business Enterprise (MBE), Service Disabled Veteran (SDVB), or Woman Business Enterpri</a:t>
            </a:r>
            <a:r>
              <a:rPr lang="en-US" sz="2000" dirty="0"/>
              <a:t>se </a:t>
            </a:r>
            <a:r>
              <a:rPr lang="en-US" dirty="0"/>
              <a:t>(WBE)</a:t>
            </a:r>
          </a:p>
        </p:txBody>
      </p:sp>
    </p:spTree>
    <p:extLst>
      <p:ext uri="{BB962C8B-B14F-4D97-AF65-F5344CB8AC3E}">
        <p14:creationId xmlns:p14="http://schemas.microsoft.com/office/powerpoint/2010/main" val="361198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7769" r="44087" b="23434"/>
          <a:stretch/>
        </p:blipFill>
        <p:spPr bwMode="auto">
          <a:xfrm>
            <a:off x="0" y="1"/>
            <a:ext cx="12192000" cy="68580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223179" y="4891943"/>
            <a:ext cx="3745641" cy="369332"/>
          </a:xfrm>
          <a:prstGeom prst="rect">
            <a:avLst/>
          </a:prstGeom>
          <a:solidFill>
            <a:schemeClr val="bg1">
              <a:lumMod val="85000"/>
            </a:schemeClr>
          </a:solidFill>
          <a:ln>
            <a:solidFill>
              <a:schemeClr val="tx1"/>
            </a:solidFill>
          </a:ln>
        </p:spPr>
        <p:txBody>
          <a:bodyPr wrap="none" rtlCol="0">
            <a:spAutoFit/>
          </a:bodyPr>
          <a:lstStyle/>
          <a:p>
            <a:r>
              <a:rPr lang="en-US" dirty="0"/>
              <a:t>If you select Small Business Enterprise</a:t>
            </a:r>
          </a:p>
        </p:txBody>
      </p:sp>
    </p:spTree>
    <p:extLst>
      <p:ext uri="{BB962C8B-B14F-4D97-AF65-F5344CB8AC3E}">
        <p14:creationId xmlns:p14="http://schemas.microsoft.com/office/powerpoint/2010/main" val="220912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8590" t="-1932" r="44087" b="21895"/>
          <a:stretch/>
        </p:blipFill>
        <p:spPr bwMode="auto">
          <a:xfrm>
            <a:off x="0" y="-158620"/>
            <a:ext cx="12192000" cy="701662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045029" y="4768852"/>
            <a:ext cx="9759820" cy="1200329"/>
          </a:xfrm>
          <a:prstGeom prst="rect">
            <a:avLst/>
          </a:prstGeom>
          <a:solidFill>
            <a:schemeClr val="bg1">
              <a:lumMod val="85000"/>
            </a:schemeClr>
          </a:solidFill>
          <a:ln>
            <a:solidFill>
              <a:schemeClr val="tx1"/>
            </a:solidFill>
          </a:ln>
        </p:spPr>
        <p:txBody>
          <a:bodyPr wrap="square">
            <a:spAutoFit/>
          </a:bodyPr>
          <a:lstStyle/>
          <a:p>
            <a:pPr algn="ctr"/>
            <a:r>
              <a:rPr lang="en-US" dirty="0">
                <a:effectLst/>
                <a:latin typeface="Century Schoolbook" panose="02040604050505020304" pitchFamily="18" charset="0"/>
                <a:ea typeface="Times New Roman" panose="02020603050405020304" pitchFamily="18" charset="0"/>
                <a:cs typeface="Times New Roman" panose="02020603050405020304" pitchFamily="18" charset="0"/>
              </a:rPr>
              <a:t>Second screen for SBE:</a:t>
            </a:r>
          </a:p>
          <a:p>
            <a:pPr algn="ctr"/>
            <a:r>
              <a:rPr lang="en-US" dirty="0">
                <a:effectLst/>
                <a:latin typeface="Century Schoolbook" panose="02040604050505020304" pitchFamily="18" charset="0"/>
                <a:ea typeface="Times New Roman" panose="02020603050405020304" pitchFamily="18" charset="0"/>
                <a:cs typeface="Times New Roman" panose="02020603050405020304" pitchFamily="18" charset="0"/>
              </a:rPr>
              <a:t> </a:t>
            </a:r>
          </a:p>
          <a:p>
            <a:pPr algn="ctr"/>
            <a:r>
              <a:rPr lang="en-US" dirty="0">
                <a:effectLst/>
                <a:latin typeface="Century Schoolbook" panose="02040604050505020304" pitchFamily="18" charset="0"/>
                <a:ea typeface="Times New Roman" panose="02020603050405020304" pitchFamily="18" charset="0"/>
                <a:cs typeface="Times New Roman" panose="02020603050405020304" pitchFamily="18" charset="0"/>
              </a:rPr>
              <a:t>If you are certified by the State of Tennessee, enter your CAGE code and select “close”.  Please do not select more than one diversity classification.</a:t>
            </a:r>
          </a:p>
        </p:txBody>
      </p:sp>
    </p:spTree>
    <p:extLst>
      <p:ext uri="{BB962C8B-B14F-4D97-AF65-F5344CB8AC3E}">
        <p14:creationId xmlns:p14="http://schemas.microsoft.com/office/powerpoint/2010/main" val="1482196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7783" r="44317" b="21501"/>
          <a:stretch/>
        </p:blipFill>
        <p:spPr bwMode="auto">
          <a:xfrm>
            <a:off x="0" y="0"/>
            <a:ext cx="12191999" cy="68580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4983626" y="4132706"/>
            <a:ext cx="2467342" cy="369332"/>
          </a:xfrm>
          <a:prstGeom prst="rect">
            <a:avLst/>
          </a:prstGeom>
          <a:solidFill>
            <a:schemeClr val="bg1">
              <a:lumMod val="85000"/>
            </a:schemeClr>
          </a:solidFill>
          <a:ln>
            <a:solidFill>
              <a:schemeClr val="tx1"/>
            </a:solidFill>
          </a:ln>
        </p:spPr>
        <p:txBody>
          <a:bodyPr wrap="none">
            <a:spAutoFit/>
          </a:bodyPr>
          <a:lstStyle/>
          <a:p>
            <a:r>
              <a:rPr lang="en-US" dirty="0">
                <a:effectLst/>
                <a:latin typeface="Century Schoolbook" panose="02040604050505020304" pitchFamily="18" charset="0"/>
                <a:ea typeface="Times New Roman" panose="02020603050405020304" pitchFamily="18" charset="0"/>
                <a:cs typeface="Times New Roman" panose="02020603050405020304" pitchFamily="18" charset="0"/>
              </a:rPr>
              <a:t>Final screen for SBE:</a:t>
            </a:r>
          </a:p>
        </p:txBody>
      </p:sp>
    </p:spTree>
    <p:extLst>
      <p:ext uri="{BB962C8B-B14F-4D97-AF65-F5344CB8AC3E}">
        <p14:creationId xmlns:p14="http://schemas.microsoft.com/office/powerpoint/2010/main" val="4110054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369</Words>
  <Application>Microsoft Office PowerPoint</Application>
  <PresentationFormat>Widescreen</PresentationFormat>
  <Paragraphs>27</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Adobe Devanagari</vt:lpstr>
      <vt:lpstr>Arial</vt:lpstr>
      <vt:lpstr>Calibri</vt:lpstr>
      <vt:lpstr>Calibri Light</vt:lpstr>
      <vt:lpstr>Century Schoolbook</vt:lpstr>
      <vt:lpstr>Felix Titling</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Hodges</dc:creator>
  <cp:lastModifiedBy>Amy Watts</cp:lastModifiedBy>
  <cp:revision>13</cp:revision>
  <dcterms:created xsi:type="dcterms:W3CDTF">2016-06-30T19:52:42Z</dcterms:created>
  <dcterms:modified xsi:type="dcterms:W3CDTF">2017-01-09T16:42:43Z</dcterms:modified>
</cp:coreProperties>
</file>