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1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92" r:id="rId13"/>
    <p:sldId id="294" r:id="rId14"/>
    <p:sldId id="293" r:id="rId15"/>
    <p:sldId id="295" r:id="rId16"/>
    <p:sldId id="296" r:id="rId17"/>
    <p:sldId id="297" r:id="rId18"/>
    <p:sldId id="298" r:id="rId19"/>
    <p:sldId id="299" r:id="rId20"/>
    <p:sldId id="301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 showGuides="1"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3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6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8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9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5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1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/>
              <a:t>Designers’ Manual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Appendix Contents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Training Session for LGIs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June 20, 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00 </a:t>
            </a:r>
            <a:r>
              <a:rPr lang="en-US" dirty="0">
                <a:solidFill>
                  <a:srgbClr val="FFFF00"/>
                </a:solidFill>
              </a:rPr>
              <a:t>41 13	Bid Form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00 47 13	Construction Bid Envelope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00 52 13	Agreement</a:t>
            </a:r>
          </a:p>
          <a:p>
            <a:pPr marL="0" indent="0">
              <a:buNone/>
            </a:pPr>
            <a:r>
              <a:rPr lang="en-US" dirty="0"/>
              <a:t>00 61 13	Contract Bond</a:t>
            </a:r>
          </a:p>
          <a:p>
            <a:pPr marL="0" indent="0">
              <a:buNone/>
            </a:pPr>
            <a:r>
              <a:rPr lang="en-US" dirty="0"/>
              <a:t>00 61 43	Three Year Roof Bond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8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00 72 03	General Conditions marker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for AIA A201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00 72 13	General Conditions of the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Contract for Construction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(in AIA Contract Documents Site)</a:t>
            </a:r>
          </a:p>
          <a:p>
            <a:pPr marL="0" indent="0">
              <a:buNone/>
            </a:pPr>
            <a:r>
              <a:rPr lang="en-US" dirty="0" smtClean="0"/>
              <a:t>00 73 16	Supplementary </a:t>
            </a:r>
            <a:r>
              <a:rPr lang="en-US" dirty="0" smtClean="0"/>
              <a:t>Conditions </a:t>
            </a:r>
            <a:r>
              <a:rPr lang="en-US" dirty="0" smtClean="0">
                <a:solidFill>
                  <a:srgbClr val="FFFF00"/>
                </a:solidFill>
              </a:rPr>
              <a:t>(??)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00 73 43	Supplementary Conditions: </a:t>
            </a:r>
            <a:br>
              <a:rPr lang="en-US" dirty="0" smtClean="0"/>
            </a:br>
            <a:r>
              <a:rPr lang="en-US" dirty="0" smtClean="0"/>
              <a:t>		State Wages </a:t>
            </a:r>
            <a:r>
              <a:rPr lang="en-US" dirty="0" smtClean="0">
                <a:solidFill>
                  <a:srgbClr val="FFFF00"/>
                </a:solidFill>
              </a:rPr>
              <a:t>(??)</a:t>
            </a:r>
          </a:p>
          <a:p>
            <a:pPr marL="0" indent="0">
              <a:buNone/>
            </a:pPr>
            <a:r>
              <a:rPr lang="en-US" dirty="0" smtClean="0"/>
              <a:t>00 </a:t>
            </a:r>
            <a:r>
              <a:rPr lang="en-US" dirty="0" smtClean="0"/>
              <a:t>73 45	Supplementary Conditions: </a:t>
            </a:r>
            <a:br>
              <a:rPr lang="en-US" dirty="0" smtClean="0"/>
            </a:br>
            <a:r>
              <a:rPr lang="en-US" dirty="0" smtClean="0"/>
              <a:t>		Federal Wages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62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01 </a:t>
            </a:r>
            <a:r>
              <a:rPr lang="en-US" dirty="0"/>
              <a:t>00 00	General Requirements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21 13	Allowances</a:t>
            </a:r>
          </a:p>
          <a:p>
            <a:pPr marL="0" indent="0">
              <a:buNone/>
            </a:pPr>
            <a:r>
              <a:rPr lang="en-US" dirty="0"/>
              <a:t>01 21 15	List of Allowances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22 13	Unit Prices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22 15	List of Unit Prices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23 00	Alternates</a:t>
            </a:r>
          </a:p>
          <a:p>
            <a:pPr marL="0" indent="0">
              <a:buNone/>
            </a:pPr>
            <a:r>
              <a:rPr lang="en-US" dirty="0"/>
              <a:t>01 25 13	Product Substitution Procedures</a:t>
            </a:r>
          </a:p>
          <a:p>
            <a:pPr marL="0" indent="0">
              <a:buNone/>
            </a:pPr>
            <a:r>
              <a:rPr lang="en-US" dirty="0"/>
              <a:t>01 25 33	Product Substitution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Request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23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01 </a:t>
            </a:r>
            <a:r>
              <a:rPr lang="en-US" dirty="0">
                <a:solidFill>
                  <a:srgbClr val="FFFF00"/>
                </a:solidFill>
              </a:rPr>
              <a:t>26 00	Contract Modification Procedures</a:t>
            </a:r>
          </a:p>
          <a:p>
            <a:pPr marL="0" indent="0">
              <a:buNone/>
            </a:pPr>
            <a:r>
              <a:rPr lang="en-US" dirty="0"/>
              <a:t>01 26 20	Weather Delays</a:t>
            </a:r>
          </a:p>
          <a:p>
            <a:pPr marL="0" indent="0">
              <a:buNone/>
            </a:pPr>
            <a:r>
              <a:rPr lang="en-US" dirty="0"/>
              <a:t>01 26 25	Weather Delay Report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26 40	Form for Amendment,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Change </a:t>
            </a:r>
            <a:r>
              <a:rPr lang="en-US" dirty="0">
                <a:solidFill>
                  <a:srgbClr val="FFFF00"/>
                </a:solidFill>
              </a:rPr>
              <a:t>Order, or Directive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26 54	Form for Price Summary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26 55	Form for Price of Work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26 56	Form for Price of </a:t>
            </a:r>
            <a:r>
              <a:rPr lang="en-US" dirty="0" smtClean="0">
                <a:solidFill>
                  <a:srgbClr val="FFFF00"/>
                </a:solidFill>
              </a:rPr>
              <a:t>Time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8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01 </a:t>
            </a:r>
            <a:r>
              <a:rPr lang="en-US" dirty="0"/>
              <a:t>29 54	Retainage Escrow Initiation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29 73	Schedule of Values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29 76	Progress Payment Procedures</a:t>
            </a:r>
          </a:p>
          <a:p>
            <a:pPr marL="0" indent="0">
              <a:buNone/>
            </a:pPr>
            <a:r>
              <a:rPr lang="en-US" dirty="0"/>
              <a:t>01 31 19	Project Meetings</a:t>
            </a:r>
          </a:p>
          <a:p>
            <a:pPr marL="0" indent="0">
              <a:buNone/>
            </a:pPr>
            <a:r>
              <a:rPr lang="en-US" dirty="0"/>
              <a:t>01 31 90	Administrative Logs</a:t>
            </a:r>
          </a:p>
          <a:p>
            <a:pPr marL="0" indent="0">
              <a:buNone/>
            </a:pPr>
            <a:r>
              <a:rPr lang="en-US" dirty="0"/>
              <a:t>01 31 93	Visitor </a:t>
            </a:r>
            <a:r>
              <a:rPr lang="en-US" dirty="0" smtClean="0"/>
              <a:t>Log</a:t>
            </a:r>
          </a:p>
        </p:txBody>
      </p:sp>
    </p:spTree>
    <p:extLst>
      <p:ext uri="{BB962C8B-B14F-4D97-AF65-F5344CB8AC3E}">
        <p14:creationId xmlns:p14="http://schemas.microsoft.com/office/powerpoint/2010/main" val="3143282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01 </a:t>
            </a:r>
            <a:r>
              <a:rPr lang="en-US" dirty="0"/>
              <a:t>32 00	Construction Progress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Documentation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41 15	Basic Regulatory Requirements</a:t>
            </a:r>
          </a:p>
          <a:p>
            <a:pPr marL="0" indent="0">
              <a:buNone/>
            </a:pPr>
            <a:r>
              <a:rPr lang="en-US" dirty="0"/>
              <a:t>01 50 00	Temporary Facilities and Controls</a:t>
            </a:r>
          </a:p>
          <a:p>
            <a:pPr marL="0" indent="0">
              <a:buNone/>
            </a:pPr>
            <a:r>
              <a:rPr lang="en-US" dirty="0"/>
              <a:t>01 57 23	Temporary Storm Water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Pollution </a:t>
            </a:r>
            <a:r>
              <a:rPr lang="en-US" dirty="0"/>
              <a:t>Control</a:t>
            </a:r>
          </a:p>
          <a:p>
            <a:pPr marL="0" indent="0">
              <a:buNone/>
            </a:pPr>
            <a:r>
              <a:rPr lang="en-US" dirty="0"/>
              <a:t>01 60 00	Product </a:t>
            </a:r>
            <a:r>
              <a:rPr lang="en-US" dirty="0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82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01 </a:t>
            </a:r>
            <a:r>
              <a:rPr lang="en-US" dirty="0">
                <a:solidFill>
                  <a:srgbClr val="FFFF00"/>
                </a:solidFill>
              </a:rPr>
              <a:t>77 70	Closeout Procedures</a:t>
            </a:r>
          </a:p>
          <a:p>
            <a:pPr marL="0" indent="0">
              <a:buNone/>
            </a:pPr>
            <a:r>
              <a:rPr lang="en-US" dirty="0"/>
              <a:t>01 78 01	Closeout Submittals</a:t>
            </a:r>
          </a:p>
          <a:p>
            <a:pPr marL="0" indent="0">
              <a:buNone/>
            </a:pPr>
            <a:r>
              <a:rPr lang="en-US" dirty="0"/>
              <a:t>01 78 02	Closeout Submittals</a:t>
            </a:r>
          </a:p>
          <a:p>
            <a:pPr marL="0" indent="0">
              <a:buNone/>
            </a:pPr>
            <a:r>
              <a:rPr lang="en-US" dirty="0"/>
              <a:t>01 78 25	Data Binder Receipt</a:t>
            </a:r>
          </a:p>
          <a:p>
            <a:pPr marL="0" indent="0">
              <a:buNone/>
            </a:pPr>
            <a:r>
              <a:rPr lang="en-US" dirty="0"/>
              <a:t>01 78 88	Report of Subcontractors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and </a:t>
            </a:r>
            <a:r>
              <a:rPr lang="en-US" dirty="0"/>
              <a:t>Suppliers</a:t>
            </a:r>
          </a:p>
          <a:p>
            <a:pPr marL="0" indent="0">
              <a:buNone/>
            </a:pPr>
            <a:r>
              <a:rPr lang="en-US" dirty="0"/>
              <a:t>01 79 21	Demonstration and Training</a:t>
            </a:r>
          </a:p>
          <a:p>
            <a:pPr marL="0" indent="0">
              <a:buNone/>
            </a:pPr>
            <a:r>
              <a:rPr lang="en-US" dirty="0"/>
              <a:t>01 79 25	Demonstration and Training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82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01 </a:t>
            </a:r>
            <a:r>
              <a:rPr lang="en-US" dirty="0">
                <a:solidFill>
                  <a:srgbClr val="FFFF00"/>
                </a:solidFill>
              </a:rPr>
              <a:t>81 13	HPBr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81 14	HPBr Contractor Requirements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 91 13	Commissioning</a:t>
            </a:r>
          </a:p>
          <a:p>
            <a:pPr marL="0" indent="0">
              <a:buNone/>
            </a:pPr>
            <a:r>
              <a:rPr lang="en-US" dirty="0"/>
              <a:t>01 91 23	Performance Testing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Identification </a:t>
            </a:r>
            <a:r>
              <a:rPr lang="en-US" dirty="0"/>
              <a:t>Form</a:t>
            </a:r>
          </a:p>
          <a:p>
            <a:pPr marL="0" indent="0">
              <a:buNone/>
            </a:pPr>
            <a:r>
              <a:rPr lang="en-US" dirty="0"/>
              <a:t>01 91 26	Performance Testing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Procedures </a:t>
            </a:r>
            <a:r>
              <a:rPr lang="en-US" dirty="0"/>
              <a:t>Form</a:t>
            </a:r>
          </a:p>
          <a:p>
            <a:pPr marL="0" indent="0">
              <a:buNone/>
            </a:pPr>
            <a:r>
              <a:rPr lang="en-US" dirty="0"/>
              <a:t>01 91 29	Functional Performance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Test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09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07 </a:t>
            </a:r>
            <a:r>
              <a:rPr lang="en-US" dirty="0"/>
              <a:t>50 36	Total Roofing System Warranty</a:t>
            </a:r>
          </a:p>
          <a:p>
            <a:pPr marL="0" indent="0">
              <a:buNone/>
            </a:pPr>
            <a:r>
              <a:rPr lang="en-US" dirty="0"/>
              <a:t>07 61 02	Twenty Year Total Metal Roofing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System </a:t>
            </a:r>
            <a:r>
              <a:rPr lang="en-US" dirty="0"/>
              <a:t>Warranty</a:t>
            </a:r>
          </a:p>
          <a:p>
            <a:pPr marL="0" indent="0">
              <a:buNone/>
            </a:pPr>
            <a:r>
              <a:rPr lang="en-US" dirty="0"/>
              <a:t>23 08 00	Mechanical &amp; Control Systems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Commissioning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23 08 13	Sensor Point Calibration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Check </a:t>
            </a:r>
            <a:r>
              <a:rPr lang="en-US" dirty="0"/>
              <a:t>Sheet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22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23 </a:t>
            </a:r>
            <a:r>
              <a:rPr lang="en-US" dirty="0"/>
              <a:t>08 16	Terminal Box Point Calibration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Check </a:t>
            </a:r>
            <a:r>
              <a:rPr lang="en-US" dirty="0"/>
              <a:t>Sheet</a:t>
            </a:r>
          </a:p>
          <a:p>
            <a:pPr marL="0" indent="0">
              <a:buNone/>
            </a:pPr>
            <a:r>
              <a:rPr lang="en-US" dirty="0"/>
              <a:t>26 08 00	Electrical &amp; Lighting Systems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Commissioning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26 08 06	Panelboard Check Sheet</a:t>
            </a:r>
          </a:p>
          <a:p>
            <a:pPr marL="0" indent="0">
              <a:buNone/>
            </a:pPr>
            <a:r>
              <a:rPr lang="en-US" dirty="0"/>
              <a:t>26 08 13	Power Circuit Check Sheet</a:t>
            </a:r>
          </a:p>
          <a:p>
            <a:pPr marL="0" indent="0">
              <a:buNone/>
            </a:pPr>
            <a:r>
              <a:rPr lang="en-US" dirty="0"/>
              <a:t>26 08 30	Generator Testing Procedures Form</a:t>
            </a:r>
          </a:p>
          <a:p>
            <a:pPr marL="0" indent="0">
              <a:buNone/>
            </a:pPr>
            <a:r>
              <a:rPr lang="en-US" dirty="0"/>
              <a:t>26 08 32	Generator Testing Findings Form</a:t>
            </a:r>
          </a:p>
          <a:p>
            <a:pPr marL="0" indent="0">
              <a:buNone/>
            </a:pPr>
            <a:r>
              <a:rPr lang="en-US" dirty="0"/>
              <a:t>26 08 50	Lighting Check Sheet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3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AGENDAS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A31</a:t>
            </a:r>
            <a:r>
              <a:rPr lang="en-US" dirty="0">
                <a:solidFill>
                  <a:srgbClr val="FFFF00"/>
                </a:solidFill>
              </a:rPr>
              <a:t>	Agenda for Pre-Design Conference</a:t>
            </a:r>
          </a:p>
          <a:p>
            <a:pPr marL="0" indent="0">
              <a:buNone/>
            </a:pPr>
            <a:r>
              <a:rPr lang="en-US" dirty="0"/>
              <a:t>A32	Program Phase Meeting Agenda</a:t>
            </a:r>
          </a:p>
          <a:p>
            <a:pPr marL="0" indent="0">
              <a:buNone/>
            </a:pPr>
            <a:r>
              <a:rPr lang="en-US" dirty="0"/>
              <a:t>A34	Schematic Design Phase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Meeting </a:t>
            </a:r>
            <a:r>
              <a:rPr lang="en-US" dirty="0"/>
              <a:t>Agenda</a:t>
            </a:r>
          </a:p>
          <a:p>
            <a:pPr marL="0" indent="0">
              <a:buNone/>
            </a:pPr>
            <a:r>
              <a:rPr lang="en-US" dirty="0"/>
              <a:t>A36	Design Development Phase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Meeting </a:t>
            </a:r>
            <a:r>
              <a:rPr lang="en-US" dirty="0"/>
              <a:t>Agenda</a:t>
            </a:r>
          </a:p>
          <a:p>
            <a:pPr marL="0" indent="0">
              <a:buNone/>
            </a:pPr>
            <a:r>
              <a:rPr lang="en-US" dirty="0"/>
              <a:t>A38	Construction Document Phase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Meeting </a:t>
            </a:r>
            <a:r>
              <a:rPr lang="en-US" dirty="0"/>
              <a:t>Agenda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SYSTEM OR CAMPUS SPECIVIC GUIDELINES AND REQUIREMENTS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457200"/>
            <a:r>
              <a:rPr lang="en-US" dirty="0" smtClean="0"/>
              <a:t>Campus </a:t>
            </a:r>
            <a:r>
              <a:rPr lang="en-US" dirty="0"/>
              <a:t>Design Guidelines</a:t>
            </a:r>
          </a:p>
          <a:p>
            <a:pPr marL="514350" indent="-457200"/>
            <a:r>
              <a:rPr lang="en-US" dirty="0"/>
              <a:t>SBC Approved Proprietary Standards</a:t>
            </a:r>
          </a:p>
          <a:p>
            <a:pPr marL="514350" indent="-457200"/>
            <a:r>
              <a:rPr lang="en-US" dirty="0"/>
              <a:t>IT Requirements</a:t>
            </a:r>
          </a:p>
          <a:p>
            <a:pPr marL="514350" indent="-457200"/>
            <a:r>
              <a:rPr lang="en-US" dirty="0"/>
              <a:t>System or Campus </a:t>
            </a:r>
            <a:r>
              <a:rPr lang="en-US" dirty="0" smtClean="0"/>
              <a:t>Storm </a:t>
            </a:r>
            <a:r>
              <a:rPr lang="en-US" dirty="0"/>
              <a:t>W</a:t>
            </a:r>
            <a:r>
              <a:rPr lang="en-US" dirty="0" smtClean="0"/>
              <a:t>ater Requirements, SWPPP</a:t>
            </a:r>
            <a:endParaRPr lang="en-US" dirty="0"/>
          </a:p>
          <a:p>
            <a:pPr marL="514350" indent="-457200"/>
            <a:r>
              <a:rPr lang="en-US" dirty="0"/>
              <a:t>System or Campus Commissioning</a:t>
            </a:r>
          </a:p>
          <a:p>
            <a:pPr marL="514350" indent="-457200"/>
            <a:r>
              <a:rPr lang="en-US" dirty="0"/>
              <a:t>Record </a:t>
            </a:r>
            <a:r>
              <a:rPr lang="en-US" dirty="0" smtClean="0"/>
              <a:t>Documents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r>
              <a:rPr lang="en-US" dirty="0"/>
              <a:t>, F</a:t>
            </a:r>
            <a:r>
              <a:rPr lang="en-US" dirty="0" smtClean="0"/>
              <a:t>ormats</a:t>
            </a:r>
            <a:endParaRPr lang="en-US" dirty="0"/>
          </a:p>
          <a:p>
            <a:pPr marL="514350" indent="-457200"/>
            <a:r>
              <a:rPr lang="en-US" dirty="0"/>
              <a:t>Campus Flow Charts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8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solidFill>
                  <a:srgbClr val="FFFF00"/>
                </a:solidFill>
              </a:rPr>
              <a:t>PROPRIETARY SPECIFICATIONS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general, campus specific specifications should be considered </a:t>
            </a:r>
            <a:r>
              <a:rPr lang="en-US" dirty="0" smtClean="0"/>
              <a:t>guidelines, </a:t>
            </a:r>
            <a:r>
              <a:rPr lang="en-US" dirty="0"/>
              <a:t>for use by the </a:t>
            </a:r>
            <a:r>
              <a:rPr lang="en-US" dirty="0" smtClean="0"/>
              <a:t>Designer </a:t>
            </a:r>
            <a:r>
              <a:rPr lang="en-US" dirty="0"/>
              <a:t>to </a:t>
            </a:r>
            <a:r>
              <a:rPr lang="en-US" dirty="0" smtClean="0"/>
              <a:t>prepare </a:t>
            </a:r>
            <a:r>
              <a:rPr lang="en-US" dirty="0"/>
              <a:t>specifications to assure consistency with the design and contract documents. 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proprietary items must have approval by the OSA in advance of bidding, or must be developed into competitive bid items, or as performance specifications.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61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AGENDAS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A52</a:t>
            </a:r>
            <a:r>
              <a:rPr lang="en-US" dirty="0">
                <a:solidFill>
                  <a:srgbClr val="FFFF00"/>
                </a:solidFill>
              </a:rPr>
              <a:t>	Pre-Bid Conference Agenda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A62	Pre-Construction Conference Agenda</a:t>
            </a:r>
          </a:p>
          <a:p>
            <a:pPr marL="0" indent="0">
              <a:buNone/>
            </a:pPr>
            <a:r>
              <a:rPr lang="en-US" dirty="0" smtClean="0"/>
              <a:t>A64	Construction Progress Meeting Agenda</a:t>
            </a:r>
          </a:p>
          <a:p>
            <a:pPr marL="0" indent="0">
              <a:buNone/>
            </a:pPr>
            <a:r>
              <a:rPr lang="en-US" dirty="0" smtClean="0"/>
              <a:t>A66</a:t>
            </a:r>
            <a:r>
              <a:rPr lang="en-US" dirty="0"/>
              <a:t>	Substantial Completion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Meeting </a:t>
            </a:r>
            <a:r>
              <a:rPr lang="en-US" dirty="0"/>
              <a:t>Agenda</a:t>
            </a:r>
          </a:p>
          <a:p>
            <a:pPr marL="0" indent="0">
              <a:buNone/>
            </a:pPr>
            <a:r>
              <a:rPr lang="en-US" dirty="0"/>
              <a:t>A68	</a:t>
            </a:r>
            <a:r>
              <a:rPr lang="en-US" dirty="0" smtClean="0"/>
              <a:t>Final </a:t>
            </a:r>
            <a:r>
              <a:rPr lang="en-US" dirty="0"/>
              <a:t>Inspection </a:t>
            </a:r>
            <a:r>
              <a:rPr lang="en-US" dirty="0" smtClean="0"/>
              <a:t>Meeting Agenda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1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CHECKLISTS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C32</a:t>
            </a:r>
            <a:r>
              <a:rPr lang="en-US" dirty="0"/>
              <a:t>	Schematic Design Phase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Document </a:t>
            </a:r>
            <a:r>
              <a:rPr lang="en-US" dirty="0"/>
              <a:t>Checklist</a:t>
            </a:r>
          </a:p>
          <a:p>
            <a:pPr marL="0" indent="0">
              <a:buNone/>
            </a:pPr>
            <a:r>
              <a:rPr lang="en-US" dirty="0"/>
              <a:t>C34	Design Development Phase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Document </a:t>
            </a:r>
            <a:r>
              <a:rPr lang="en-US" dirty="0"/>
              <a:t>Checklist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C36	Construction Document Phase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Document </a:t>
            </a:r>
            <a:r>
              <a:rPr lang="en-US" dirty="0">
                <a:solidFill>
                  <a:srgbClr val="FFFF00"/>
                </a:solidFill>
              </a:rPr>
              <a:t>Checklist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C38	Bid Document Submittal Checklist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CHECKLISTS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C42</a:t>
            </a:r>
            <a:r>
              <a:rPr lang="en-US" dirty="0">
                <a:solidFill>
                  <a:srgbClr val="FFFF00"/>
                </a:solidFill>
              </a:rPr>
              <a:t>	Standard Document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Instructions </a:t>
            </a:r>
            <a:r>
              <a:rPr lang="en-US" dirty="0">
                <a:solidFill>
                  <a:srgbClr val="FFFF00"/>
                </a:solidFill>
              </a:rPr>
              <a:t>and Checklist</a:t>
            </a:r>
          </a:p>
          <a:p>
            <a:pPr marL="0" indent="0">
              <a:buNone/>
            </a:pPr>
            <a:r>
              <a:rPr lang="en-US" dirty="0"/>
              <a:t>C44	Stormwater Review Plan Checklist</a:t>
            </a:r>
          </a:p>
          <a:p>
            <a:pPr marL="0" indent="0">
              <a:buNone/>
            </a:pPr>
            <a:r>
              <a:rPr lang="en-US" dirty="0"/>
              <a:t>C62	Stormwater Site Audit Checklist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C72	Project Closeout Checklist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FORMS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 defTabSz="1030288">
              <a:buNone/>
            </a:pPr>
            <a:r>
              <a:rPr lang="en-US" dirty="0" smtClean="0"/>
              <a:t>F22</a:t>
            </a:r>
            <a:r>
              <a:rPr lang="en-US" dirty="0"/>
              <a:t>	Designers Agreement Information </a:t>
            </a:r>
          </a:p>
          <a:p>
            <a:pPr marL="0" indent="0" defTabSz="1030288">
              <a:buNone/>
            </a:pPr>
            <a:r>
              <a:rPr lang="en-US" dirty="0"/>
              <a:t>F23	Attestation</a:t>
            </a:r>
          </a:p>
          <a:p>
            <a:pPr marL="0" indent="0" defTabSz="1030288">
              <a:buNone/>
            </a:pPr>
            <a:r>
              <a:rPr lang="en-US" dirty="0" smtClean="0">
                <a:solidFill>
                  <a:srgbClr val="FFFF00"/>
                </a:solidFill>
              </a:rPr>
              <a:t>F32</a:t>
            </a:r>
            <a:r>
              <a:rPr lang="en-US" dirty="0">
                <a:solidFill>
                  <a:srgbClr val="FFFF00"/>
                </a:solidFill>
              </a:rPr>
              <a:t>	Designer's Cost Estimate</a:t>
            </a:r>
          </a:p>
          <a:p>
            <a:pPr marL="0" indent="0" defTabSz="1030288">
              <a:buNone/>
            </a:pPr>
            <a:r>
              <a:rPr lang="en-US" dirty="0">
                <a:solidFill>
                  <a:srgbClr val="FFFF00"/>
                </a:solidFill>
              </a:rPr>
              <a:t>F54	Bid Tab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6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FORMS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 defTabSz="1030288">
              <a:buNone/>
            </a:pPr>
            <a:r>
              <a:rPr lang="en-US" dirty="0" smtClean="0"/>
              <a:t>F62</a:t>
            </a:r>
            <a:r>
              <a:rPr lang="en-US" dirty="0"/>
              <a:t>	Pre-Construction Data Sheet</a:t>
            </a:r>
          </a:p>
          <a:p>
            <a:pPr marL="0" indent="0" defTabSz="1030288">
              <a:buNone/>
            </a:pPr>
            <a:r>
              <a:rPr lang="en-US" dirty="0">
                <a:solidFill>
                  <a:srgbClr val="FFFF00"/>
                </a:solidFill>
              </a:rPr>
              <a:t>F64	Request for Proposal</a:t>
            </a:r>
          </a:p>
          <a:p>
            <a:pPr marL="0" indent="0" defTabSz="1030288">
              <a:buNone/>
            </a:pPr>
            <a:r>
              <a:rPr lang="en-US" dirty="0">
                <a:solidFill>
                  <a:srgbClr val="FFFF00"/>
                </a:solidFill>
              </a:rPr>
              <a:t>F66	Proposal Recommendation</a:t>
            </a:r>
          </a:p>
          <a:p>
            <a:pPr marL="0" indent="0" defTabSz="1030288">
              <a:buNone/>
            </a:pPr>
            <a:r>
              <a:rPr lang="en-US" dirty="0">
                <a:solidFill>
                  <a:srgbClr val="FFFF00"/>
                </a:solidFill>
              </a:rPr>
              <a:t>F68	Report of Final Inspection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FORMS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 defTabSz="1030288">
              <a:buNone/>
            </a:pPr>
            <a:r>
              <a:rPr lang="en-US" dirty="0" smtClean="0">
                <a:solidFill>
                  <a:srgbClr val="FFFF00"/>
                </a:solidFill>
              </a:rPr>
              <a:t>F72</a:t>
            </a:r>
            <a:r>
              <a:rPr lang="en-US" dirty="0">
                <a:solidFill>
                  <a:srgbClr val="FFFF00"/>
                </a:solidFill>
              </a:rPr>
              <a:t>	Certificate of Substantial Completion</a:t>
            </a:r>
          </a:p>
          <a:p>
            <a:pPr marL="0" indent="0" defTabSz="1030288">
              <a:buNone/>
            </a:pPr>
            <a:r>
              <a:rPr lang="en-US" dirty="0" smtClean="0"/>
              <a:t>F74	Stormwater As-Built Certification</a:t>
            </a:r>
          </a:p>
          <a:p>
            <a:pPr marL="0" indent="0" defTabSz="1030288">
              <a:buNone/>
            </a:pPr>
            <a:r>
              <a:rPr lang="en-US" dirty="0" smtClean="0"/>
              <a:t>F78	Advertisement of Final Payment</a:t>
            </a:r>
          </a:p>
          <a:p>
            <a:pPr marL="0" indent="0" defTabSz="1030288">
              <a:buNone/>
            </a:pPr>
            <a:r>
              <a:rPr lang="en-US" dirty="0" smtClean="0"/>
              <a:t>F79	Report of One-Year </a:t>
            </a:r>
            <a:br>
              <a:rPr lang="en-US" dirty="0" smtClean="0"/>
            </a:br>
            <a:r>
              <a:rPr lang="en-US" dirty="0" smtClean="0"/>
              <a:t>	Corrective Inspection</a:t>
            </a:r>
          </a:p>
          <a:p>
            <a:pPr marL="0" indent="0" defTabSz="1030288">
              <a:buNone/>
            </a:pPr>
            <a:r>
              <a:rPr lang="en-US" dirty="0" smtClean="0"/>
              <a:t>SBC-25  Project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6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STANDARD BIDDING AND</a:t>
            </a:r>
            <a:br>
              <a:rPr lang="en-US" u="sng" dirty="0" smtClean="0"/>
            </a:br>
            <a:r>
              <a:rPr lang="en-US" u="sng" dirty="0" smtClean="0"/>
              <a:t>CONSTRUCTION DOCUMENTS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00 </a:t>
            </a:r>
            <a:r>
              <a:rPr lang="en-US" dirty="0">
                <a:solidFill>
                  <a:srgbClr val="FFFF00"/>
                </a:solidFill>
              </a:rPr>
              <a:t>11 16	Invitation to Bid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00 21 13	Instructions to Bidders</a:t>
            </a:r>
          </a:p>
          <a:p>
            <a:pPr marL="0" indent="0">
              <a:buNone/>
            </a:pPr>
            <a:r>
              <a:rPr lang="en-US" dirty="0"/>
              <a:t>00 30 00	Information Available to Bidders</a:t>
            </a:r>
          </a:p>
          <a:p>
            <a:pPr marL="0" indent="0">
              <a:buNone/>
            </a:pPr>
            <a:r>
              <a:rPr lang="en-US" dirty="0"/>
              <a:t>00 31 26	Asbestos Survey Information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Available </a:t>
            </a:r>
            <a:r>
              <a:rPr lang="en-US" dirty="0"/>
              <a:t>to Bidders</a:t>
            </a:r>
          </a:p>
          <a:p>
            <a:pPr marL="0" indent="0">
              <a:buNone/>
            </a:pPr>
            <a:r>
              <a:rPr lang="en-US" dirty="0" smtClean="0"/>
              <a:t>00 31 32	Geotechnical Information </a:t>
            </a:r>
            <a:br>
              <a:rPr lang="en-US" dirty="0" smtClean="0"/>
            </a:br>
            <a:r>
              <a:rPr lang="en-US" dirty="0" smtClean="0"/>
              <a:t>		Available to Bidders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197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Designers’ Manual Appendix Contents</vt:lpstr>
      <vt:lpstr>Appendix 1: AGENDAS</vt:lpstr>
      <vt:lpstr>Appendix 1: AGENDAS (continued)</vt:lpstr>
      <vt:lpstr>Appendix 1: CHECKLISTS</vt:lpstr>
      <vt:lpstr>Appendix 1: CHECKLISTS (continued)</vt:lpstr>
      <vt:lpstr>Appendix 1: FORMS</vt:lpstr>
      <vt:lpstr>Appendix 1: FORMS (continued)</vt:lpstr>
      <vt:lpstr>Appendix 1: FORMS (continued)</vt:lpstr>
      <vt:lpstr>Appendix 2: STANDARD BIDDING AND CONSTRUCTION DOCUMENTS</vt:lpstr>
      <vt:lpstr>Appendix 2: STANDARD DOCS (continued)</vt:lpstr>
      <vt:lpstr>Appendix 2: STANDARD DOCS (continued)</vt:lpstr>
      <vt:lpstr>Appendix 2: STANDARD DOCS (continued)</vt:lpstr>
      <vt:lpstr>Appendix 2: STANDARD DOCS (continued)</vt:lpstr>
      <vt:lpstr>Appendix 2: STANDARD DOCS (continued)</vt:lpstr>
      <vt:lpstr>Appendix 2: STANDARD DOCS (continued)</vt:lpstr>
      <vt:lpstr>Appendix 2: STANDARD DOCS (continued)</vt:lpstr>
      <vt:lpstr>Appendix 2: STANDARD DOCS (continued)</vt:lpstr>
      <vt:lpstr>Appendix 2: STANDARD DOCS (continued)</vt:lpstr>
      <vt:lpstr>Appendix 2: STANDARD DOCS (continued)</vt:lpstr>
      <vt:lpstr>Appendix 3: SYSTEM OR CAMPUS SPECIVIC GUIDELINES AND REQUIREMENTS</vt:lpstr>
      <vt:lpstr>Appendix 3: PROPRIETARY SPECIFICATIONS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Designers’ Manual Overview</dc:title>
  <dc:creator>Tim McKeehan</dc:creator>
  <cp:lastModifiedBy>Tim McKeehan</cp:lastModifiedBy>
  <cp:revision>46</cp:revision>
  <dcterms:created xsi:type="dcterms:W3CDTF">2018-06-10T19:26:05Z</dcterms:created>
  <dcterms:modified xsi:type="dcterms:W3CDTF">2018-06-16T20:48:41Z</dcterms:modified>
</cp:coreProperties>
</file>