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3.xml" ContentType="application/vnd.openxmlformats-officedocument.drawingml.chart+xml"/>
  <Override PartName="/ppt/notesSlides/notesSlide16.xml" ContentType="application/vnd.openxmlformats-officedocument.presentationml.notesSlide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5.xml" ContentType="application/vnd.openxmlformats-officedocument.drawingml.chart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81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275" r:id="rId15"/>
    <p:sldId id="273" r:id="rId16"/>
    <p:sldId id="274" r:id="rId17"/>
    <p:sldId id="257" r:id="rId18"/>
    <p:sldId id="259" r:id="rId19"/>
    <p:sldId id="258" r:id="rId20"/>
    <p:sldId id="261" r:id="rId21"/>
    <p:sldId id="262" r:id="rId22"/>
    <p:sldId id="260" r:id="rId23"/>
    <p:sldId id="263" r:id="rId24"/>
    <p:sldId id="276" r:id="rId25"/>
    <p:sldId id="268" r:id="rId26"/>
    <p:sldId id="277" r:id="rId27"/>
    <p:sldId id="266" r:id="rId28"/>
    <p:sldId id="265" r:id="rId29"/>
    <p:sldId id="269" r:id="rId30"/>
    <p:sldId id="270" r:id="rId31"/>
    <p:sldId id="272" r:id="rId32"/>
    <p:sldId id="271" r:id="rId33"/>
    <p:sldId id="307" r:id="rId34"/>
    <p:sldId id="280" r:id="rId35"/>
    <p:sldId id="308" r:id="rId3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5" autoAdjust="0"/>
    <p:restoredTop sz="94660"/>
  </p:normalViewPr>
  <p:slideViewPr>
    <p:cSldViewPr>
      <p:cViewPr varScale="1">
        <p:scale>
          <a:sx n="99" d="100"/>
          <a:sy n="99" d="100"/>
        </p:scale>
        <p:origin x="-2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-1500" y="117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g0319006wf535\CB_Data\Fiscal\THEC\FISCAL\STAY_OUT\Policy%20&amp;%20Data%20Analysis\Formula%20Review%20Committee\2010-15\Formula%20Effect%20History\THEC%20Formula%20Effect-First%20Three%20Yea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03505451241706"/>
          <c:y val="8.5039143813919832E-2"/>
          <c:w val="0.8118908382066321"/>
          <c:h val="0.6925795053003535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State Funds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6.3218390804597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025641025641025E-3"/>
                  <c:y val="-5.7471264367816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6025641025641025E-3"/>
                  <c:y val="-5.172413793103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2051282051282245E-3"/>
                  <c:y val="-5.172413793103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12179487179486E-2"/>
                  <c:y val="-4.5977011494252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39%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33%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Sheet1!$B$1:$I$1</c:f>
              <c:strCache>
                <c:ptCount val="8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0.56000000000000005</c:v>
                </c:pt>
                <c:pt idx="1">
                  <c:v>0.62000000000000055</c:v>
                </c:pt>
                <c:pt idx="2">
                  <c:v>0.63000000000000056</c:v>
                </c:pt>
                <c:pt idx="3">
                  <c:v>0.58000000000000007</c:v>
                </c:pt>
                <c:pt idx="4">
                  <c:v>0.54</c:v>
                </c:pt>
                <c:pt idx="5">
                  <c:v>0.42000000000000026</c:v>
                </c:pt>
                <c:pt idx="6">
                  <c:v>0.39000000000000035</c:v>
                </c:pt>
                <c:pt idx="7">
                  <c:v>0.3300000000000004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Self Generated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ADDC"/>
              </a:solidFill>
              <a:ln>
                <a:solidFill>
                  <a:srgbClr val="0070C0"/>
                </a:solidFill>
              </a:ln>
            </c:spPr>
          </c:marker>
          <c:dLbls>
            <c:dLbl>
              <c:idx val="0"/>
              <c:layout>
                <c:manualLayout>
                  <c:x val="0"/>
                  <c:y val="7.47126436781613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025641025641025E-3"/>
                  <c:y val="4.8850574712643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6025641025641025E-3"/>
                  <c:y val="4.3103448275861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2051282051282245E-3"/>
                  <c:y val="4.3103448275861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61%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numFmt formatCode="0%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Sheet1!$B$1:$I$1</c:f>
              <c:strCache>
                <c:ptCount val="8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0.44</c:v>
                </c:pt>
                <c:pt idx="1">
                  <c:v>0.38000000000000034</c:v>
                </c:pt>
                <c:pt idx="2">
                  <c:v>0.37000000000000027</c:v>
                </c:pt>
                <c:pt idx="3">
                  <c:v>0.42000000000000026</c:v>
                </c:pt>
                <c:pt idx="4">
                  <c:v>0.46</c:v>
                </c:pt>
                <c:pt idx="5">
                  <c:v>0.58000000000000007</c:v>
                </c:pt>
                <c:pt idx="6">
                  <c:v>0.61000000000000054</c:v>
                </c:pt>
                <c:pt idx="7">
                  <c:v>0.67000000000000082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767552"/>
        <c:axId val="29769088"/>
      </c:lineChart>
      <c:catAx>
        <c:axId val="2976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 rot="0" vert="horz"/>
          <a:lstStyle/>
          <a:p>
            <a:pPr>
              <a:defRPr sz="1600"/>
            </a:pPr>
            <a:endParaRPr lang="en-US"/>
          </a:p>
        </c:txPr>
        <c:crossAx val="29769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9769088"/>
        <c:scaling>
          <c:orientation val="minMax"/>
          <c:max val="1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9767552"/>
        <c:crosses val="autoZero"/>
        <c:crossBetween val="midCat"/>
      </c:valAx>
      <c:spPr>
        <a:solidFill>
          <a:schemeClr val="bg2">
            <a:lumMod val="20000"/>
            <a:lumOff val="80000"/>
          </a:schemeClr>
        </a:solidFill>
        <a:ln>
          <a:solidFill>
            <a:schemeClr val="bg1"/>
          </a:solidFill>
        </a:ln>
      </c:spPr>
    </c:plotArea>
    <c:legend>
      <c:legendPos val="b"/>
      <c:layout>
        <c:manualLayout>
          <c:xMode val="edge"/>
          <c:yMode val="edge"/>
          <c:x val="0.27777777777778018"/>
          <c:y val="0.9151943462897526"/>
          <c:w val="0.49910579525512538"/>
          <c:h val="6.982809790119037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Tuition</c:v>
                </c:pt>
              </c:strCache>
            </c:strRef>
          </c:tx>
          <c:spPr>
            <a:solidFill>
              <a:schemeClr val="tx2">
                <a:lumMod val="10000"/>
              </a:schemeClr>
            </a:solidFill>
          </c:spPr>
          <c:invertIfNegative val="0"/>
          <c:dLbls>
            <c:numFmt formatCode="&quot;$&quot;#,##0" sourceLinked="0"/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Sheet1!$A$2:$A$14</c:f>
              <c:strCache>
                <c:ptCount val="13"/>
                <c:pt idx="0">
                  <c:v>01-02</c:v>
                </c:pt>
                <c:pt idx="1">
                  <c:v>02-03</c:v>
                </c:pt>
                <c:pt idx="2">
                  <c:v>03-04</c:v>
                </c:pt>
                <c:pt idx="3">
                  <c:v>04-05</c:v>
                </c:pt>
                <c:pt idx="4">
                  <c:v>05-06</c:v>
                </c:pt>
                <c:pt idx="5">
                  <c:v>06-07</c:v>
                </c:pt>
                <c:pt idx="6">
                  <c:v>07-08</c:v>
                </c:pt>
                <c:pt idx="7">
                  <c:v>08-09</c:v>
                </c:pt>
                <c:pt idx="8">
                  <c:v>09-10</c:v>
                </c:pt>
                <c:pt idx="9">
                  <c:v>10-11</c:v>
                </c:pt>
                <c:pt idx="10">
                  <c:v>11-12</c:v>
                </c:pt>
                <c:pt idx="11">
                  <c:v>12-13</c:v>
                </c:pt>
                <c:pt idx="12">
                  <c:v>13-14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2581</c:v>
                </c:pt>
                <c:pt idx="1">
                  <c:v>2609</c:v>
                </c:pt>
                <c:pt idx="2">
                  <c:v>3030</c:v>
                </c:pt>
                <c:pt idx="3">
                  <c:v>3322</c:v>
                </c:pt>
                <c:pt idx="4">
                  <c:v>3536</c:v>
                </c:pt>
                <c:pt idx="5">
                  <c:v>3590</c:v>
                </c:pt>
                <c:pt idx="6">
                  <c:v>3673</c:v>
                </c:pt>
                <c:pt idx="7">
                  <c:v>3834</c:v>
                </c:pt>
                <c:pt idx="8">
                  <c:v>4070</c:v>
                </c:pt>
                <c:pt idx="9">
                  <c:v>4472</c:v>
                </c:pt>
                <c:pt idx="10">
                  <c:v>4919</c:v>
                </c:pt>
                <c:pt idx="11">
                  <c:v>5568</c:v>
                </c:pt>
                <c:pt idx="12">
                  <c:v>6254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5399552"/>
        <c:axId val="35401088"/>
      </c:barChart>
      <c:catAx>
        <c:axId val="35399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401088"/>
        <c:crosses val="autoZero"/>
        <c:auto val="1"/>
        <c:lblAlgn val="ctr"/>
        <c:lblOffset val="100"/>
        <c:noMultiLvlLbl val="0"/>
      </c:catAx>
      <c:valAx>
        <c:axId val="35401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3995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777777777777779E-2"/>
          <c:y val="6.3821084864391961E-2"/>
          <c:w val="0.94444444444444453"/>
          <c:h val="0.836767591551056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Universities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c:spPr>
          <c:invertIfNegative val="0"/>
          <c:dLbls>
            <c:dLbl>
              <c:idx val="3"/>
              <c:layout>
                <c:manualLayout>
                  <c:x val="-4.6296296296295739E-3"/>
                  <c:y val="-1.2944983818770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Sheet1!$B$2:$G$2</c:f>
              <c:strCache>
                <c:ptCount val="6"/>
                <c:pt idx="0">
                  <c:v>Fall 2008</c:v>
                </c:pt>
                <c:pt idx="1">
                  <c:v>Fall 2009</c:v>
                </c:pt>
                <c:pt idx="2">
                  <c:v>Fall 2010</c:v>
                </c:pt>
                <c:pt idx="3">
                  <c:v>Fall 2011</c:v>
                </c:pt>
                <c:pt idx="4">
                  <c:v>Fall 2012</c:v>
                </c:pt>
                <c:pt idx="5">
                  <c:v>Fall 2013*</c:v>
                </c:pt>
              </c:strCache>
            </c:strRef>
          </c:cat>
          <c:val>
            <c:numRef>
              <c:f>Sheet1!$B$3:$G$3</c:f>
              <c:numCache>
                <c:formatCode>#,##0</c:formatCode>
                <c:ptCount val="6"/>
                <c:pt idx="0">
                  <c:v>86180</c:v>
                </c:pt>
                <c:pt idx="1">
                  <c:v>90890</c:v>
                </c:pt>
                <c:pt idx="2">
                  <c:v>94981</c:v>
                </c:pt>
                <c:pt idx="3">
                  <c:v>96202</c:v>
                </c:pt>
                <c:pt idx="4">
                  <c:v>93507</c:v>
                </c:pt>
                <c:pt idx="5">
                  <c:v>90080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Community Colleges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c:spPr>
          <c:invertIfNegative val="0"/>
          <c:dLbls>
            <c:dLbl>
              <c:idx val="0"/>
              <c:layout>
                <c:manualLayout>
                  <c:x val="7.7160493827160516E-3"/>
                  <c:y val="6.47249190938511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7160493827160516E-3"/>
                  <c:y val="3.23624595469255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802469135802472E-2"/>
                  <c:y val="3.23624595469255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16049382716051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7160493827160516E-3"/>
                  <c:y val="6.47249190938511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716049382716051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Sheet1!$B$2:$G$2</c:f>
              <c:strCache>
                <c:ptCount val="6"/>
                <c:pt idx="0">
                  <c:v>Fall 2008</c:v>
                </c:pt>
                <c:pt idx="1">
                  <c:v>Fall 2009</c:v>
                </c:pt>
                <c:pt idx="2">
                  <c:v>Fall 2010</c:v>
                </c:pt>
                <c:pt idx="3">
                  <c:v>Fall 2011</c:v>
                </c:pt>
                <c:pt idx="4">
                  <c:v>Fall 2012</c:v>
                </c:pt>
                <c:pt idx="5">
                  <c:v>Fall 2013*</c:v>
                </c:pt>
              </c:strCache>
            </c:strRef>
          </c:cat>
          <c:val>
            <c:numRef>
              <c:f>Sheet1!$B$4:$G$4</c:f>
              <c:numCache>
                <c:formatCode>#,##0</c:formatCode>
                <c:ptCount val="6"/>
                <c:pt idx="0">
                  <c:v>80156</c:v>
                </c:pt>
                <c:pt idx="1">
                  <c:v>92226</c:v>
                </c:pt>
                <c:pt idx="2">
                  <c:v>97926</c:v>
                </c:pt>
                <c:pt idx="3">
                  <c:v>96139</c:v>
                </c:pt>
                <c:pt idx="4">
                  <c:v>92298</c:v>
                </c:pt>
                <c:pt idx="5">
                  <c:v>89676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axId val="54278016"/>
        <c:axId val="54279552"/>
      </c:barChart>
      <c:catAx>
        <c:axId val="542780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54279552"/>
        <c:crosses val="autoZero"/>
        <c:auto val="1"/>
        <c:lblAlgn val="ctr"/>
        <c:lblOffset val="100"/>
        <c:noMultiLvlLbl val="0"/>
      </c:catAx>
      <c:valAx>
        <c:axId val="54279552"/>
        <c:scaling>
          <c:orientation val="minMax"/>
          <c:max val="105000"/>
          <c:min val="70000"/>
        </c:scaling>
        <c:delete val="1"/>
        <c:axPos val="l"/>
        <c:numFmt formatCode="#,##0" sourceLinked="1"/>
        <c:majorTickMark val="out"/>
        <c:minorTickMark val="none"/>
        <c:tickLblPos val="none"/>
        <c:crossAx val="542780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961759988334791"/>
          <c:y val="2.1604938271604947E-2"/>
          <c:w val="0.54663397978030526"/>
          <c:h val="5.8520755293937764E-2"/>
        </c:manualLayout>
      </c:layout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Sheet1!$B$3:$F$3</c:f>
              <c:strCache>
                <c:ptCount val="5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</c:strCache>
            </c:strRef>
          </c:cat>
          <c:val>
            <c:numRef>
              <c:f>Sheet1!$B$31:$F$31</c:f>
              <c:numCache>
                <c:formatCode>#,##0</c:formatCode>
                <c:ptCount val="5"/>
                <c:pt idx="0">
                  <c:v>29647</c:v>
                </c:pt>
                <c:pt idx="1">
                  <c:v>32276</c:v>
                </c:pt>
                <c:pt idx="2">
                  <c:v>32456</c:v>
                </c:pt>
                <c:pt idx="3">
                  <c:v>31198</c:v>
                </c:pt>
                <c:pt idx="4">
                  <c:v>29560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382400"/>
        <c:axId val="37408768"/>
      </c:barChart>
      <c:catAx>
        <c:axId val="37382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37408768"/>
        <c:crosses val="autoZero"/>
        <c:auto val="1"/>
        <c:lblAlgn val="ctr"/>
        <c:lblOffset val="100"/>
        <c:noMultiLvlLbl val="0"/>
      </c:catAx>
      <c:valAx>
        <c:axId val="3740876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37382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2200"/>
            </a:pPr>
            <a:r>
              <a:rPr lang="en-US" sz="2200" b="1" i="0" baseline="0" dirty="0" smtClean="0">
                <a:effectLst/>
              </a:rPr>
              <a:t>Cumulative Change in Appropriations at Community Colleges Due to the Formula</a:t>
            </a:r>
            <a:endParaRPr lang="en-US" sz="2200" b="1" i="0" baseline="0" dirty="0">
              <a:effectLst/>
            </a:endParaRPr>
          </a:p>
        </c:rich>
      </c:tx>
      <c:layout>
        <c:manualLayout>
          <c:xMode val="edge"/>
          <c:yMode val="edge"/>
          <c:x val="0.19647995683176095"/>
          <c:y val="1.23597729197588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337088338410252E-2"/>
          <c:y val="0.15375646734254073"/>
          <c:w val="0.89099063278013935"/>
          <c:h val="0.78772039277837891"/>
        </c:manualLayout>
      </c:layout>
      <c:lineChart>
        <c:grouping val="standard"/>
        <c:varyColors val="0"/>
        <c:ser>
          <c:idx val="6"/>
          <c:order val="0"/>
          <c:tx>
            <c:strRef>
              <c:f>Table!$A$16</c:f>
              <c:strCache>
                <c:ptCount val="1"/>
                <c:pt idx="0">
                  <c:v>Chattanooga</c:v>
                </c:pt>
              </c:strCache>
            </c:strRef>
          </c:tx>
          <c:cat>
            <c:strRef>
              <c:f>Table!$F$5:$I$5</c:f>
              <c:strCache>
                <c:ptCount val="4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</c:strCache>
            </c:strRef>
          </c:cat>
          <c:val>
            <c:numRef>
              <c:f>Table!$F$16:$I$16</c:f>
              <c:numCache>
                <c:formatCode>0.0%</c:formatCode>
                <c:ptCount val="4"/>
                <c:pt idx="0">
                  <c:v>0</c:v>
                </c:pt>
                <c:pt idx="1">
                  <c:v>-2.2388617003798648E-2</c:v>
                </c:pt>
                <c:pt idx="2">
                  <c:v>2.7924783805716391E-2</c:v>
                </c:pt>
                <c:pt idx="3">
                  <c:v>0.18648717272143434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Table!$A$17</c:f>
              <c:strCache>
                <c:ptCount val="1"/>
                <c:pt idx="0">
                  <c:v>Cleveland</c:v>
                </c:pt>
              </c:strCache>
            </c:strRef>
          </c:tx>
          <c:cat>
            <c:strRef>
              <c:f>Table!$F$5:$I$5</c:f>
              <c:strCache>
                <c:ptCount val="4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</c:strCache>
            </c:strRef>
          </c:cat>
          <c:val>
            <c:numRef>
              <c:f>Table!$F$17:$I$17</c:f>
              <c:numCache>
                <c:formatCode>0.0%</c:formatCode>
                <c:ptCount val="4"/>
                <c:pt idx="0">
                  <c:v>0</c:v>
                </c:pt>
                <c:pt idx="1">
                  <c:v>-1.9024497903332601E-2</c:v>
                </c:pt>
                <c:pt idx="2">
                  <c:v>-1.0306775546237044E-2</c:v>
                </c:pt>
                <c:pt idx="3">
                  <c:v>1.1035091591260215E-5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Table!$A$18</c:f>
              <c:strCache>
                <c:ptCount val="1"/>
                <c:pt idx="0">
                  <c:v>Columbia</c:v>
                </c:pt>
              </c:strCache>
            </c:strRef>
          </c:tx>
          <c:cat>
            <c:strRef>
              <c:f>Table!$F$5:$I$5</c:f>
              <c:strCache>
                <c:ptCount val="4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</c:strCache>
            </c:strRef>
          </c:cat>
          <c:val>
            <c:numRef>
              <c:f>Table!$F$18:$I$18</c:f>
              <c:numCache>
                <c:formatCode>0.0%</c:formatCode>
                <c:ptCount val="4"/>
                <c:pt idx="0">
                  <c:v>0</c:v>
                </c:pt>
                <c:pt idx="1">
                  <c:v>-2.0996870574660403E-2</c:v>
                </c:pt>
                <c:pt idx="2">
                  <c:v>-2.7465515131383424E-2</c:v>
                </c:pt>
                <c:pt idx="3">
                  <c:v>4.3759506285074891E-2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Table!$A$19</c:f>
              <c:strCache>
                <c:ptCount val="1"/>
                <c:pt idx="0">
                  <c:v>Dyersburg</c:v>
                </c:pt>
              </c:strCache>
            </c:strRef>
          </c:tx>
          <c:cat>
            <c:strRef>
              <c:f>Table!$F$5:$I$5</c:f>
              <c:strCache>
                <c:ptCount val="4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</c:strCache>
            </c:strRef>
          </c:cat>
          <c:val>
            <c:numRef>
              <c:f>Table!$F$19:$I$19</c:f>
              <c:numCache>
                <c:formatCode>0.0%</c:formatCode>
                <c:ptCount val="4"/>
                <c:pt idx="0">
                  <c:v>0</c:v>
                </c:pt>
                <c:pt idx="1">
                  <c:v>-2.871271076523995E-2</c:v>
                </c:pt>
                <c:pt idx="2">
                  <c:v>-1.9098573281452667E-2</c:v>
                </c:pt>
                <c:pt idx="3">
                  <c:v>-5.5123216601815845E-3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Table!$A$20</c:f>
              <c:strCache>
                <c:ptCount val="1"/>
                <c:pt idx="0">
                  <c:v>Jackson</c:v>
                </c:pt>
              </c:strCache>
            </c:strRef>
          </c:tx>
          <c:cat>
            <c:strRef>
              <c:f>Table!$F$5:$I$5</c:f>
              <c:strCache>
                <c:ptCount val="4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</c:strCache>
            </c:strRef>
          </c:cat>
          <c:val>
            <c:numRef>
              <c:f>Table!$F$20:$I$20</c:f>
              <c:numCache>
                <c:formatCode>0.0%</c:formatCode>
                <c:ptCount val="4"/>
                <c:pt idx="0">
                  <c:v>0</c:v>
                </c:pt>
                <c:pt idx="1">
                  <c:v>-2.2158602920125982E-2</c:v>
                </c:pt>
                <c:pt idx="2">
                  <c:v>-2.4286668575245744E-2</c:v>
                </c:pt>
                <c:pt idx="3">
                  <c:v>7.0903712186277321E-3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Table!$A$21</c:f>
              <c:strCache>
                <c:ptCount val="1"/>
                <c:pt idx="0">
                  <c:v>Motlow</c:v>
                </c:pt>
              </c:strCache>
            </c:strRef>
          </c:tx>
          <c:cat>
            <c:strRef>
              <c:f>Table!$F$5:$I$5</c:f>
              <c:strCache>
                <c:ptCount val="4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</c:strCache>
            </c:strRef>
          </c:cat>
          <c:val>
            <c:numRef>
              <c:f>Table!$F$21:$I$21</c:f>
              <c:numCache>
                <c:formatCode>0.0%</c:formatCode>
                <c:ptCount val="4"/>
                <c:pt idx="0">
                  <c:v>0</c:v>
                </c:pt>
                <c:pt idx="1">
                  <c:v>-2.6864073375701281E-2</c:v>
                </c:pt>
                <c:pt idx="2">
                  <c:v>-4.1413506529785614E-2</c:v>
                </c:pt>
                <c:pt idx="3">
                  <c:v>-1.8495239425471984E-2</c:v>
                </c:pt>
              </c:numCache>
            </c:numRef>
          </c:val>
          <c:smooth val="0"/>
        </c:ser>
        <c:ser>
          <c:idx val="5"/>
          <c:order val="6"/>
          <c:tx>
            <c:strRef>
              <c:f>Table!$A$22</c:f>
              <c:strCache>
                <c:ptCount val="1"/>
                <c:pt idx="0">
                  <c:v>Nashville</c:v>
                </c:pt>
              </c:strCache>
            </c:strRef>
          </c:tx>
          <c:cat>
            <c:strRef>
              <c:f>Table!$F$5:$I$5</c:f>
              <c:strCache>
                <c:ptCount val="4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</c:strCache>
            </c:strRef>
          </c:cat>
          <c:val>
            <c:numRef>
              <c:f>Table!$F$22:$I$22</c:f>
              <c:numCache>
                <c:formatCode>0.0%</c:formatCode>
                <c:ptCount val="4"/>
                <c:pt idx="0">
                  <c:v>0</c:v>
                </c:pt>
                <c:pt idx="1">
                  <c:v>-2.2772089794759351E-2</c:v>
                </c:pt>
                <c:pt idx="2">
                  <c:v>-5.9190080297843506E-2</c:v>
                </c:pt>
                <c:pt idx="3">
                  <c:v>2.8806259761157298E-2</c:v>
                </c:pt>
              </c:numCache>
            </c:numRef>
          </c:val>
          <c:smooth val="0"/>
        </c:ser>
        <c:ser>
          <c:idx val="8"/>
          <c:order val="7"/>
          <c:tx>
            <c:strRef>
              <c:f>Table!$A$23</c:f>
              <c:strCache>
                <c:ptCount val="1"/>
                <c:pt idx="0">
                  <c:v>Northeast </c:v>
                </c:pt>
              </c:strCache>
            </c:strRef>
          </c:tx>
          <c:cat>
            <c:strRef>
              <c:f>Table!$F$5:$I$5</c:f>
              <c:strCache>
                <c:ptCount val="4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</c:strCache>
            </c:strRef>
          </c:cat>
          <c:val>
            <c:numRef>
              <c:f>Table!$F$23:$I$23</c:f>
              <c:numCache>
                <c:formatCode>0.0%</c:formatCode>
                <c:ptCount val="4"/>
                <c:pt idx="0">
                  <c:v>0</c:v>
                </c:pt>
                <c:pt idx="1">
                  <c:v>-3.5973597359735987E-2</c:v>
                </c:pt>
                <c:pt idx="2">
                  <c:v>-3.6775106082036789E-2</c:v>
                </c:pt>
                <c:pt idx="3">
                  <c:v>-2.3724658180103726E-2</c:v>
                </c:pt>
              </c:numCache>
            </c:numRef>
          </c:val>
          <c:smooth val="0"/>
        </c:ser>
        <c:ser>
          <c:idx val="9"/>
          <c:order val="8"/>
          <c:tx>
            <c:strRef>
              <c:f>Table!$A$24</c:f>
              <c:strCache>
                <c:ptCount val="1"/>
                <c:pt idx="0">
                  <c:v>Pellissippi</c:v>
                </c:pt>
              </c:strCache>
            </c:strRef>
          </c:tx>
          <c:cat>
            <c:strRef>
              <c:f>Table!$F$5:$I$5</c:f>
              <c:strCache>
                <c:ptCount val="4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</c:strCache>
            </c:strRef>
          </c:cat>
          <c:val>
            <c:numRef>
              <c:f>Table!$F$24:$I$24</c:f>
              <c:numCache>
                <c:formatCode>0.0%</c:formatCode>
                <c:ptCount val="4"/>
                <c:pt idx="0">
                  <c:v>0</c:v>
                </c:pt>
                <c:pt idx="1">
                  <c:v>-2.785610874987646E-2</c:v>
                </c:pt>
                <c:pt idx="2">
                  <c:v>2.6978155833735488E-3</c:v>
                </c:pt>
                <c:pt idx="3">
                  <c:v>3.8525271671192095E-2</c:v>
                </c:pt>
              </c:numCache>
            </c:numRef>
          </c:val>
          <c:smooth val="0"/>
        </c:ser>
        <c:ser>
          <c:idx val="10"/>
          <c:order val="9"/>
          <c:tx>
            <c:strRef>
              <c:f>Table!$A$25</c:f>
              <c:strCache>
                <c:ptCount val="1"/>
                <c:pt idx="0">
                  <c:v>Roane</c:v>
                </c:pt>
              </c:strCache>
            </c:strRef>
          </c:tx>
          <c:cat>
            <c:strRef>
              <c:f>Table!$F$5:$I$5</c:f>
              <c:strCache>
                <c:ptCount val="4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</c:strCache>
            </c:strRef>
          </c:cat>
          <c:val>
            <c:numRef>
              <c:f>Table!$F$25:$I$25</c:f>
              <c:numCache>
                <c:formatCode>0.0%</c:formatCode>
                <c:ptCount val="4"/>
                <c:pt idx="0">
                  <c:v>0</c:v>
                </c:pt>
                <c:pt idx="1">
                  <c:v>-2.5598847254898208E-2</c:v>
                </c:pt>
                <c:pt idx="2">
                  <c:v>-1.9344184949280502E-2</c:v>
                </c:pt>
                <c:pt idx="3">
                  <c:v>5.8957046218192706E-2</c:v>
                </c:pt>
              </c:numCache>
            </c:numRef>
          </c:val>
          <c:smooth val="0"/>
        </c:ser>
        <c:ser>
          <c:idx val="11"/>
          <c:order val="10"/>
          <c:tx>
            <c:strRef>
              <c:f>Table!$A$26</c:f>
              <c:strCache>
                <c:ptCount val="1"/>
                <c:pt idx="0">
                  <c:v>Southwest</c:v>
                </c:pt>
              </c:strCache>
            </c:strRef>
          </c:tx>
          <c:cat>
            <c:strRef>
              <c:f>Table!$F$5:$I$5</c:f>
              <c:strCache>
                <c:ptCount val="4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</c:strCache>
            </c:strRef>
          </c:cat>
          <c:val>
            <c:numRef>
              <c:f>Table!$F$26:$I$26</c:f>
              <c:numCache>
                <c:formatCode>0.0%</c:formatCode>
                <c:ptCount val="4"/>
                <c:pt idx="0">
                  <c:v>0</c:v>
                </c:pt>
                <c:pt idx="1">
                  <c:v>-2.9444860637113917E-2</c:v>
                </c:pt>
                <c:pt idx="2">
                  <c:v>-4.3909868082338308E-2</c:v>
                </c:pt>
                <c:pt idx="3">
                  <c:v>-6.5656705788777595E-2</c:v>
                </c:pt>
              </c:numCache>
            </c:numRef>
          </c:val>
          <c:smooth val="0"/>
        </c:ser>
        <c:ser>
          <c:idx val="12"/>
          <c:order val="11"/>
          <c:tx>
            <c:strRef>
              <c:f>Table!$A$27</c:f>
              <c:strCache>
                <c:ptCount val="1"/>
                <c:pt idx="0">
                  <c:v>Volunteer</c:v>
                </c:pt>
              </c:strCache>
            </c:strRef>
          </c:tx>
          <c:cat>
            <c:strRef>
              <c:f>Table!$F$5:$I$5</c:f>
              <c:strCache>
                <c:ptCount val="4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</c:strCache>
            </c:strRef>
          </c:cat>
          <c:val>
            <c:numRef>
              <c:f>Table!$F$27:$I$27</c:f>
              <c:numCache>
                <c:formatCode>0.0%</c:formatCode>
                <c:ptCount val="4"/>
                <c:pt idx="0">
                  <c:v>0</c:v>
                </c:pt>
                <c:pt idx="1">
                  <c:v>-2.6576043873214748E-2</c:v>
                </c:pt>
                <c:pt idx="2">
                  <c:v>-4.7005159261328922E-2</c:v>
                </c:pt>
                <c:pt idx="3">
                  <c:v>-1.0701893461903341E-2</c:v>
                </c:pt>
              </c:numCache>
            </c:numRef>
          </c:val>
          <c:smooth val="0"/>
        </c:ser>
        <c:ser>
          <c:idx val="13"/>
          <c:order val="12"/>
          <c:tx>
            <c:strRef>
              <c:f>Table!$A$28</c:f>
              <c:strCache>
                <c:ptCount val="1"/>
                <c:pt idx="0">
                  <c:v>Walters</c:v>
                </c:pt>
              </c:strCache>
            </c:strRef>
          </c:tx>
          <c:cat>
            <c:strRef>
              <c:f>Table!$F$5:$I$5</c:f>
              <c:strCache>
                <c:ptCount val="4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</c:strCache>
            </c:strRef>
          </c:cat>
          <c:val>
            <c:numRef>
              <c:f>Table!$F$28:$I$28</c:f>
              <c:numCache>
                <c:formatCode>0.0%</c:formatCode>
                <c:ptCount val="4"/>
                <c:pt idx="0">
                  <c:v>0</c:v>
                </c:pt>
                <c:pt idx="1">
                  <c:v>-2.3278443113772453E-2</c:v>
                </c:pt>
                <c:pt idx="2">
                  <c:v>1.0984281437125753E-2</c:v>
                </c:pt>
                <c:pt idx="3">
                  <c:v>0.1266654191616767</c:v>
                </c:pt>
              </c:numCache>
            </c:numRef>
          </c:val>
          <c:smooth val="0"/>
        </c:ser>
        <c:ser>
          <c:idx val="14"/>
          <c:order val="13"/>
          <c:tx>
            <c:v>Total Funding</c:v>
          </c:tx>
          <c:spPr>
            <a:ln w="4445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Table!$F$5:$I$5</c:f>
              <c:strCache>
                <c:ptCount val="4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</c:strCache>
            </c:strRef>
          </c:cat>
          <c:val>
            <c:numRef>
              <c:f>Table!$F$29:$I$29</c:f>
              <c:numCache>
                <c:formatCode>0.0%</c:formatCode>
                <c:ptCount val="4"/>
                <c:pt idx="0">
                  <c:v>0</c:v>
                </c:pt>
                <c:pt idx="1">
                  <c:v>-2.5775997141799473E-2</c:v>
                </c:pt>
                <c:pt idx="2">
                  <c:v>-2.1220201968026042E-2</c:v>
                </c:pt>
                <c:pt idx="3">
                  <c:v>2.9943847551159228E-2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585728"/>
        <c:axId val="26616192"/>
      </c:lineChart>
      <c:catAx>
        <c:axId val="26585728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 w="25400"/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26616192"/>
        <c:crosses val="autoZero"/>
        <c:auto val="1"/>
        <c:lblAlgn val="ctr"/>
        <c:lblOffset val="100"/>
        <c:noMultiLvlLbl val="0"/>
      </c:catAx>
      <c:valAx>
        <c:axId val="2661619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 sz="1400" b="1" i="0"/>
            </a:pPr>
            <a:endParaRPr lang="en-US"/>
          </a:p>
        </c:txPr>
        <c:crossAx val="26585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3267851903056953E-2"/>
          <c:y val="0.14246065088509313"/>
          <c:w val="0.43837871128944905"/>
          <c:h val="0.4993309416204633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0.5707</cdr:x>
      <cdr:y>0.12775</cdr:y>
    </cdr:from>
    <cdr:to>
      <cdr:x>0.91429</cdr:x>
      <cdr:y>0.23368</cdr:y>
    </cdr:to>
    <cdr:sp macro="" textlink="">
      <cdr:nvSpPr>
        <cdr:cNvPr id="2" name="Left Brace 1"/>
        <cdr:cNvSpPr/>
      </cdr:nvSpPr>
      <cdr:spPr>
        <a:xfrm xmlns:a="http://schemas.openxmlformats.org/drawingml/2006/main" rot="4318021">
          <a:off x="5815720" y="-588290"/>
          <a:ext cx="476250" cy="2801472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DBB894A-339D-4BA8-93A6-F9F011EA1D5C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06138F4-9DF6-43B1-B7FA-311FD6B1DF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78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334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315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83F51-34FD-48B8-929B-50A15A1DE930}" type="slidenum">
              <a:rPr lang="en-US" smtClean="0">
                <a:cs typeface="Arial" charset="0"/>
              </a:rPr>
              <a:pPr/>
              <a:t>12</a:t>
            </a:fld>
            <a:endParaRPr lang="en-US" dirty="0" smtClean="0"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673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79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3541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424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1601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95800"/>
            <a:ext cx="5608320" cy="418338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1307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32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771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BBF5C-1A38-44F0-87F9-46AAE17F42F3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390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BBF5C-1A38-44F0-87F9-46AAE17F42F3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8738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4522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236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927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BBF5C-1A38-44F0-87F9-46AAE17F42F3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91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BBF5C-1A38-44F0-87F9-46AAE17F42F3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91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BBF5C-1A38-44F0-87F9-46AAE17F42F3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4025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BBF5C-1A38-44F0-87F9-46AAE17F42F3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4025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1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4388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109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112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052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1264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058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33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4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98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4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53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74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138F4-9DF6-43B1-B7FA-311FD6B1DF3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50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1BF206B-8C59-4F12-8AE2-CCCEF77C6C6C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9B46D91-276A-486B-A877-FC6746582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F206B-8C59-4F12-8AE2-CCCEF77C6C6C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D91-276A-486B-A877-FC6746582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F206B-8C59-4F12-8AE2-CCCEF77C6C6C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D91-276A-486B-A877-FC6746582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1BF206B-8C59-4F12-8AE2-CCCEF77C6C6C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D91-276A-486B-A877-FC6746582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1BF206B-8C59-4F12-8AE2-CCCEF77C6C6C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9B46D91-276A-486B-A877-FC674658247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1BF206B-8C59-4F12-8AE2-CCCEF77C6C6C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9B46D91-276A-486B-A877-FC6746582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1BF206B-8C59-4F12-8AE2-CCCEF77C6C6C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9B46D91-276A-486B-A877-FC6746582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F206B-8C59-4F12-8AE2-CCCEF77C6C6C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D91-276A-486B-A877-FC6746582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1BF206B-8C59-4F12-8AE2-CCCEF77C6C6C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9B46D91-276A-486B-A877-FC6746582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1BF206B-8C59-4F12-8AE2-CCCEF77C6C6C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9B46D91-276A-486B-A877-FC6746582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1BF206B-8C59-4F12-8AE2-CCCEF77C6C6C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9B46D91-276A-486B-A877-FC6746582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1BF206B-8C59-4F12-8AE2-CCCEF77C6C6C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9B46D91-276A-486B-A877-FC6746582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Microsoft_Excel_97-2003_Worksheet1.xls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97-2003_Worksheet2.xls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elitolff@uls.state.la.us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greg.schutz@tbr.edu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Performance-Based Funding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/>
          <a:p>
            <a:r>
              <a:rPr lang="en-US" dirty="0" smtClean="0"/>
              <a:t>Tennessee and Louisiana</a:t>
            </a:r>
          </a:p>
          <a:p>
            <a:r>
              <a:rPr lang="en-US" dirty="0" smtClean="0"/>
              <a:t>SAIR 2013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52691" y="5020270"/>
            <a:ext cx="44053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Edwin </a:t>
            </a:r>
            <a:r>
              <a:rPr lang="en-US" dirty="0" err="1" smtClean="0"/>
              <a:t>Litolff</a:t>
            </a:r>
            <a:r>
              <a:rPr lang="en-US" dirty="0" smtClean="0"/>
              <a:t> – University of Louisiana System</a:t>
            </a:r>
          </a:p>
          <a:p>
            <a:endParaRPr lang="en-US" dirty="0"/>
          </a:p>
          <a:p>
            <a:r>
              <a:rPr lang="en-US" dirty="0" smtClean="0"/>
              <a:t>Greg Schutz – Tennessee Board of Regents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81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Formula Units – Colleges and Universities</a:t>
            </a:r>
          </a:p>
          <a:p>
            <a:r>
              <a:rPr lang="en-US" dirty="0" smtClean="0"/>
              <a:t>Non-Formula Units – Systems, Ag, Law, LOSFA</a:t>
            </a:r>
          </a:p>
          <a:p>
            <a:r>
              <a:rPr lang="en-US" dirty="0" smtClean="0"/>
              <a:t>Preliminary Board of Regents Allocation</a:t>
            </a:r>
          </a:p>
          <a:p>
            <a:pPr lvl="1"/>
            <a:r>
              <a:rPr lang="en-US" dirty="0" smtClean="0"/>
              <a:t>15% Performance</a:t>
            </a:r>
          </a:p>
          <a:p>
            <a:pPr lvl="1"/>
            <a:r>
              <a:rPr lang="en-US" dirty="0" smtClean="0"/>
              <a:t>Maximum -4% loss</a:t>
            </a:r>
          </a:p>
          <a:p>
            <a:pPr lvl="1"/>
            <a:r>
              <a:rPr lang="en-US" dirty="0" smtClean="0"/>
              <a:t>2Year/4 Year Shift</a:t>
            </a:r>
          </a:p>
          <a:p>
            <a:pPr lvl="1"/>
            <a:r>
              <a:rPr lang="en-US" dirty="0" smtClean="0"/>
              <a:t>10% Performance (Pell, Research, Workforce)</a:t>
            </a:r>
          </a:p>
          <a:p>
            <a:pPr lvl="1"/>
            <a:r>
              <a:rPr lang="en-US" dirty="0" smtClean="0"/>
              <a:t>Total Formula Distribution for $500 million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51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Cost $1.9 billion</a:t>
            </a:r>
          </a:p>
          <a:p>
            <a:r>
              <a:rPr lang="en-US" dirty="0" smtClean="0"/>
              <a:t>State Share $868 million</a:t>
            </a:r>
          </a:p>
          <a:p>
            <a:r>
              <a:rPr lang="en-US" dirty="0" smtClean="0"/>
              <a:t>Appropriation $500 million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096963"/>
            <a:ext cx="9144000" cy="576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24522"/>
            <a:ext cx="8686800" cy="114300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sz="3000" cap="all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</a:rPr>
              <a:t>UL System Total Operating Budget </a:t>
            </a:r>
            <a:br>
              <a:rPr lang="en-US" sz="3000" cap="all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</a:rPr>
            </a:br>
            <a:r>
              <a:rPr lang="en-US" sz="3000" cap="all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</a:rPr>
              <a:t>FY 2013/14 State Funding Trend</a:t>
            </a:r>
          </a:p>
        </p:txBody>
      </p:sp>
      <p:graphicFrame>
        <p:nvGraphicFramePr>
          <p:cNvPr id="5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609600" y="1600200"/>
          <a:ext cx="7924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1890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cap="all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</a:rPr>
              <a:t>Average System Tuition</a:t>
            </a:r>
            <a:endParaRPr lang="en-US" sz="3000" cap="all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533400" y="16764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20583609">
            <a:off x="5562600" y="1923713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63% Increase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4525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Funding in TN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Higher Education in TN</a:t>
            </a:r>
          </a:p>
          <a:p>
            <a:r>
              <a:rPr lang="en-US" dirty="0" smtClean="0"/>
              <a:t>TN Funding Context</a:t>
            </a:r>
          </a:p>
          <a:p>
            <a:r>
              <a:rPr lang="en-US" dirty="0" smtClean="0"/>
              <a:t>TN Outcomes-Based Funding</a:t>
            </a:r>
          </a:p>
          <a:p>
            <a:r>
              <a:rPr lang="en-US" dirty="0" smtClean="0"/>
              <a:t>Current Situation</a:t>
            </a:r>
          </a:p>
          <a:p>
            <a:r>
              <a:rPr lang="en-US" dirty="0" smtClean="0"/>
              <a:t>Tomorrow’s Opportunity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15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TBR Fall Enrollment Trend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77107" y="5374714"/>
            <a:ext cx="6162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* Fall 2013 does not include session II enrollment at APSU’s Fort Campbell campus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0333314"/>
              </p:ext>
            </p:extLst>
          </p:nvPr>
        </p:nvGraphicFramePr>
        <p:xfrm>
          <a:off x="457200" y="1261034"/>
          <a:ext cx="8229600" cy="392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57400" y="6290846"/>
            <a:ext cx="54492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Source</a:t>
            </a:r>
            <a:r>
              <a:rPr lang="en-US" sz="1600" dirty="0"/>
              <a:t>: </a:t>
            </a:r>
            <a:r>
              <a:rPr lang="en-US" sz="1600" dirty="0" smtClean="0"/>
              <a:t>State Enrollment Collection for Census Date Enrollment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3691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TN Colleges of Applied Technology</a:t>
            </a:r>
            <a:br>
              <a:rPr lang="en-US" sz="3200" dirty="0" smtClean="0"/>
            </a:br>
            <a:r>
              <a:rPr lang="en-US" sz="3200" dirty="0" smtClean="0"/>
              <a:t>Enrollment Trends</a:t>
            </a:r>
            <a:endParaRPr lang="en-US" sz="32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7151935"/>
              </p:ext>
            </p:extLst>
          </p:nvPr>
        </p:nvGraphicFramePr>
        <p:xfrm>
          <a:off x="914400" y="1600200"/>
          <a:ext cx="7391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57400" y="6290846"/>
            <a:ext cx="47777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Source</a:t>
            </a:r>
            <a:r>
              <a:rPr lang="en-US" sz="1600" dirty="0"/>
              <a:t>: </a:t>
            </a:r>
            <a:r>
              <a:rPr lang="en-US" sz="1600" dirty="0" smtClean="0"/>
              <a:t>TBR TCAT Collection for End-of-Year Enrollment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7441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Funding Tennessee Higher 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315036"/>
              </p:ext>
            </p:extLst>
          </p:nvPr>
        </p:nvGraphicFramePr>
        <p:xfrm>
          <a:off x="228600" y="1295400"/>
          <a:ext cx="8763000" cy="4594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6400"/>
                <a:gridCol w="1371600"/>
                <a:gridCol w="1371600"/>
                <a:gridCol w="1371600"/>
                <a:gridCol w="1371600"/>
                <a:gridCol w="1600200"/>
              </a:tblGrid>
              <a:tr h="1905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200" b="1" u="none" strike="noStrike" dirty="0" smtClean="0">
                          <a:effectLst/>
                        </a:rPr>
                        <a:t>Public Universities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 Stimulus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ARRA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Post </a:t>
                      </a:r>
                      <a:r>
                        <a:rPr lang="en-US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Stim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5310">
                <a:tc vMerge="1">
                  <a:txBody>
                    <a:bodyPr/>
                    <a:lstStyle/>
                    <a:p>
                      <a:pPr algn="ctr" fontAlgn="b"/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1999-00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2004-05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2007-08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2010-11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2011-12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State </a:t>
                      </a:r>
                      <a:r>
                        <a:rPr lang="en-US" sz="1800" b="1" u="none" strike="noStrike" dirty="0" err="1" smtClean="0">
                          <a:effectLst/>
                        </a:rPr>
                        <a:t>Appro-priations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739,999,930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694,121,096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735,872,025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499,875,300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499,157,829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Non-Recur-ring</a:t>
                      </a:r>
                      <a:r>
                        <a:rPr lang="en-US" sz="1400" b="1" u="none" strike="noStrike" dirty="0" smtClean="0">
                          <a:effectLst/>
                        </a:rPr>
                        <a:t>(ARRA/MOE</a:t>
                      </a:r>
                      <a:r>
                        <a:rPr lang="en-US" sz="1400" b="1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190,802,900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smtClean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68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Tuition &amp; Fees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531,226,348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708,690,255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806,781,507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964,471,009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1,054,848,105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FTE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97,141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102,726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107,394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116,995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118,127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 smtClean="0">
                          <a:effectLst/>
                        </a:rPr>
                        <a:t>Avg</a:t>
                      </a:r>
                      <a:r>
                        <a:rPr lang="en-US" sz="1800" b="1" u="none" strike="noStrike" dirty="0" smtClean="0">
                          <a:effectLst/>
                        </a:rPr>
                        <a:t> Student Support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13,086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13,656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14,364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14,147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13,155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91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Student Share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41.8%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50.5%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52.3%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58.3%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67.9%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6172200"/>
            <a:ext cx="9300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All years equated </a:t>
            </a:r>
            <a:r>
              <a:rPr lang="en-US" sz="1400" dirty="0" smtClean="0"/>
              <a:t>to 2010-11 dollars / </a:t>
            </a:r>
            <a:r>
              <a:rPr lang="en-US" sz="1400" dirty="0"/>
              <a:t>Source: THEC Student Support Historical Analysis</a:t>
            </a:r>
          </a:p>
          <a:p>
            <a:r>
              <a:rPr lang="en-US" sz="1400" dirty="0" smtClean="0"/>
              <a:t>ARRA =American </a:t>
            </a:r>
            <a:r>
              <a:rPr lang="en-US" sz="1400" dirty="0"/>
              <a:t>Recovery &amp; Reinvestment </a:t>
            </a:r>
            <a:r>
              <a:rPr lang="en-US" sz="1400" dirty="0" smtClean="0"/>
              <a:t>Act / MOE=State Maintenance and Operating Expenses </a:t>
            </a:r>
          </a:p>
        </p:txBody>
      </p:sp>
    </p:spTree>
    <p:extLst>
      <p:ext uri="{BB962C8B-B14F-4D97-AF65-F5344CB8AC3E}">
        <p14:creationId xmlns:p14="http://schemas.microsoft.com/office/powerpoint/2010/main" val="3261527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Tennessee Higher 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027742"/>
              </p:ext>
            </p:extLst>
          </p:nvPr>
        </p:nvGraphicFramePr>
        <p:xfrm>
          <a:off x="251460" y="1447800"/>
          <a:ext cx="8610600" cy="43700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5940"/>
                <a:gridCol w="1371600"/>
                <a:gridCol w="1371600"/>
                <a:gridCol w="1371600"/>
                <a:gridCol w="1371600"/>
                <a:gridCol w="1318260"/>
              </a:tblGrid>
              <a:tr h="1905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Public</a:t>
                      </a:r>
                      <a:r>
                        <a:rPr lang="en-US" sz="20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000" b="1" u="none" strike="noStrike" dirty="0" smtClean="0">
                          <a:effectLst/>
                        </a:rPr>
                        <a:t>Two-Year Colleges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Stimulus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ARRA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Post </a:t>
                      </a:r>
                      <a:r>
                        <a:rPr lang="en-US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Stim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2915">
                <a:tc vMerge="1">
                  <a:txBody>
                    <a:bodyPr/>
                    <a:lstStyle/>
                    <a:p>
                      <a:pPr algn="l" fontAlgn="b"/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1999-00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2004-05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2007-08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2010-11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2011-12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State </a:t>
                      </a:r>
                      <a:r>
                        <a:rPr lang="en-US" sz="1800" b="1" u="none" strike="noStrike" dirty="0" err="1" smtClean="0">
                          <a:effectLst/>
                        </a:rPr>
                        <a:t>Appro-priations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248,683,595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232,877,040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smtClean="0">
                          <a:effectLst/>
                        </a:rPr>
                        <a:t>224,020,518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smtClean="0">
                          <a:effectLst/>
                        </a:rPr>
                        <a:t>185,851,200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187,614,232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Non-Recur-ring</a:t>
                      </a:r>
                      <a:r>
                        <a:rPr lang="en-US" sz="1400" b="1" u="none" strike="noStrike" dirty="0" smtClean="0">
                          <a:effectLst/>
                        </a:rPr>
                        <a:t>(ARRA/MOE</a:t>
                      </a:r>
                      <a:r>
                        <a:rPr lang="en-US" sz="1400" b="1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45,671,600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smtClean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324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Tuition &amp; Fees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115,865,180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170,249,534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188,705,764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smtClean="0">
                          <a:effectLst/>
                        </a:rPr>
                        <a:t>269,952,100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smtClean="0">
                          <a:effectLst/>
                        </a:rPr>
                        <a:t>282,601,142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FTE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46,349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49,238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49,193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62,758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6,086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 smtClean="0">
                          <a:effectLst/>
                        </a:rPr>
                        <a:t>Avg</a:t>
                      </a:r>
                      <a:r>
                        <a:rPr lang="en-US" sz="1800" b="1" u="none" strike="noStrike" dirty="0" smtClean="0">
                          <a:effectLst/>
                        </a:rPr>
                        <a:t> Student Support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smtClean="0">
                          <a:effectLst/>
                        </a:rPr>
                        <a:t>7,865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smtClean="0">
                          <a:effectLst/>
                        </a:rPr>
                        <a:t>        8,187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8,390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7,991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7,698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91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Student Share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31.8%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42.2%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45.7%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53.8%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60.1%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6172200"/>
            <a:ext cx="9300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All years equated </a:t>
            </a:r>
            <a:r>
              <a:rPr lang="en-US" sz="1400" dirty="0" smtClean="0"/>
              <a:t>to 2010-11 dollars / </a:t>
            </a:r>
            <a:r>
              <a:rPr lang="en-US" sz="1400" dirty="0"/>
              <a:t>Source: THEC Student Support Historical Analysis</a:t>
            </a:r>
          </a:p>
          <a:p>
            <a:r>
              <a:rPr lang="en-US" sz="1400" dirty="0" smtClean="0"/>
              <a:t>ARRA =American </a:t>
            </a:r>
            <a:r>
              <a:rPr lang="en-US" sz="1400" dirty="0"/>
              <a:t>Recovery &amp; Reinvestment </a:t>
            </a:r>
            <a:r>
              <a:rPr lang="en-US" sz="1400" dirty="0" smtClean="0"/>
              <a:t>Act / MOE=State Maintenance and Operating Expenses </a:t>
            </a:r>
          </a:p>
        </p:txBody>
      </p:sp>
    </p:spTree>
    <p:extLst>
      <p:ext uri="{BB962C8B-B14F-4D97-AF65-F5344CB8AC3E}">
        <p14:creationId xmlns:p14="http://schemas.microsoft.com/office/powerpoint/2010/main" val="287516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399032"/>
          </a:xfrm>
        </p:spPr>
        <p:txBody>
          <a:bodyPr/>
          <a:lstStyle/>
          <a:p>
            <a:pPr algn="ctr"/>
            <a:r>
              <a:rPr lang="en-US" dirty="0" smtClean="0"/>
              <a:t>Funding Tennessee Higher Ed</a:t>
            </a:r>
            <a:br>
              <a:rPr lang="en-US" dirty="0" smtClean="0"/>
            </a:br>
            <a:r>
              <a:rPr lang="en-US" dirty="0" smtClean="0"/>
              <a:t>2013-14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6641642"/>
              </p:ext>
            </p:extLst>
          </p:nvPr>
        </p:nvGraphicFramePr>
        <p:xfrm>
          <a:off x="457200" y="1905000"/>
          <a:ext cx="8229600" cy="316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5760"/>
                <a:gridCol w="1890440"/>
                <a:gridCol w="1752600"/>
                <a:gridCol w="1371600"/>
                <a:gridCol w="1219200"/>
              </a:tblGrid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 smtClean="0">
                          <a:effectLst/>
                        </a:rPr>
                        <a:t>Formula Systems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 </a:t>
                      </a:r>
                      <a:r>
                        <a:rPr lang="en-US" sz="2000" b="1" u="none" strike="noStrike" dirty="0" err="1" smtClean="0">
                          <a:effectLst/>
                        </a:rPr>
                        <a:t>Recom-mendation</a:t>
                      </a:r>
                      <a:r>
                        <a:rPr lang="en-US" sz="2000" b="1" u="none" strike="noStrike" dirty="0" smtClean="0">
                          <a:effectLst/>
                        </a:rPr>
                        <a:t> ($)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 </a:t>
                      </a:r>
                      <a:r>
                        <a:rPr lang="en-US" sz="2000" b="1" u="none" strike="noStrike" dirty="0" err="1" smtClean="0">
                          <a:effectLst/>
                        </a:rPr>
                        <a:t>Appro-priation</a:t>
                      </a:r>
                      <a:r>
                        <a:rPr lang="en-US" sz="2000" b="1" u="none" strike="noStrike" dirty="0" smtClean="0">
                          <a:effectLst/>
                        </a:rPr>
                        <a:t> ($)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err="1" smtClean="0">
                          <a:effectLst/>
                        </a:rPr>
                        <a:t>Approp</a:t>
                      </a:r>
                      <a:r>
                        <a:rPr lang="en-US" sz="2000" b="1" u="none" strike="noStrike" dirty="0" smtClean="0">
                          <a:effectLst/>
                        </a:rPr>
                        <a:t> </a:t>
                      </a:r>
                      <a:r>
                        <a:rPr lang="en-US" sz="2000" b="1" u="none" strike="noStrike" dirty="0" err="1" smtClean="0">
                          <a:effectLst/>
                        </a:rPr>
                        <a:t>Pct</a:t>
                      </a:r>
                      <a:r>
                        <a:rPr lang="en-US" sz="2000" b="1" u="none" strike="noStrike" dirty="0" smtClean="0">
                          <a:effectLst/>
                        </a:rPr>
                        <a:t> of Rec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 </a:t>
                      </a:r>
                      <a:r>
                        <a:rPr lang="en-US" sz="2000" b="1" u="none" strike="noStrike" dirty="0" err="1" smtClean="0">
                          <a:effectLst/>
                        </a:rPr>
                        <a:t>Approp</a:t>
                      </a:r>
                      <a:r>
                        <a:rPr lang="en-US" sz="2000" b="1" u="none" strike="noStrike" dirty="0" smtClean="0">
                          <a:effectLst/>
                        </a:rPr>
                        <a:t>  1Yr </a:t>
                      </a:r>
                      <a:r>
                        <a:rPr lang="en-US" sz="2000" b="1" u="none" strike="noStrike" dirty="0" err="1" smtClean="0">
                          <a:effectLst/>
                        </a:rPr>
                        <a:t>Chng</a:t>
                      </a:r>
                      <a:r>
                        <a:rPr lang="en-US" sz="2000" b="1" u="none" strike="noStrike" dirty="0" smtClean="0">
                          <a:effectLst/>
                        </a:rPr>
                        <a:t>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188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smtClean="0">
                          <a:effectLst/>
                        </a:rPr>
                        <a:t>TBR Four-Year</a:t>
                      </a:r>
                      <a:r>
                        <a:rPr lang="en-US" sz="2000" b="1" u="none" strike="noStrike" baseline="0" smtClean="0">
                          <a:effectLst/>
                        </a:rPr>
                        <a:t> </a:t>
                      </a:r>
                      <a:r>
                        <a:rPr lang="en-US" sz="2000" b="1" u="none" strike="noStrike" smtClean="0">
                          <a:effectLst/>
                        </a:rPr>
                        <a:t>Universities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u="none" strike="noStrike" dirty="0" smtClean="0">
                          <a:effectLst/>
                        </a:rPr>
                        <a:t>  525,519,700 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u="none" strike="noStrike" smtClean="0">
                          <a:effectLst/>
                        </a:rPr>
                        <a:t>307,324,200 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u="none" strike="noStrike" dirty="0" smtClean="0">
                          <a:effectLst/>
                        </a:rPr>
                        <a:t>58%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u="none" strike="noStrike" dirty="0">
                          <a:effectLst/>
                        </a:rPr>
                        <a:t>4.7%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188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smtClean="0">
                          <a:effectLst/>
                        </a:rPr>
                        <a:t>TBR Two-Year Colleges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u="none" strike="noStrike" dirty="0" smtClean="0">
                          <a:effectLst/>
                        </a:rPr>
                        <a:t>335,118,700 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u="none" strike="noStrike" dirty="0" smtClean="0">
                          <a:effectLst/>
                        </a:rPr>
                        <a:t>  194,217,500 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u="none" strike="noStrike" dirty="0" smtClean="0">
                          <a:effectLst/>
                        </a:rPr>
                        <a:t>58%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u="none" strike="noStrike">
                          <a:effectLst/>
                        </a:rPr>
                        <a:t>5.0%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188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smtClean="0">
                          <a:effectLst/>
                        </a:rPr>
                        <a:t>TBR Applied Tech</a:t>
                      </a:r>
                      <a:r>
                        <a:rPr lang="en-US" sz="2000" b="1" u="none" strike="noStrike" baseline="0" smtClean="0">
                          <a:effectLst/>
                        </a:rPr>
                        <a:t> </a:t>
                      </a:r>
                      <a:r>
                        <a:rPr lang="en-US" sz="2000" b="1" u="none" strike="noStrike" smtClean="0">
                          <a:effectLst/>
                        </a:rPr>
                        <a:t> Colleges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u="none" strike="noStrike" smtClean="0">
                          <a:effectLst/>
                        </a:rPr>
                        <a:t>     93,566,000 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u="none" strike="noStrike" dirty="0" smtClean="0">
                          <a:effectLst/>
                        </a:rPr>
                        <a:t>53,881,500 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u="none" strike="noStrike" dirty="0" smtClean="0">
                          <a:effectLst/>
                        </a:rPr>
                        <a:t>58%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u="none" strike="noStrike">
                          <a:effectLst/>
                        </a:rPr>
                        <a:t>3.1%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188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 smtClean="0">
                          <a:effectLst/>
                        </a:rPr>
                        <a:t>UT Four-Year Universities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u="none" strike="noStrike" smtClean="0">
                          <a:effectLst/>
                        </a:rPr>
                        <a:t>   370,233,000 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u="none" strike="noStrike" smtClean="0">
                          <a:effectLst/>
                        </a:rPr>
                        <a:t> 212,818,700 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u="none" strike="noStrike" dirty="0" smtClean="0">
                          <a:effectLst/>
                        </a:rPr>
                        <a:t>58%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u="none" strike="noStrike" dirty="0">
                          <a:effectLst/>
                        </a:rPr>
                        <a:t>5.8%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57400" y="6290846"/>
            <a:ext cx="5356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Source</a:t>
            </a:r>
            <a:r>
              <a:rPr lang="en-US" sz="1600" dirty="0"/>
              <a:t>: </a:t>
            </a:r>
            <a:r>
              <a:rPr lang="en-US" sz="1600" dirty="0" smtClean="0"/>
              <a:t>THEC Presentation – Nashville State – August 20, 2013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131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Performance-Based Funding Across the States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854038"/>
              </p:ext>
            </p:extLst>
          </p:nvPr>
        </p:nvGraphicFramePr>
        <p:xfrm>
          <a:off x="2457450" y="1828800"/>
          <a:ext cx="4171950" cy="2232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235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effectLst/>
                        </a:rPr>
                        <a:t>In Place</a:t>
                      </a:r>
                      <a:endParaRPr lang="en-US" sz="3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u="none" strike="noStrike">
                          <a:effectLst/>
                        </a:rPr>
                        <a:t>22</a:t>
                      </a:r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effectLst/>
                        </a:rPr>
                        <a:t>In Transition</a:t>
                      </a:r>
                      <a:endParaRPr lang="en-US" sz="3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u="none" strike="noStrike">
                          <a:effectLst/>
                        </a:rPr>
                        <a:t>7</a:t>
                      </a:r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>
                          <a:effectLst/>
                        </a:rPr>
                        <a:t>In Planning</a:t>
                      </a:r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u="none" strike="noStrike">
                          <a:effectLst/>
                        </a:rPr>
                        <a:t>10</a:t>
                      </a:r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>
                          <a:effectLst/>
                        </a:rPr>
                        <a:t>Total</a:t>
                      </a:r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u="none" strike="noStrike" dirty="0">
                          <a:effectLst/>
                        </a:rPr>
                        <a:t>39</a:t>
                      </a:r>
                      <a:endParaRPr lang="en-US" sz="3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191000"/>
            <a:ext cx="8229600" cy="2362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PBF 2.0</a:t>
            </a:r>
          </a:p>
          <a:p>
            <a:pPr lvl="1"/>
            <a:r>
              <a:rPr lang="en-US" dirty="0" smtClean="0"/>
              <a:t>Progression</a:t>
            </a:r>
          </a:p>
          <a:p>
            <a:pPr lvl="1"/>
            <a:r>
              <a:rPr lang="en-US" dirty="0" smtClean="0"/>
              <a:t>Completion</a:t>
            </a:r>
          </a:p>
          <a:p>
            <a:pPr lvl="1"/>
            <a:r>
              <a:rPr lang="en-US" dirty="0" smtClean="0"/>
              <a:t>Mission</a:t>
            </a:r>
          </a:p>
          <a:p>
            <a:pPr lvl="1"/>
            <a:r>
              <a:rPr lang="en-US" dirty="0" smtClean="0"/>
              <a:t>Subpopulations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6474023"/>
            <a:ext cx="67580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PBF: The National Landscape. Sept-2013.  Univ. of Alabama Education Policy Center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016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789BC2C-4713-47A4-8757-AFE23EB9B85D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79874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3058200"/>
              </p:ext>
            </p:extLst>
          </p:nvPr>
        </p:nvGraphicFramePr>
        <p:xfrm>
          <a:off x="533400" y="1426746"/>
          <a:ext cx="8026400" cy="486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r:id="rId4" imgW="8023031" imgH="4858933" progId="Excel.Sheet.8">
                  <p:embed/>
                </p:oleObj>
              </mc:Choice>
              <mc:Fallback>
                <p:oleObj r:id="rId4" imgW="8023031" imgH="4858933" progId="Excel.Sheet.8">
                  <p:embed/>
                  <p:pic>
                    <p:nvPicPr>
                      <p:cNvPr id="0" name="Picture 4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426746"/>
                        <a:ext cx="8026400" cy="4864100"/>
                      </a:xfrm>
                      <a:prstGeom prst="rect">
                        <a:avLst/>
                      </a:prstGeom>
                      <a:solidFill>
                        <a:srgbClr val="BDDFE3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9"/>
          <p:cNvSpPr>
            <a:spLocks noChangeArrowheads="1"/>
          </p:cNvSpPr>
          <p:nvPr/>
        </p:nvSpPr>
        <p:spPr bwMode="auto">
          <a:xfrm>
            <a:off x="76200" y="304800"/>
            <a:ext cx="9067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Arial" pitchFamily="34" charset="0"/>
              </a:rPr>
              <a:t>Developing a New Formula Model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7400" y="6290846"/>
            <a:ext cx="5356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Source</a:t>
            </a:r>
            <a:r>
              <a:rPr lang="en-US" sz="1600" dirty="0"/>
              <a:t>: </a:t>
            </a:r>
            <a:r>
              <a:rPr lang="en-US" sz="1600" dirty="0" smtClean="0"/>
              <a:t>THEC Presentation – Nashville State – August 20, 2013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0589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898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575718"/>
              </p:ext>
            </p:extLst>
          </p:nvPr>
        </p:nvGraphicFramePr>
        <p:xfrm>
          <a:off x="685800" y="1447800"/>
          <a:ext cx="7888199" cy="4843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r:id="rId4" imgW="8333954" imgH="5182049" progId="Excel.Sheet.8">
                  <p:embed/>
                </p:oleObj>
              </mc:Choice>
              <mc:Fallback>
                <p:oleObj r:id="rId4" imgW="8333954" imgH="5182049" progId="Excel.Sheet.8">
                  <p:embed/>
                  <p:pic>
                    <p:nvPicPr>
                      <p:cNvPr id="0" name="Picture 4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447800"/>
                        <a:ext cx="7888199" cy="4843046"/>
                      </a:xfrm>
                      <a:prstGeom prst="rect">
                        <a:avLst/>
                      </a:prstGeom>
                      <a:solidFill>
                        <a:srgbClr val="BDDFE3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76400" y="6367046"/>
            <a:ext cx="5356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Source</a:t>
            </a:r>
            <a:r>
              <a:rPr lang="en-US" sz="1600" dirty="0"/>
              <a:t>: </a:t>
            </a:r>
            <a:r>
              <a:rPr lang="en-US" sz="1600" dirty="0" smtClean="0"/>
              <a:t>THEC Presentation – Nashville State – August 20, 2013</a:t>
            </a:r>
            <a:endParaRPr lang="en-US" sz="1600" dirty="0"/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76200" y="304800"/>
            <a:ext cx="9067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Arial" pitchFamily="34" charset="0"/>
              </a:rPr>
              <a:t>Developing a New Formula Model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37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Concept of Bonus Pay</a:t>
            </a:r>
            <a:endParaRPr lang="en-US" dirty="0"/>
          </a:p>
        </p:txBody>
      </p:sp>
      <p:pic>
        <p:nvPicPr>
          <p:cNvPr id="4" name="Picture 3" descr="C:\Users\gschutz\AppData\Local\Microsoft\Windows\Temporary Internet Files\Content.IE5\J6J6A2K5\MC900437065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gschutz\AppData\Local\Microsoft\Windows\Temporary Internet Files\Content.IE5\J6J6A2K5\MC900437065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657600"/>
            <a:ext cx="1097280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200" y="1676400"/>
            <a:ext cx="4246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Enrollment-Based</a:t>
            </a:r>
            <a:r>
              <a:rPr lang="en-US" sz="2800" dirty="0" smtClean="0"/>
              <a:t> Funding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343400" y="2600980"/>
            <a:ext cx="4613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Performance</a:t>
            </a:r>
            <a:r>
              <a:rPr lang="en-US" sz="2800" dirty="0" smtClean="0"/>
              <a:t> Funding </a:t>
            </a:r>
            <a:r>
              <a:rPr lang="en-US" sz="2000" dirty="0" smtClean="0"/>
              <a:t>(5.45%)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819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Funding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Enrollment-Based Funding – Tuition and State Appropriations based on current enrollment.</a:t>
            </a:r>
          </a:p>
          <a:p>
            <a:r>
              <a:rPr lang="en-US" dirty="0" smtClean="0"/>
              <a:t>Performance Funding – Standard formula with extra pay for meeting state objectives.</a:t>
            </a:r>
          </a:p>
          <a:p>
            <a:r>
              <a:rPr lang="en-US" dirty="0" smtClean="0"/>
              <a:t>Outcomes-Based </a:t>
            </a:r>
            <a:r>
              <a:rPr lang="en-US" dirty="0"/>
              <a:t>Funding (Performance-Based) </a:t>
            </a:r>
          </a:p>
          <a:p>
            <a:pPr lvl="1"/>
            <a:r>
              <a:rPr lang="en-US" dirty="0" smtClean="0"/>
              <a:t>Tuition </a:t>
            </a:r>
            <a:r>
              <a:rPr lang="en-US" dirty="0"/>
              <a:t>dollars based on current enrollment.  </a:t>
            </a:r>
          </a:p>
          <a:p>
            <a:pPr lvl="1"/>
            <a:r>
              <a:rPr lang="en-US" dirty="0" smtClean="0"/>
              <a:t>State </a:t>
            </a:r>
            <a:r>
              <a:rPr lang="en-US" dirty="0"/>
              <a:t>appropriations based on recent past performance.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08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TN Outcomes-Based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Measurements – Items by system (Univ.  &amp; Com. Col.)</a:t>
            </a:r>
          </a:p>
          <a:p>
            <a:r>
              <a:rPr lang="en-US" dirty="0" smtClean="0"/>
              <a:t>Scales – State weights and measurement equivalency</a:t>
            </a:r>
          </a:p>
          <a:p>
            <a:r>
              <a:rPr lang="en-US" dirty="0" smtClean="0"/>
              <a:t>Institutional Weights - By institutional mission</a:t>
            </a:r>
          </a:p>
          <a:p>
            <a:r>
              <a:rPr lang="en-US" dirty="0" smtClean="0"/>
              <a:t>State 40% Premiums - Currently adult and low-income</a:t>
            </a:r>
          </a:p>
          <a:p>
            <a:r>
              <a:rPr lang="en-US" dirty="0" smtClean="0"/>
              <a:t>Translate to Dollar Amount - SREB Faculty Salary Averages</a:t>
            </a:r>
          </a:p>
          <a:p>
            <a:r>
              <a:rPr lang="en-US" dirty="0" smtClean="0"/>
              <a:t>Funding</a:t>
            </a:r>
          </a:p>
          <a:p>
            <a:pPr lvl="1"/>
            <a:r>
              <a:rPr lang="en-US" dirty="0" smtClean="0"/>
              <a:t>THEC Recommendation (November)</a:t>
            </a:r>
          </a:p>
          <a:p>
            <a:pPr lvl="1"/>
            <a:r>
              <a:rPr lang="en-US" dirty="0" smtClean="0"/>
              <a:t>Governor’s Budget (December)</a:t>
            </a:r>
          </a:p>
          <a:p>
            <a:pPr lvl="1"/>
            <a:r>
              <a:rPr lang="en-US" dirty="0" smtClean="0"/>
              <a:t>Legislative Appropriations (April)</a:t>
            </a:r>
          </a:p>
          <a:p>
            <a:pPr lvl="1"/>
            <a:r>
              <a:rPr lang="en-US" dirty="0" smtClean="0"/>
              <a:t>System Tuition and Fees (June)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44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789BC2C-4713-47A4-8757-AFE23EB9B85D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Rectangle 20"/>
          <p:cNvSpPr txBox="1">
            <a:spLocks noChangeArrowheads="1"/>
          </p:cNvSpPr>
          <p:nvPr/>
        </p:nvSpPr>
        <p:spPr>
          <a:xfrm>
            <a:off x="838200" y="533400"/>
            <a:ext cx="7696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" pitchFamily="34" charset="0"/>
              </a:rPr>
              <a:t>TN Outcomes-Based Formula</a:t>
            </a:r>
            <a:endParaRPr lang="en-US" sz="420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Rectangle 20"/>
          <p:cNvSpPr txBox="1">
            <a:spLocks noChangeArrowheads="1"/>
          </p:cNvSpPr>
          <p:nvPr/>
        </p:nvSpPr>
        <p:spPr>
          <a:xfrm>
            <a:off x="914400" y="1066800"/>
            <a:ext cx="7696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  <a:cs typeface="Arial" pitchFamily="34" charset="0"/>
              </a:rPr>
              <a:t>University Weighting Structure – 40% Premium in Yellow</a:t>
            </a:r>
            <a:endParaRPr lang="en-US" sz="2200" dirty="0">
              <a:solidFill>
                <a:schemeClr val="accent3">
                  <a:lumMod val="40000"/>
                  <a:lumOff val="60000"/>
                </a:schemeClr>
              </a:solidFill>
              <a:latin typeface="+mn-lt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778040"/>
              </p:ext>
            </p:extLst>
          </p:nvPr>
        </p:nvGraphicFramePr>
        <p:xfrm>
          <a:off x="762000" y="1676400"/>
          <a:ext cx="7696200" cy="4754880"/>
        </p:xfrm>
        <a:graphic>
          <a:graphicData uri="http://schemas.openxmlformats.org/drawingml/2006/table">
            <a:tbl>
              <a:tblPr/>
              <a:tblGrid>
                <a:gridCol w="4038600"/>
                <a:gridCol w="1143000"/>
                <a:gridCol w="1219200"/>
                <a:gridCol w="1295400"/>
              </a:tblGrid>
              <a:tr h="350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Universities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APSU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Students Accumulating 24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hrs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Students Accumulating 48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hrs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Students Accumulating 72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hrs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Total Progression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Bachelors and Associates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Masters / Ed Specialist Degrees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Doctoral / Law Degrees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Research and Service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Transfers Out with 12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hrs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Degrees per 100 FTE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Six-Year Graduation Rate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28800" y="6477000"/>
            <a:ext cx="504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Source: Funding Formula Model Simulation -THEC Website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5005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789BC2C-4713-47A4-8757-AFE23EB9B85D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Rectangle 20"/>
          <p:cNvSpPr txBox="1">
            <a:spLocks noChangeArrowheads="1"/>
          </p:cNvSpPr>
          <p:nvPr/>
        </p:nvSpPr>
        <p:spPr>
          <a:xfrm>
            <a:off x="838200" y="457200"/>
            <a:ext cx="7696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" pitchFamily="34" charset="0"/>
              </a:rPr>
              <a:t>TN Outcomes-Based Formula</a:t>
            </a:r>
            <a:endParaRPr lang="en-US" sz="420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Rectangle 20"/>
          <p:cNvSpPr txBox="1">
            <a:spLocks noChangeArrowheads="1"/>
          </p:cNvSpPr>
          <p:nvPr/>
        </p:nvSpPr>
        <p:spPr>
          <a:xfrm>
            <a:off x="762000" y="937260"/>
            <a:ext cx="79248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cs typeface="Arial" pitchFamily="34" charset="0"/>
              </a:rPr>
              <a:t>Two-Year College Weighting Structure –40% Premium in Yellow</a:t>
            </a:r>
            <a:endParaRPr lang="en-US" sz="2000" b="1" dirty="0">
              <a:solidFill>
                <a:schemeClr val="accent3">
                  <a:lumMod val="40000"/>
                  <a:lumOff val="60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883586"/>
              </p:ext>
            </p:extLst>
          </p:nvPr>
        </p:nvGraphicFramePr>
        <p:xfrm>
          <a:off x="990600" y="1539240"/>
          <a:ext cx="7448550" cy="4937760"/>
        </p:xfrm>
        <a:graphic>
          <a:graphicData uri="http://schemas.openxmlformats.org/drawingml/2006/table">
            <a:tbl>
              <a:tblPr/>
              <a:tblGrid>
                <a:gridCol w="3810000"/>
                <a:gridCol w="1447800"/>
                <a:gridCol w="1295400"/>
                <a:gridCol w="895350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Community Colleges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NESCC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PSCC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VSCC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Students Accumulating 12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Students Accumulating 24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Students Accumulating 36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Progression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Dual Enrollment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Associates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Certificates 1-2 Years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Certificates Less Than 1 Year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Certificates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Job Placements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Remedial &amp; Developmental Success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Transfers Out with 12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Workforce Training (Contact Hours)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Awards per 100 FTE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3987800" y="5888038"/>
            <a:ext cx="0" cy="1047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28800" y="6477000"/>
            <a:ext cx="504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Source: Funding Formula Model Simulation -THEC Website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6547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789BC2C-4713-47A4-8757-AFE23EB9B85D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6" name="Rectangle 20"/>
          <p:cNvSpPr txBox="1">
            <a:spLocks noChangeArrowheads="1"/>
          </p:cNvSpPr>
          <p:nvPr/>
        </p:nvSpPr>
        <p:spPr>
          <a:xfrm>
            <a:off x="0" y="609600"/>
            <a:ext cx="9144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" pitchFamily="34" charset="0"/>
              </a:rPr>
              <a:t>Formula Share of </a:t>
            </a:r>
          </a:p>
          <a:p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" pitchFamily="34" charset="0"/>
              </a:rPr>
              <a:t>Available State Funding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7400" y="6400800"/>
            <a:ext cx="5356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Source</a:t>
            </a:r>
            <a:r>
              <a:rPr lang="en-US" sz="1600" dirty="0"/>
              <a:t>: </a:t>
            </a:r>
            <a:r>
              <a:rPr lang="en-US" sz="1600" dirty="0" smtClean="0"/>
              <a:t>THEC Presentation – Nashville State – August 20, 2013</a:t>
            </a:r>
            <a:endParaRPr lang="en-US" sz="16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670263"/>
              </p:ext>
            </p:extLst>
          </p:nvPr>
        </p:nvGraphicFramePr>
        <p:xfrm>
          <a:off x="685800" y="1600200"/>
          <a:ext cx="7696200" cy="4754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0600"/>
                <a:gridCol w="1193800"/>
                <a:gridCol w="1524000"/>
                <a:gridCol w="1447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Institution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2011-12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2012-13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2013-14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Austin </a:t>
                      </a:r>
                      <a:r>
                        <a:rPr lang="en-US" sz="2400" b="1" u="none" strike="noStrike" dirty="0" err="1">
                          <a:effectLst/>
                        </a:rPr>
                        <a:t>Peay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3.6%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3.9%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4.0%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East Tennessee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5.9%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5.8%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5.9%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Middle Tennessee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9.8%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10.0%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9.8%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Tennessee State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3.9%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Tennessee Tech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4.8%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4.9%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4.8%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University of Memphis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11.4%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11.1%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10.8%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Community Colleges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25.2%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25.3%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25.4%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UT Chattanooga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4.5%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4.4%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4.4%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UT Knoxville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19.9%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20.4%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20.9%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UT Martin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3.1%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3.1%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Technology Centers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7.7%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7.1%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7.0%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Total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100%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100%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28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8717343"/>
              </p:ext>
            </p:extLst>
          </p:nvPr>
        </p:nvGraphicFramePr>
        <p:xfrm>
          <a:off x="152400" y="381000"/>
          <a:ext cx="8888016" cy="5962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57400" y="6443246"/>
            <a:ext cx="5356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Source</a:t>
            </a:r>
            <a:r>
              <a:rPr lang="en-US" sz="1600" dirty="0"/>
              <a:t>: </a:t>
            </a:r>
            <a:r>
              <a:rPr lang="en-US" sz="1600" dirty="0" smtClean="0"/>
              <a:t>THEC Presentation – Nashville State – August 20, 2013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4423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Beginning fourth year of outcomes-based funding. </a:t>
            </a:r>
          </a:p>
          <a:p>
            <a:r>
              <a:rPr lang="en-US" dirty="0" smtClean="0"/>
              <a:t>Phase out complete for past enrollment-based funding policy to use the funding formula to only distribute new dollars (hold harmless).</a:t>
            </a:r>
          </a:p>
          <a:p>
            <a:r>
              <a:rPr lang="en-US" dirty="0" smtClean="0"/>
              <a:t>Initial evaluations and comments on use becoming available.</a:t>
            </a:r>
          </a:p>
          <a:p>
            <a:r>
              <a:rPr lang="en-US" dirty="0" smtClean="0"/>
              <a:t>Used by both TBR and UT systems for presidential evaluation.</a:t>
            </a:r>
          </a:p>
          <a:p>
            <a:r>
              <a:rPr lang="en-US" dirty="0" smtClean="0"/>
              <a:t>Changes in institutional practices.</a:t>
            </a:r>
          </a:p>
          <a:p>
            <a:r>
              <a:rPr lang="en-US" dirty="0" smtClean="0"/>
              <a:t>Discussions for changes in the formula.</a:t>
            </a:r>
          </a:p>
          <a:p>
            <a:r>
              <a:rPr lang="en-US" dirty="0" smtClean="0"/>
              <a:t>New strategic planning cycle begins in fall 2015.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9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Louisiana – Formula Funding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Louisiana Constitution, Article VII section 5.D.4-authorizes the Board of Regents to formulate and revise a master plan for post secondary education.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Included in this master plan shall be a formula for equitable distribution of funds to the institutions of postsecondary education.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Targets appropriate funding levels for institutions based upon peer data.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Encourages and rewards indentified behavior on part of institutions.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Includes a performance factor related to retention and progression of students.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2014-2015 will be the sixth year of implementation, modifications are still being made to improve results.</a:t>
            </a:r>
          </a:p>
        </p:txBody>
      </p:sp>
    </p:spTree>
    <p:extLst>
      <p:ext uri="{BB962C8B-B14F-4D97-AF65-F5344CB8AC3E}">
        <p14:creationId xmlns:p14="http://schemas.microsoft.com/office/powerpoint/2010/main" val="33221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Current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can I change my weights?</a:t>
            </a:r>
          </a:p>
          <a:p>
            <a:r>
              <a:rPr lang="en-US" dirty="0" smtClean="0"/>
              <a:t>What measures should we add?</a:t>
            </a:r>
          </a:p>
          <a:p>
            <a:r>
              <a:rPr lang="en-US" dirty="0" smtClean="0"/>
              <a:t>What measures should we take away?</a:t>
            </a:r>
          </a:p>
          <a:p>
            <a:r>
              <a:rPr lang="en-US" dirty="0" smtClean="0"/>
              <a:t>How can we capture workforce and research dollars more efficiently?</a:t>
            </a:r>
          </a:p>
          <a:p>
            <a:r>
              <a:rPr lang="en-US" dirty="0" smtClean="0"/>
              <a:t>Would a five-year average be better than a three-year?</a:t>
            </a:r>
          </a:p>
          <a:p>
            <a:r>
              <a:rPr lang="en-US" dirty="0" smtClean="0"/>
              <a:t>How will the model perform in a time of decreased funding?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71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Changes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Presidential Evaluations on Outcomes Components</a:t>
            </a:r>
            <a:endParaRPr lang="en-US" dirty="0" smtClean="0"/>
          </a:p>
          <a:p>
            <a:r>
              <a:rPr lang="en-US" smtClean="0"/>
              <a:t>Predictive Analysis on Outcomes Components</a:t>
            </a:r>
            <a:endParaRPr lang="en-US" dirty="0" smtClean="0"/>
          </a:p>
          <a:p>
            <a:r>
              <a:rPr lang="en-US" smtClean="0"/>
              <a:t>Increased scrutiny on application and acceptance policy</a:t>
            </a:r>
            <a:endParaRPr lang="en-US" dirty="0" smtClean="0"/>
          </a:p>
          <a:p>
            <a:r>
              <a:rPr lang="en-US" smtClean="0"/>
              <a:t>Increased importance on measuring the cost and effectiveness of system and campus initiatives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737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Changes in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Changes made</a:t>
            </a:r>
          </a:p>
          <a:p>
            <a:pPr lvl="1"/>
            <a:r>
              <a:rPr lang="en-US" dirty="0" smtClean="0"/>
              <a:t>Less than one-year certificates included in formula</a:t>
            </a:r>
          </a:p>
          <a:p>
            <a:pPr lvl="1"/>
            <a:r>
              <a:rPr lang="en-US" dirty="0" smtClean="0"/>
              <a:t>Graduation Rates computed with trailing summer</a:t>
            </a:r>
          </a:p>
          <a:p>
            <a:r>
              <a:rPr lang="en-US" dirty="0" smtClean="0"/>
              <a:t>Possible items to remove</a:t>
            </a:r>
          </a:p>
          <a:p>
            <a:pPr lvl="1"/>
            <a:r>
              <a:rPr lang="en-US" dirty="0" smtClean="0"/>
              <a:t>Graduation Rates</a:t>
            </a:r>
          </a:p>
          <a:p>
            <a:pPr lvl="1"/>
            <a:r>
              <a:rPr lang="en-US" dirty="0" smtClean="0"/>
              <a:t>Degrees per FTE</a:t>
            </a:r>
          </a:p>
          <a:p>
            <a:r>
              <a:rPr lang="en-US" dirty="0" smtClean="0"/>
              <a:t>Possible items to add</a:t>
            </a:r>
          </a:p>
          <a:p>
            <a:pPr lvl="1"/>
            <a:r>
              <a:rPr lang="en-US" dirty="0" smtClean="0"/>
              <a:t>Prior Learning Assessment</a:t>
            </a:r>
          </a:p>
          <a:p>
            <a:pPr lvl="1"/>
            <a:r>
              <a:rPr lang="en-US" dirty="0" smtClean="0"/>
              <a:t>Reverse Transfer</a:t>
            </a:r>
          </a:p>
          <a:p>
            <a:pPr lvl="1"/>
            <a:r>
              <a:rPr lang="en-US" dirty="0" smtClean="0"/>
              <a:t>Benchmark Certificates</a:t>
            </a:r>
          </a:p>
          <a:p>
            <a:r>
              <a:rPr lang="en-US" dirty="0" smtClean="0"/>
              <a:t>Possible Formula Changes</a:t>
            </a:r>
          </a:p>
          <a:p>
            <a:pPr lvl="1"/>
            <a:r>
              <a:rPr lang="en-US" dirty="0" smtClean="0"/>
              <a:t>Increase average from three-year to five-year</a:t>
            </a:r>
          </a:p>
          <a:p>
            <a:pPr lvl="1"/>
            <a:r>
              <a:rPr lang="en-US" dirty="0" smtClean="0"/>
              <a:t>Include National Clearinghouse data in Graduation 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84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Performance-Based Funding is not a fix for higher education funding needs.</a:t>
            </a:r>
          </a:p>
          <a:p>
            <a:r>
              <a:rPr lang="en-US" dirty="0" smtClean="0"/>
              <a:t>PBF does communicate state priorities and institutional mission.</a:t>
            </a:r>
          </a:p>
          <a:p>
            <a:r>
              <a:rPr lang="en-US" dirty="0"/>
              <a:t>The concept of outcomes funding on face value is appealing to the legislature and the public.</a:t>
            </a:r>
          </a:p>
          <a:p>
            <a:r>
              <a:rPr lang="en-US" dirty="0" smtClean="0"/>
              <a:t>PBF 2.0 in a beginning look does appear to have the capability of changing institutional practices.</a:t>
            </a:r>
          </a:p>
          <a:p>
            <a:r>
              <a:rPr lang="en-US" dirty="0" smtClean="0"/>
              <a:t>Many varieties of PBF 2.0 are becoming available to study.</a:t>
            </a:r>
          </a:p>
        </p:txBody>
      </p:sp>
    </p:spTree>
    <p:extLst>
      <p:ext uri="{BB962C8B-B14F-4D97-AF65-F5344CB8AC3E}">
        <p14:creationId xmlns:p14="http://schemas.microsoft.com/office/powerpoint/2010/main" val="253970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Tomorrow’s Opportunity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Maintain a data driven approach</a:t>
            </a:r>
          </a:p>
          <a:p>
            <a:r>
              <a:rPr lang="en-US" dirty="0" smtClean="0"/>
              <a:t>Understand </a:t>
            </a:r>
            <a:r>
              <a:rPr lang="en-US" dirty="0"/>
              <a:t>your Institution</a:t>
            </a:r>
          </a:p>
          <a:p>
            <a:r>
              <a:rPr lang="en-US" dirty="0" smtClean="0"/>
              <a:t>Understand the politics</a:t>
            </a:r>
          </a:p>
          <a:p>
            <a:r>
              <a:rPr lang="en-US" dirty="0"/>
              <a:t>Move toward decision support and predictive analysis </a:t>
            </a:r>
            <a:r>
              <a:rPr lang="en-US" dirty="0" smtClean="0"/>
              <a:t>(big data analytics)</a:t>
            </a:r>
          </a:p>
          <a:p>
            <a:r>
              <a:rPr lang="en-US" smtClean="0"/>
              <a:t>Maintain focus </a:t>
            </a:r>
            <a:r>
              <a:rPr lang="en-US" dirty="0"/>
              <a:t>on bread and butter IR </a:t>
            </a:r>
            <a:r>
              <a:rPr lang="en-US" dirty="0" smtClean="0"/>
              <a:t>activities</a:t>
            </a:r>
          </a:p>
          <a:p>
            <a:r>
              <a:rPr lang="en-US" dirty="0" smtClean="0"/>
              <a:t>Distinguish measures best for funding and for strategic action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600" dirty="0" smtClean="0"/>
              <a:t>(Includes concepts from </a:t>
            </a:r>
            <a:r>
              <a:rPr lang="en-US" sz="2600" dirty="0" err="1" smtClean="0"/>
              <a:t>Terrenzini</a:t>
            </a:r>
            <a:r>
              <a:rPr lang="en-US" sz="2600" dirty="0" smtClean="0"/>
              <a:t> 2013, “On the Nature of Institutional Research”)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7463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Performance-Based Funding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/>
          <a:p>
            <a:r>
              <a:rPr lang="en-US" dirty="0" smtClean="0"/>
              <a:t>Tennessee and Louisiana</a:t>
            </a:r>
          </a:p>
          <a:p>
            <a:r>
              <a:rPr lang="en-US" dirty="0" smtClean="0"/>
              <a:t>SAIR 2013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52691" y="5020270"/>
            <a:ext cx="41681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Edwin </a:t>
            </a:r>
            <a:r>
              <a:rPr lang="en-US" dirty="0" err="1" smtClean="0"/>
              <a:t>Litolff</a:t>
            </a:r>
            <a:r>
              <a:rPr lang="en-US" dirty="0" smtClean="0"/>
              <a:t> – </a:t>
            </a:r>
            <a:r>
              <a:rPr lang="en-US" dirty="0" smtClean="0">
                <a:hlinkClick r:id="rId3"/>
              </a:rPr>
              <a:t>elitolff@uls.state.la.us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Greg Schutz – </a:t>
            </a:r>
            <a:r>
              <a:rPr lang="en-US" dirty="0" smtClean="0">
                <a:hlinkClick r:id="rId4"/>
              </a:rPr>
              <a:t>greg.schutz@tbr.edu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08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Formula Funding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Two Primary Goals</a:t>
            </a:r>
          </a:p>
          <a:p>
            <a:pPr lvl="1"/>
            <a:r>
              <a:rPr lang="en-US" sz="2400" dirty="0" smtClean="0"/>
              <a:t>Cost of delivery and performance</a:t>
            </a:r>
          </a:p>
          <a:p>
            <a:r>
              <a:rPr lang="en-US" sz="2800" dirty="0" smtClean="0"/>
              <a:t>Cost Component (85%)</a:t>
            </a:r>
          </a:p>
          <a:p>
            <a:pPr lvl="1"/>
            <a:r>
              <a:rPr lang="en-US" sz="2400" dirty="0" smtClean="0"/>
              <a:t>Core – Cost of disciplines and academic support</a:t>
            </a:r>
          </a:p>
          <a:p>
            <a:pPr lvl="1"/>
            <a:r>
              <a:rPr lang="en-US" sz="2400" dirty="0" smtClean="0"/>
              <a:t>General Support – Institutional support and student services</a:t>
            </a:r>
          </a:p>
          <a:p>
            <a:pPr lvl="1"/>
            <a:r>
              <a:rPr lang="en-US" sz="2400" dirty="0" smtClean="0"/>
              <a:t>Operation of Plant and Maintenance – Physical academic and support facilities</a:t>
            </a:r>
          </a:p>
          <a:p>
            <a:r>
              <a:rPr lang="en-US" sz="2800" dirty="0" smtClean="0"/>
              <a:t>Performance (15%)</a:t>
            </a:r>
          </a:p>
          <a:p>
            <a:pPr lvl="1"/>
            <a:r>
              <a:rPr lang="en-US" sz="2500" dirty="0" smtClean="0"/>
              <a:t>Alignment with Grad Act targeted student success metrics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66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19200" y="1905000"/>
          <a:ext cx="6705600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1066800"/>
                <a:gridCol w="1143000"/>
                <a:gridCol w="1143000"/>
                <a:gridCol w="1066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SREB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SREB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SREB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SREB 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Average SREB Faculty Salaries &amp; Benefits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$93,160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$83,509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$70,098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$68,300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Average</a:t>
                      </a:r>
                      <a:r>
                        <a:rPr lang="en-US" sz="1600" baseline="0" dirty="0" smtClean="0"/>
                        <a:t> Class Size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Full-Time</a:t>
                      </a:r>
                      <a:r>
                        <a:rPr lang="en-US" sz="1600" baseline="0" dirty="0" smtClean="0"/>
                        <a:t> Student Workloads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Instruction Amount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$124.21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$111.35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$93.46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$91.07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Academic Support/ Services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Academic Support Amount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$37.26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$33.41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$28.04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$27.32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 Base</a:t>
                      </a:r>
                      <a:r>
                        <a:rPr lang="en-US" sz="1600" baseline="0" dirty="0" smtClean="0"/>
                        <a:t> SCH Value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$161.47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$144.76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$121.50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$118.39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15240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Basic Factor Chart – Student Credit Hour Value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648200" y="5486400"/>
            <a:ext cx="990600" cy="533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21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Matrix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</p:nvPr>
        </p:nvGraphicFramePr>
        <p:xfrm>
          <a:off x="1600200" y="1600200"/>
          <a:ext cx="7089774" cy="5035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2"/>
                <a:gridCol w="1981200"/>
                <a:gridCol w="914400"/>
                <a:gridCol w="990600"/>
                <a:gridCol w="990600"/>
                <a:gridCol w="914400"/>
                <a:gridCol w="917572"/>
              </a:tblGrid>
              <a:tr h="1936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latin typeface="Calibri" pitchFamily="34" charset="0"/>
                        </a:rPr>
                        <a:t>Group</a:t>
                      </a:r>
                      <a:endParaRPr lang="en-US" sz="1000" b="1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latin typeface="Calibri" pitchFamily="34" charset="0"/>
                        </a:rPr>
                        <a:t>Formula Group Name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Calibri" pitchFamily="34" charset="0"/>
                        </a:rPr>
                        <a:t>LLU Factor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Calibri" pitchFamily="34" charset="0"/>
                        </a:rPr>
                        <a:t>ULU Factor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Calibri" pitchFamily="34" charset="0"/>
                        </a:rPr>
                        <a:t>Masters Factor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Calibri" pitchFamily="34" charset="0"/>
                        </a:rPr>
                        <a:t>Doctoral Factor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Calibri" pitchFamily="34" charset="0"/>
                        </a:rPr>
                        <a:t>Spec Prof Factor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Liberal Arts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latin typeface="Calibri" pitchFamily="34" charset="0"/>
                        </a:rPr>
                        <a:t>1.00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3.94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12.04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4.05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02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Science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3.00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7.17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19.29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7.17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03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Fine Arts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3.11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6.51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17.47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6.51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04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Teacher Education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3.23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9.95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3.36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Agriculture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2.05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2.54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6.64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16.37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6.64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06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Engineering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3.01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3.46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8.20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21.40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8.20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Home Economics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1.58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2.12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4.34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10.79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4.34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Law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3.22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3.22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3.22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Social Science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1.64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1.84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5.80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11.92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5.80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Library Science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4.22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12.26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4.22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Physical Training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3.23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9.95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3.23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Health Science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2.87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3.46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6.47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15.98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6.47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Pharmacy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4.00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4.64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7.55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19.11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13.43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Business Administration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4.59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13.91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4.59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Optometry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2.56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5.46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19.12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7.00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Technology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2.56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6.61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15.98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6.61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Vocational Training - Skilled Trades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3.43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9.34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3.43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Vocational Training - Precision Trades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2.07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4.55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12.39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4.55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Vocational Training - Transportation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3.59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4.35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9.59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26.09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9.59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Veterinary Medicine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3.00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7.17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19.29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13.63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97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Other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1.00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98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Military Science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1.00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Calibri" pitchFamily="34" charset="0"/>
                        </a:rPr>
                        <a:t>Nursing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3.12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5.32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6.49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16.32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Calibri" pitchFamily="34" charset="0"/>
                        </a:rPr>
                        <a:t>6.49</a:t>
                      </a: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latin typeface="Calibri" pitchFamily="34" charset="0"/>
                        </a:rPr>
                        <a:t>Average</a:t>
                      </a:r>
                      <a:endParaRPr lang="en-US" sz="1000" b="1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latin typeface="Calibri" pitchFamily="34" charset="0"/>
                        </a:rPr>
                        <a:t>1.88</a:t>
                      </a:r>
                      <a:endParaRPr lang="en-US" sz="1200" b="1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latin typeface="Calibri" pitchFamily="34" charset="0"/>
                        </a:rPr>
                        <a:t>2.52</a:t>
                      </a:r>
                      <a:endParaRPr lang="en-US" sz="1200" b="1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latin typeface="Calibri" pitchFamily="34" charset="0"/>
                        </a:rPr>
                        <a:t>5.24</a:t>
                      </a:r>
                      <a:endParaRPr lang="en-US" sz="1200" b="1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latin typeface="Calibri" pitchFamily="34" charset="0"/>
                        </a:rPr>
                        <a:t>13.66</a:t>
                      </a:r>
                      <a:endParaRPr lang="en-US" sz="1200" b="1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latin typeface="Calibri" pitchFamily="34" charset="0"/>
                        </a:rPr>
                        <a:t>5.85</a:t>
                      </a:r>
                      <a:endParaRPr lang="en-US" sz="1200" b="1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b"/>
                </a:tc>
              </a:tr>
              <a:tr h="193675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Calibri" pitchFamily="34" charset="0"/>
                        </a:rPr>
                        <a:t>Developmental Education = 1.45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4148270" y="1981200"/>
            <a:ext cx="533400" cy="228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105400" y="1981200"/>
            <a:ext cx="533400" cy="228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148984" y="2743200"/>
            <a:ext cx="533400" cy="228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105400" y="2743200"/>
            <a:ext cx="533400" cy="228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078908" y="2743200"/>
            <a:ext cx="533400" cy="228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17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Credit Hours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3124200"/>
            <a:ext cx="6629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$144.76 Base SCH Value x 573 SCH’s x LL Science 1.53 = $126,909</a:t>
            </a:r>
          </a:p>
          <a:p>
            <a:endParaRPr lang="en-US" sz="1600" dirty="0" smtClean="0"/>
          </a:p>
          <a:p>
            <a:r>
              <a:rPr lang="en-US" sz="1600" dirty="0" smtClean="0"/>
              <a:t>$144.76 Base SCH Value x 246 SCH’s x UL Science 3.00 = $106,833</a:t>
            </a:r>
          </a:p>
          <a:p>
            <a:endParaRPr lang="en-US" sz="1600" dirty="0"/>
          </a:p>
          <a:p>
            <a:r>
              <a:rPr lang="en-US" sz="1600" dirty="0" smtClean="0"/>
              <a:t>				Total              $233, 742</a:t>
            </a:r>
          </a:p>
          <a:p>
            <a:endParaRPr lang="en-US" sz="1600" dirty="0"/>
          </a:p>
          <a:p>
            <a:r>
              <a:rPr lang="en-US" sz="1600" dirty="0" smtClean="0"/>
              <a:t>$144.76 Base SCH Value x 15 SCH’s x UL ENG 3.01 =     $6,535</a:t>
            </a:r>
          </a:p>
          <a:p>
            <a:endParaRPr lang="en-US" sz="1600" dirty="0" smtClean="0"/>
          </a:p>
          <a:p>
            <a:r>
              <a:rPr lang="en-US" sz="1600" dirty="0" smtClean="0"/>
              <a:t>$144.76 Base SCH Value x 105 SCH’s x UL ENG 3.46 =   $52,591</a:t>
            </a:r>
          </a:p>
          <a:p>
            <a:endParaRPr lang="en-US" sz="1600" dirty="0"/>
          </a:p>
          <a:p>
            <a:r>
              <a:rPr lang="en-US" sz="1600" dirty="0" smtClean="0"/>
              <a:t>$144.76 Base SCH Value x 3 SCH’s x UL ENG 8.20 =        $3,561		</a:t>
            </a:r>
          </a:p>
          <a:p>
            <a:r>
              <a:rPr lang="en-US" sz="1600" dirty="0" smtClean="0"/>
              <a:t>				</a:t>
            </a:r>
          </a:p>
          <a:p>
            <a:r>
              <a:rPr lang="en-US" sz="1600" dirty="0" smtClean="0"/>
              <a:t>				Total	   $62,687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38200" y="3048000"/>
            <a:ext cx="754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62000" y="4572000"/>
            <a:ext cx="754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09603" y="1676400"/>
          <a:ext cx="80009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/>
                <a:gridCol w="560070"/>
                <a:gridCol w="1924047"/>
                <a:gridCol w="457200"/>
                <a:gridCol w="533400"/>
                <a:gridCol w="762000"/>
                <a:gridCol w="533400"/>
                <a:gridCol w="685800"/>
                <a:gridCol w="685800"/>
                <a:gridCol w="659133"/>
                <a:gridCol w="5600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</a:rPr>
                        <a:t>Course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</a:rPr>
                        <a:t>Num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</a:rPr>
                        <a:t>Description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</a:rPr>
                        <a:t>Sec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</a:rPr>
                        <a:t>SCH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</a:rPr>
                        <a:t>Students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</a:rPr>
                        <a:t>DEV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</a:rPr>
                        <a:t>Lower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</a:rPr>
                        <a:t>Upper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</a:rPr>
                        <a:t>Mast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</a:rPr>
                        <a:t>Doc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BIOS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1053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Contemporary</a:t>
                      </a:r>
                      <a:r>
                        <a:rPr lang="en-US" sz="1200" baseline="0" dirty="0" smtClean="0">
                          <a:latin typeface="Calibri" pitchFamily="34" charset="0"/>
                        </a:rPr>
                        <a:t> Biology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1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819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273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0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573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246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0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0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ENEE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2582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Digital System Design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1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123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41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0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15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105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3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itchFamily="34" charset="0"/>
                        </a:rPr>
                        <a:t>0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1506908" y="3158384"/>
            <a:ext cx="863838" cy="26441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524000" y="3649054"/>
            <a:ext cx="863838" cy="26278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314530" y="3183308"/>
            <a:ext cx="543470" cy="24654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6324600" y="3657600"/>
            <a:ext cx="543470" cy="24654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08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 Funding Matrix 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Formula Funding Spreadsheet</a:t>
            </a:r>
          </a:p>
          <a:p>
            <a:pPr lvl="1"/>
            <a:r>
              <a:rPr lang="en-US" dirty="0" smtClean="0"/>
              <a:t>Total SCH Production 261,667</a:t>
            </a:r>
          </a:p>
          <a:p>
            <a:pPr lvl="1"/>
            <a:r>
              <a:rPr lang="en-US" dirty="0" smtClean="0"/>
              <a:t>Core Component $98,071,579</a:t>
            </a:r>
          </a:p>
          <a:p>
            <a:pPr lvl="1"/>
            <a:r>
              <a:rPr lang="en-US" dirty="0" smtClean="0"/>
              <a:t>Core Component EOC $90,311,809</a:t>
            </a:r>
          </a:p>
          <a:p>
            <a:pPr lvl="1"/>
            <a:r>
              <a:rPr lang="en-US" dirty="0" smtClean="0"/>
              <a:t>General Admin and Operational Costs</a:t>
            </a:r>
          </a:p>
          <a:p>
            <a:pPr lvl="1"/>
            <a:r>
              <a:rPr lang="en-US" dirty="0" smtClean="0"/>
              <a:t>Total Dollars $114,084,325</a:t>
            </a:r>
          </a:p>
          <a:p>
            <a:pPr lvl="1"/>
            <a:r>
              <a:rPr lang="en-US" dirty="0" smtClean="0"/>
              <a:t>State Share 42%</a:t>
            </a:r>
          </a:p>
          <a:p>
            <a:pPr lvl="1"/>
            <a:r>
              <a:rPr lang="en-US" dirty="0" smtClean="0"/>
              <a:t>Formula Request $47,915,417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23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Performance - Added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Pell Enrollment – 5%</a:t>
            </a:r>
          </a:p>
          <a:p>
            <a:r>
              <a:rPr lang="en-US" sz="4000" dirty="0" smtClean="0"/>
              <a:t>Research - 2%</a:t>
            </a:r>
          </a:p>
          <a:p>
            <a:r>
              <a:rPr lang="en-US" sz="4000" dirty="0" smtClean="0"/>
              <a:t>Workforce - 3%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1726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mposite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3578</TotalTime>
  <Words>2061</Words>
  <Application>Microsoft Office PowerPoint</Application>
  <PresentationFormat>On-screen Show (4:3)</PresentationFormat>
  <Paragraphs>783</Paragraphs>
  <Slides>35</Slides>
  <Notes>35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Verve</vt:lpstr>
      <vt:lpstr>Microsoft Excel 97-2003 Worksheet</vt:lpstr>
      <vt:lpstr>Performance-Based Funding</vt:lpstr>
      <vt:lpstr>Performance-Based Funding Across the States</vt:lpstr>
      <vt:lpstr>Louisiana – Formula Funding Introduction</vt:lpstr>
      <vt:lpstr>New Formula Funding Approach</vt:lpstr>
      <vt:lpstr>Formula</vt:lpstr>
      <vt:lpstr>Cost Matrix</vt:lpstr>
      <vt:lpstr>Student Credit Hours</vt:lpstr>
      <vt:lpstr>Formula Funding Matrix - Example</vt:lpstr>
      <vt:lpstr>Additional Performance - Added</vt:lpstr>
      <vt:lpstr>Distribution</vt:lpstr>
      <vt:lpstr>Formula Summary</vt:lpstr>
      <vt:lpstr>UL System Total Operating Budget  FY 2013/14 State Funding Trend</vt:lpstr>
      <vt:lpstr>Average System Tuition</vt:lpstr>
      <vt:lpstr>Performance Funding in TN</vt:lpstr>
      <vt:lpstr>TBR Fall Enrollment Trend</vt:lpstr>
      <vt:lpstr>TN Colleges of Applied Technology Enrollment Trends</vt:lpstr>
      <vt:lpstr>Funding Tennessee Higher Ed</vt:lpstr>
      <vt:lpstr>Funding Tennessee Higher Ed</vt:lpstr>
      <vt:lpstr>Funding Tennessee Higher Ed 2013-14</vt:lpstr>
      <vt:lpstr>PowerPoint Presentation</vt:lpstr>
      <vt:lpstr>PowerPoint Presentation</vt:lpstr>
      <vt:lpstr>Past Concept of Bonus Pay</vt:lpstr>
      <vt:lpstr>Funding Models</vt:lpstr>
      <vt:lpstr>TN Outcomes-Based Components</vt:lpstr>
      <vt:lpstr>PowerPoint Presentation</vt:lpstr>
      <vt:lpstr>PowerPoint Presentation</vt:lpstr>
      <vt:lpstr>PowerPoint Presentation</vt:lpstr>
      <vt:lpstr>PowerPoint Presentation</vt:lpstr>
      <vt:lpstr>Current Situation</vt:lpstr>
      <vt:lpstr>Current Comments</vt:lpstr>
      <vt:lpstr>Changes in Practice</vt:lpstr>
      <vt:lpstr>Changes in Formula</vt:lpstr>
      <vt:lpstr>Conclusions</vt:lpstr>
      <vt:lpstr>Tomorrow’s Opportunity</vt:lpstr>
      <vt:lpstr>Performance-Based Funding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Schutz</dc:creator>
  <cp:lastModifiedBy>Greg Schutz</cp:lastModifiedBy>
  <cp:revision>72</cp:revision>
  <cp:lastPrinted>2013-10-03T20:00:40Z</cp:lastPrinted>
  <dcterms:created xsi:type="dcterms:W3CDTF">2013-09-29T09:44:23Z</dcterms:created>
  <dcterms:modified xsi:type="dcterms:W3CDTF">2013-10-09T13:16:42Z</dcterms:modified>
</cp:coreProperties>
</file>