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2"/>
  </p:notesMasterIdLst>
  <p:handoutMasterIdLst>
    <p:handoutMasterId r:id="rId23"/>
  </p:handoutMasterIdLst>
  <p:sldIdLst>
    <p:sldId id="256" r:id="rId2"/>
    <p:sldId id="274" r:id="rId3"/>
    <p:sldId id="275" r:id="rId4"/>
    <p:sldId id="257" r:id="rId5"/>
    <p:sldId id="285" r:id="rId6"/>
    <p:sldId id="286" r:id="rId7"/>
    <p:sldId id="266" r:id="rId8"/>
    <p:sldId id="258" r:id="rId9"/>
    <p:sldId id="259" r:id="rId10"/>
    <p:sldId id="260" r:id="rId11"/>
    <p:sldId id="276" r:id="rId12"/>
    <p:sldId id="277" r:id="rId13"/>
    <p:sldId id="279" r:id="rId14"/>
    <p:sldId id="280" r:id="rId15"/>
    <p:sldId id="281" r:id="rId16"/>
    <p:sldId id="282" r:id="rId17"/>
    <p:sldId id="283" r:id="rId18"/>
    <p:sldId id="262" r:id="rId19"/>
    <p:sldId id="263" r:id="rId20"/>
    <p:sldId id="284"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EA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906" y="-7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2730"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24B64807-4338-41C8-A27F-22C3CC3EE086}" type="datetimeFigureOut">
              <a:rPr lang="en-US" smtClean="0"/>
              <a:t>9/10/2012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89E315A1-45F5-41C6-9F8A-957ABDA9CFC2}" type="slidenum">
              <a:rPr lang="en-US" smtClean="0"/>
              <a:t>‹#›</a:t>
            </a:fld>
            <a:endParaRPr lang="en-US"/>
          </a:p>
        </p:txBody>
      </p:sp>
    </p:spTree>
    <p:extLst>
      <p:ext uri="{BB962C8B-B14F-4D97-AF65-F5344CB8AC3E}">
        <p14:creationId xmlns:p14="http://schemas.microsoft.com/office/powerpoint/2010/main" val="4154195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6959285-DFBA-489D-B0B1-2CFFF4961B74}" type="datetimeFigureOut">
              <a:rPr lang="en-US" smtClean="0"/>
              <a:t>9/10/2012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635064B-CBC0-496B-9975-0DC81166C5E6}" type="slidenum">
              <a:rPr lang="en-US" smtClean="0"/>
              <a:t>‹#›</a:t>
            </a:fld>
            <a:endParaRPr lang="en-US"/>
          </a:p>
        </p:txBody>
      </p:sp>
    </p:spTree>
    <p:extLst>
      <p:ext uri="{BB962C8B-B14F-4D97-AF65-F5344CB8AC3E}">
        <p14:creationId xmlns:p14="http://schemas.microsoft.com/office/powerpoint/2010/main" val="3738595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35064B-CBC0-496B-9975-0DC81166C5E6}" type="slidenum">
              <a:rPr lang="en-US" smtClean="0"/>
              <a:t>1</a:t>
            </a:fld>
            <a:endParaRPr lang="en-US"/>
          </a:p>
        </p:txBody>
      </p:sp>
    </p:spTree>
    <p:extLst>
      <p:ext uri="{BB962C8B-B14F-4D97-AF65-F5344CB8AC3E}">
        <p14:creationId xmlns:p14="http://schemas.microsoft.com/office/powerpoint/2010/main" val="3839659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35064B-CBC0-496B-9975-0DC81166C5E6}" type="slidenum">
              <a:rPr lang="en-US" smtClean="0"/>
              <a:t>10</a:t>
            </a:fld>
            <a:endParaRPr lang="en-US"/>
          </a:p>
        </p:txBody>
      </p:sp>
    </p:spTree>
    <p:extLst>
      <p:ext uri="{BB962C8B-B14F-4D97-AF65-F5344CB8AC3E}">
        <p14:creationId xmlns:p14="http://schemas.microsoft.com/office/powerpoint/2010/main" val="30720694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35064B-CBC0-496B-9975-0DC81166C5E6}" type="slidenum">
              <a:rPr lang="en-US" smtClean="0"/>
              <a:t>11</a:t>
            </a:fld>
            <a:endParaRPr lang="en-US"/>
          </a:p>
        </p:txBody>
      </p:sp>
    </p:spTree>
    <p:extLst>
      <p:ext uri="{BB962C8B-B14F-4D97-AF65-F5344CB8AC3E}">
        <p14:creationId xmlns:p14="http://schemas.microsoft.com/office/powerpoint/2010/main" val="29808854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35064B-CBC0-496B-9975-0DC81166C5E6}" type="slidenum">
              <a:rPr lang="en-US" smtClean="0"/>
              <a:t>12</a:t>
            </a:fld>
            <a:endParaRPr lang="en-US"/>
          </a:p>
        </p:txBody>
      </p:sp>
    </p:spTree>
    <p:extLst>
      <p:ext uri="{BB962C8B-B14F-4D97-AF65-F5344CB8AC3E}">
        <p14:creationId xmlns:p14="http://schemas.microsoft.com/office/powerpoint/2010/main" val="4731959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35064B-CBC0-496B-9975-0DC81166C5E6}" type="slidenum">
              <a:rPr lang="en-US" smtClean="0"/>
              <a:t>13</a:t>
            </a:fld>
            <a:endParaRPr lang="en-US"/>
          </a:p>
        </p:txBody>
      </p:sp>
    </p:spTree>
    <p:extLst>
      <p:ext uri="{BB962C8B-B14F-4D97-AF65-F5344CB8AC3E}">
        <p14:creationId xmlns:p14="http://schemas.microsoft.com/office/powerpoint/2010/main" val="32362542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35064B-CBC0-496B-9975-0DC81166C5E6}" type="slidenum">
              <a:rPr lang="en-US" smtClean="0"/>
              <a:t>14</a:t>
            </a:fld>
            <a:endParaRPr lang="en-US"/>
          </a:p>
        </p:txBody>
      </p:sp>
    </p:spTree>
    <p:extLst>
      <p:ext uri="{BB962C8B-B14F-4D97-AF65-F5344CB8AC3E}">
        <p14:creationId xmlns:p14="http://schemas.microsoft.com/office/powerpoint/2010/main" val="22600498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35064B-CBC0-496B-9975-0DC81166C5E6}" type="slidenum">
              <a:rPr lang="en-US" smtClean="0"/>
              <a:t>15</a:t>
            </a:fld>
            <a:endParaRPr lang="en-US"/>
          </a:p>
        </p:txBody>
      </p:sp>
    </p:spTree>
    <p:extLst>
      <p:ext uri="{BB962C8B-B14F-4D97-AF65-F5344CB8AC3E}">
        <p14:creationId xmlns:p14="http://schemas.microsoft.com/office/powerpoint/2010/main" val="23017057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35064B-CBC0-496B-9975-0DC81166C5E6}" type="slidenum">
              <a:rPr lang="en-US" smtClean="0"/>
              <a:t>16</a:t>
            </a:fld>
            <a:endParaRPr lang="en-US"/>
          </a:p>
        </p:txBody>
      </p:sp>
    </p:spTree>
    <p:extLst>
      <p:ext uri="{BB962C8B-B14F-4D97-AF65-F5344CB8AC3E}">
        <p14:creationId xmlns:p14="http://schemas.microsoft.com/office/powerpoint/2010/main" val="34810612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35064B-CBC0-496B-9975-0DC81166C5E6}" type="slidenum">
              <a:rPr lang="en-US" smtClean="0"/>
              <a:t>17</a:t>
            </a:fld>
            <a:endParaRPr lang="en-US"/>
          </a:p>
        </p:txBody>
      </p:sp>
    </p:spTree>
    <p:extLst>
      <p:ext uri="{BB962C8B-B14F-4D97-AF65-F5344CB8AC3E}">
        <p14:creationId xmlns:p14="http://schemas.microsoft.com/office/powerpoint/2010/main" val="42481177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35064B-CBC0-496B-9975-0DC81166C5E6}" type="slidenum">
              <a:rPr lang="en-US" smtClean="0"/>
              <a:t>18</a:t>
            </a:fld>
            <a:endParaRPr lang="en-US"/>
          </a:p>
        </p:txBody>
      </p:sp>
    </p:spTree>
    <p:extLst>
      <p:ext uri="{BB962C8B-B14F-4D97-AF65-F5344CB8AC3E}">
        <p14:creationId xmlns:p14="http://schemas.microsoft.com/office/powerpoint/2010/main" val="152889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35064B-CBC0-496B-9975-0DC81166C5E6}" type="slidenum">
              <a:rPr lang="en-US" smtClean="0"/>
              <a:t>19</a:t>
            </a:fld>
            <a:endParaRPr lang="en-US"/>
          </a:p>
        </p:txBody>
      </p:sp>
    </p:spTree>
    <p:extLst>
      <p:ext uri="{BB962C8B-B14F-4D97-AF65-F5344CB8AC3E}">
        <p14:creationId xmlns:p14="http://schemas.microsoft.com/office/powerpoint/2010/main" val="1475926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35064B-CBC0-496B-9975-0DC81166C5E6}" type="slidenum">
              <a:rPr lang="en-US" smtClean="0"/>
              <a:t>2</a:t>
            </a:fld>
            <a:endParaRPr lang="en-US"/>
          </a:p>
        </p:txBody>
      </p:sp>
    </p:spTree>
    <p:extLst>
      <p:ext uri="{BB962C8B-B14F-4D97-AF65-F5344CB8AC3E}">
        <p14:creationId xmlns:p14="http://schemas.microsoft.com/office/powerpoint/2010/main" val="39790988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35064B-CBC0-496B-9975-0DC81166C5E6}" type="slidenum">
              <a:rPr lang="en-US" smtClean="0"/>
              <a:t>20</a:t>
            </a:fld>
            <a:endParaRPr lang="en-US"/>
          </a:p>
        </p:txBody>
      </p:sp>
    </p:spTree>
    <p:extLst>
      <p:ext uri="{BB962C8B-B14F-4D97-AF65-F5344CB8AC3E}">
        <p14:creationId xmlns:p14="http://schemas.microsoft.com/office/powerpoint/2010/main" val="2228969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35064B-CBC0-496B-9975-0DC81166C5E6}" type="slidenum">
              <a:rPr lang="en-US" smtClean="0"/>
              <a:t>3</a:t>
            </a:fld>
            <a:endParaRPr lang="en-US"/>
          </a:p>
        </p:txBody>
      </p:sp>
    </p:spTree>
    <p:extLst>
      <p:ext uri="{BB962C8B-B14F-4D97-AF65-F5344CB8AC3E}">
        <p14:creationId xmlns:p14="http://schemas.microsoft.com/office/powerpoint/2010/main" val="4103457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35064B-CBC0-496B-9975-0DC81166C5E6}" type="slidenum">
              <a:rPr lang="en-US" smtClean="0"/>
              <a:t>4</a:t>
            </a:fld>
            <a:endParaRPr lang="en-US"/>
          </a:p>
        </p:txBody>
      </p:sp>
    </p:spTree>
    <p:extLst>
      <p:ext uri="{BB962C8B-B14F-4D97-AF65-F5344CB8AC3E}">
        <p14:creationId xmlns:p14="http://schemas.microsoft.com/office/powerpoint/2010/main" val="2499178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35064B-CBC0-496B-9975-0DC81166C5E6}" type="slidenum">
              <a:rPr lang="en-US" smtClean="0"/>
              <a:t>5</a:t>
            </a:fld>
            <a:endParaRPr lang="en-US"/>
          </a:p>
        </p:txBody>
      </p:sp>
    </p:spTree>
    <p:extLst>
      <p:ext uri="{BB962C8B-B14F-4D97-AF65-F5344CB8AC3E}">
        <p14:creationId xmlns:p14="http://schemas.microsoft.com/office/powerpoint/2010/main" val="2608598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35064B-CBC0-496B-9975-0DC81166C5E6}" type="slidenum">
              <a:rPr lang="en-US" smtClean="0"/>
              <a:t>6</a:t>
            </a:fld>
            <a:endParaRPr lang="en-US"/>
          </a:p>
        </p:txBody>
      </p:sp>
    </p:spTree>
    <p:extLst>
      <p:ext uri="{BB962C8B-B14F-4D97-AF65-F5344CB8AC3E}">
        <p14:creationId xmlns:p14="http://schemas.microsoft.com/office/powerpoint/2010/main" val="1001052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35064B-CBC0-496B-9975-0DC81166C5E6}" type="slidenum">
              <a:rPr lang="en-US" smtClean="0"/>
              <a:t>7</a:t>
            </a:fld>
            <a:endParaRPr lang="en-US"/>
          </a:p>
        </p:txBody>
      </p:sp>
    </p:spTree>
    <p:extLst>
      <p:ext uri="{BB962C8B-B14F-4D97-AF65-F5344CB8AC3E}">
        <p14:creationId xmlns:p14="http://schemas.microsoft.com/office/powerpoint/2010/main" val="24380976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35064B-CBC0-496B-9975-0DC81166C5E6}" type="slidenum">
              <a:rPr lang="en-US" smtClean="0"/>
              <a:t>8</a:t>
            </a:fld>
            <a:endParaRPr lang="en-US"/>
          </a:p>
        </p:txBody>
      </p:sp>
    </p:spTree>
    <p:extLst>
      <p:ext uri="{BB962C8B-B14F-4D97-AF65-F5344CB8AC3E}">
        <p14:creationId xmlns:p14="http://schemas.microsoft.com/office/powerpoint/2010/main" val="29232802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35064B-CBC0-496B-9975-0DC81166C5E6}" type="slidenum">
              <a:rPr lang="en-US" smtClean="0"/>
              <a:t>9</a:t>
            </a:fld>
            <a:endParaRPr lang="en-US"/>
          </a:p>
        </p:txBody>
      </p:sp>
    </p:spTree>
    <p:extLst>
      <p:ext uri="{BB962C8B-B14F-4D97-AF65-F5344CB8AC3E}">
        <p14:creationId xmlns:p14="http://schemas.microsoft.com/office/powerpoint/2010/main" val="2087254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9/10/2012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9/10/2012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9/10/2012</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smtClean="0">
                <a:solidFill>
                  <a:schemeClr val="tx2">
                    <a:lumMod val="75000"/>
                  </a:schemeClr>
                </a:solidFill>
              </a:rPr>
              <a:t>General Education Assessment</a:t>
            </a:r>
            <a:endParaRPr lang="en-US" sz="6000" dirty="0">
              <a:solidFill>
                <a:schemeClr val="tx2">
                  <a:lumMod val="75000"/>
                </a:schemeClr>
              </a:solidFill>
            </a:endParaRPr>
          </a:p>
        </p:txBody>
      </p:sp>
      <p:sp>
        <p:nvSpPr>
          <p:cNvPr id="3" name="Subtitle 2"/>
          <p:cNvSpPr>
            <a:spLocks noGrp="1"/>
          </p:cNvSpPr>
          <p:nvPr>
            <p:ph type="subTitle" idx="1"/>
          </p:nvPr>
        </p:nvSpPr>
        <p:spPr>
          <a:xfrm>
            <a:off x="1371600" y="3886200"/>
            <a:ext cx="6400800" cy="2209800"/>
          </a:xfrm>
        </p:spPr>
        <p:txBody>
          <a:bodyPr>
            <a:noAutofit/>
          </a:bodyPr>
          <a:lstStyle/>
          <a:p>
            <a:pPr algn="ctr"/>
            <a:r>
              <a:rPr lang="en-US" sz="3200" dirty="0" smtClean="0">
                <a:solidFill>
                  <a:schemeClr val="accent4">
                    <a:lumMod val="75000"/>
                  </a:schemeClr>
                </a:solidFill>
              </a:rPr>
              <a:t>Tennessee Board of Regents</a:t>
            </a:r>
          </a:p>
          <a:p>
            <a:pPr algn="ctr"/>
            <a:r>
              <a:rPr lang="en-US" sz="3200" dirty="0" smtClean="0">
                <a:solidFill>
                  <a:schemeClr val="accent4">
                    <a:lumMod val="75000"/>
                  </a:schemeClr>
                </a:solidFill>
              </a:rPr>
              <a:t>TENNAIR – Fall 2012</a:t>
            </a:r>
          </a:p>
          <a:p>
            <a:pPr algn="ctr"/>
            <a:r>
              <a:rPr lang="en-US" sz="3200" dirty="0" smtClean="0">
                <a:solidFill>
                  <a:schemeClr val="accent4">
                    <a:lumMod val="75000"/>
                  </a:schemeClr>
                </a:solidFill>
              </a:rPr>
              <a:t>Greg Schutz – TBR</a:t>
            </a:r>
          </a:p>
          <a:p>
            <a:pPr algn="ctr"/>
            <a:r>
              <a:rPr lang="en-US" sz="3200" dirty="0" smtClean="0">
                <a:solidFill>
                  <a:schemeClr val="accent4">
                    <a:lumMod val="75000"/>
                  </a:schemeClr>
                </a:solidFill>
              </a:rPr>
              <a:t>Chris Tingle - TBR</a:t>
            </a:r>
            <a:endParaRPr lang="en-US" sz="3200" dirty="0">
              <a:solidFill>
                <a:schemeClr val="accent4">
                  <a:lumMod val="75000"/>
                </a:schemeClr>
              </a:solidFill>
            </a:endParaRPr>
          </a:p>
        </p:txBody>
      </p:sp>
    </p:spTree>
    <p:extLst>
      <p:ext uri="{BB962C8B-B14F-4D97-AF65-F5344CB8AC3E}">
        <p14:creationId xmlns:p14="http://schemas.microsoft.com/office/powerpoint/2010/main" val="36064183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75000"/>
                  </a:schemeClr>
                </a:solidFill>
              </a:rPr>
              <a:t>Oral Communication / Writing</a:t>
            </a:r>
            <a:endParaRPr lang="en-US" dirty="0">
              <a:solidFill>
                <a:schemeClr val="tx2">
                  <a:lumMod val="75000"/>
                </a:schemeClr>
              </a:solidFill>
            </a:endParaRPr>
          </a:p>
        </p:txBody>
      </p:sp>
      <p:sp>
        <p:nvSpPr>
          <p:cNvPr id="3" name="Content Placeholder 2"/>
          <p:cNvSpPr>
            <a:spLocks noGrp="1"/>
          </p:cNvSpPr>
          <p:nvPr>
            <p:ph idx="1"/>
          </p:nvPr>
        </p:nvSpPr>
        <p:spPr/>
        <p:txBody>
          <a:bodyPr>
            <a:normAutofit/>
          </a:bodyPr>
          <a:lstStyle/>
          <a:p>
            <a:r>
              <a:rPr lang="en-US" dirty="0" smtClean="0">
                <a:solidFill>
                  <a:schemeClr val="accent4">
                    <a:lumMod val="75000"/>
                  </a:schemeClr>
                </a:solidFill>
              </a:rPr>
              <a:t>Students are able to </a:t>
            </a:r>
            <a:r>
              <a:rPr lang="en-US" u="sng" dirty="0" smtClean="0">
                <a:solidFill>
                  <a:schemeClr val="accent4">
                    <a:lumMod val="75000"/>
                  </a:schemeClr>
                </a:solidFill>
              </a:rPr>
              <a:t>distill a primary purpose</a:t>
            </a:r>
            <a:r>
              <a:rPr lang="en-US" dirty="0" smtClean="0">
                <a:solidFill>
                  <a:schemeClr val="accent4">
                    <a:lumMod val="75000"/>
                  </a:schemeClr>
                </a:solidFill>
              </a:rPr>
              <a:t> to a single, compelling statement.</a:t>
            </a:r>
          </a:p>
          <a:p>
            <a:r>
              <a:rPr lang="en-US" dirty="0" smtClean="0">
                <a:solidFill>
                  <a:schemeClr val="accent4">
                    <a:lumMod val="75000"/>
                  </a:schemeClr>
                </a:solidFill>
              </a:rPr>
              <a:t>Students are able to </a:t>
            </a:r>
            <a:r>
              <a:rPr lang="en-US" u="sng" dirty="0" smtClean="0">
                <a:solidFill>
                  <a:schemeClr val="accent4">
                    <a:lumMod val="75000"/>
                  </a:schemeClr>
                </a:solidFill>
              </a:rPr>
              <a:t>order major points</a:t>
            </a:r>
            <a:r>
              <a:rPr lang="en-US" dirty="0" smtClean="0">
                <a:solidFill>
                  <a:schemeClr val="accent4">
                    <a:lumMod val="75000"/>
                  </a:schemeClr>
                </a:solidFill>
              </a:rPr>
              <a:t> in a reasonable and convincing manner based on that purpose.</a:t>
            </a:r>
          </a:p>
          <a:p>
            <a:r>
              <a:rPr lang="en-US" dirty="0" smtClean="0">
                <a:solidFill>
                  <a:schemeClr val="accent4">
                    <a:lumMod val="75000"/>
                  </a:schemeClr>
                </a:solidFill>
              </a:rPr>
              <a:t>Students are able to </a:t>
            </a:r>
            <a:r>
              <a:rPr lang="en-US" u="sng" dirty="0" smtClean="0">
                <a:solidFill>
                  <a:schemeClr val="accent4">
                    <a:lumMod val="75000"/>
                  </a:schemeClr>
                </a:solidFill>
              </a:rPr>
              <a:t>develop their ideas</a:t>
            </a:r>
            <a:r>
              <a:rPr lang="en-US" dirty="0" smtClean="0">
                <a:solidFill>
                  <a:schemeClr val="accent4">
                    <a:lumMod val="75000"/>
                  </a:schemeClr>
                </a:solidFill>
              </a:rPr>
              <a:t> using appropriate rhetorical patterns (e.g., natation, example, comparison/contrast, classification, cause/effect, definition).</a:t>
            </a:r>
          </a:p>
          <a:p>
            <a:r>
              <a:rPr lang="en-US" dirty="0" smtClean="0">
                <a:solidFill>
                  <a:schemeClr val="accent4">
                    <a:lumMod val="75000"/>
                  </a:schemeClr>
                </a:solidFill>
              </a:rPr>
              <a:t>Students are able to employ correct diction, syntax, usage, grammar, and mechanics (</a:t>
            </a:r>
            <a:r>
              <a:rPr lang="en-US" u="sng" dirty="0" smtClean="0">
                <a:solidFill>
                  <a:schemeClr val="accent4">
                    <a:lumMod val="75000"/>
                  </a:schemeClr>
                </a:solidFill>
              </a:rPr>
              <a:t>language</a:t>
            </a:r>
            <a:r>
              <a:rPr lang="en-US" dirty="0" smtClean="0">
                <a:solidFill>
                  <a:schemeClr val="accent4">
                    <a:lumMod val="75000"/>
                  </a:schemeClr>
                </a:solidFill>
              </a:rPr>
              <a:t>).</a:t>
            </a:r>
          </a:p>
          <a:p>
            <a:r>
              <a:rPr lang="en-US" dirty="0" smtClean="0">
                <a:solidFill>
                  <a:schemeClr val="accent4">
                    <a:lumMod val="75000"/>
                  </a:schemeClr>
                </a:solidFill>
              </a:rPr>
              <a:t>Students are able to manage and coordinate basic information gathered from </a:t>
            </a:r>
            <a:r>
              <a:rPr lang="en-US" u="sng" dirty="0" smtClean="0">
                <a:solidFill>
                  <a:schemeClr val="accent4">
                    <a:lumMod val="75000"/>
                  </a:schemeClr>
                </a:solidFill>
              </a:rPr>
              <a:t>multiple sources</a:t>
            </a:r>
            <a:r>
              <a:rPr lang="en-US" dirty="0" smtClean="0">
                <a:solidFill>
                  <a:schemeClr val="accent4">
                    <a:lumMod val="75000"/>
                  </a:schemeClr>
                </a:solidFill>
              </a:rPr>
              <a:t>.</a:t>
            </a:r>
            <a:endParaRPr lang="en-US" dirty="0">
              <a:solidFill>
                <a:schemeClr val="accent4">
                  <a:lumMod val="75000"/>
                </a:schemeClr>
              </a:solidFill>
            </a:endParaRPr>
          </a:p>
        </p:txBody>
      </p:sp>
    </p:spTree>
    <p:extLst>
      <p:ext uri="{BB962C8B-B14F-4D97-AF65-F5344CB8AC3E}">
        <p14:creationId xmlns:p14="http://schemas.microsoft.com/office/powerpoint/2010/main" val="32615225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2">
                    <a:lumMod val="75000"/>
                  </a:schemeClr>
                </a:solidFill>
              </a:rPr>
              <a:t>Institution Reporting vs. System Reporting </a:t>
            </a:r>
            <a:endParaRPr lang="en-US" dirty="0">
              <a:solidFill>
                <a:schemeClr val="tx2">
                  <a:lumMod val="75000"/>
                </a:schemeClr>
              </a:solidFill>
            </a:endParaRPr>
          </a:p>
        </p:txBody>
      </p:sp>
      <p:sp>
        <p:nvSpPr>
          <p:cNvPr id="3" name="Content Placeholder 2"/>
          <p:cNvSpPr>
            <a:spLocks noGrp="1"/>
          </p:cNvSpPr>
          <p:nvPr>
            <p:ph idx="1"/>
          </p:nvPr>
        </p:nvSpPr>
        <p:spPr/>
        <p:txBody>
          <a:bodyPr>
            <a:normAutofit/>
          </a:bodyPr>
          <a:lstStyle/>
          <a:p>
            <a:r>
              <a:rPr lang="en-US" dirty="0" smtClean="0">
                <a:solidFill>
                  <a:schemeClr val="accent4">
                    <a:lumMod val="75000"/>
                  </a:schemeClr>
                </a:solidFill>
              </a:rPr>
              <a:t>Institutions report competency at varying levels of mastery, satisfactory, and unsatisfactory progress according to institutional needs.</a:t>
            </a:r>
          </a:p>
          <a:p>
            <a:r>
              <a:rPr lang="en-US" dirty="0" smtClean="0">
                <a:solidFill>
                  <a:schemeClr val="accent4">
                    <a:lumMod val="75000"/>
                  </a:schemeClr>
                </a:solidFill>
              </a:rPr>
              <a:t>System will report percentage of competency at satisfactory or above satisfactory in TBR Strategic Plan.</a:t>
            </a:r>
            <a:endParaRPr lang="en-US" dirty="0">
              <a:solidFill>
                <a:schemeClr val="accent4">
                  <a:lumMod val="75000"/>
                </a:schemeClr>
              </a:solidFill>
            </a:endParaRPr>
          </a:p>
        </p:txBody>
      </p:sp>
    </p:spTree>
    <p:extLst>
      <p:ext uri="{BB962C8B-B14F-4D97-AF65-F5344CB8AC3E}">
        <p14:creationId xmlns:p14="http://schemas.microsoft.com/office/powerpoint/2010/main" val="7405050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75000"/>
                  </a:schemeClr>
                </a:solidFill>
              </a:rPr>
              <a:t>Competency Data Collection</a:t>
            </a:r>
            <a:endParaRPr lang="en-US" dirty="0">
              <a:solidFill>
                <a:schemeClr val="tx2">
                  <a:lumMod val="75000"/>
                </a:schemeClr>
              </a:solidFill>
            </a:endParaRPr>
          </a:p>
        </p:txBody>
      </p:sp>
      <p:sp>
        <p:nvSpPr>
          <p:cNvPr id="3" name="Content Placeholder 2"/>
          <p:cNvSpPr>
            <a:spLocks noGrp="1"/>
          </p:cNvSpPr>
          <p:nvPr>
            <p:ph idx="1"/>
          </p:nvPr>
        </p:nvSpPr>
        <p:spPr/>
        <p:txBody>
          <a:bodyPr>
            <a:noAutofit/>
          </a:bodyPr>
          <a:lstStyle/>
          <a:p>
            <a:r>
              <a:rPr lang="en-US" dirty="0" smtClean="0">
                <a:solidFill>
                  <a:schemeClr val="accent4">
                    <a:lumMod val="75000"/>
                  </a:schemeClr>
                </a:solidFill>
              </a:rPr>
              <a:t>Two part collection.</a:t>
            </a:r>
          </a:p>
          <a:p>
            <a:pPr lvl="1"/>
            <a:r>
              <a:rPr lang="en-US" sz="1800" dirty="0" smtClean="0">
                <a:solidFill>
                  <a:schemeClr val="accent4">
                    <a:lumMod val="75000"/>
                  </a:schemeClr>
                </a:solidFill>
              </a:rPr>
              <a:t>Quantitative results by outcomes and competency level.</a:t>
            </a:r>
          </a:p>
          <a:p>
            <a:pPr lvl="1"/>
            <a:r>
              <a:rPr lang="en-US" sz="1800" dirty="0">
                <a:solidFill>
                  <a:schemeClr val="accent4">
                    <a:lumMod val="75000"/>
                  </a:schemeClr>
                </a:solidFill>
              </a:rPr>
              <a:t>N</a:t>
            </a:r>
            <a:r>
              <a:rPr lang="en-US" sz="1800" dirty="0" smtClean="0">
                <a:solidFill>
                  <a:schemeClr val="accent4">
                    <a:lumMod val="75000"/>
                  </a:schemeClr>
                </a:solidFill>
              </a:rPr>
              <a:t>arrative </a:t>
            </a:r>
            <a:r>
              <a:rPr lang="en-US" sz="1800" dirty="0">
                <a:solidFill>
                  <a:schemeClr val="accent4">
                    <a:lumMod val="75000"/>
                  </a:schemeClr>
                </a:solidFill>
              </a:rPr>
              <a:t>of important actions </a:t>
            </a:r>
            <a:r>
              <a:rPr lang="en-US" sz="1800" dirty="0" smtClean="0">
                <a:solidFill>
                  <a:schemeClr val="accent4">
                    <a:lumMod val="75000"/>
                  </a:schemeClr>
                </a:solidFill>
              </a:rPr>
              <a:t>taken.</a:t>
            </a:r>
          </a:p>
          <a:p>
            <a:r>
              <a:rPr lang="en-US" dirty="0" smtClean="0">
                <a:solidFill>
                  <a:schemeClr val="accent4">
                    <a:lumMod val="75000"/>
                  </a:schemeClr>
                </a:solidFill>
              </a:rPr>
              <a:t>Common competencies but different collections.</a:t>
            </a:r>
          </a:p>
          <a:p>
            <a:pPr lvl="1"/>
            <a:r>
              <a:rPr lang="en-US" sz="1800" dirty="0" smtClean="0">
                <a:solidFill>
                  <a:schemeClr val="accent4">
                    <a:lumMod val="75000"/>
                  </a:schemeClr>
                </a:solidFill>
              </a:rPr>
              <a:t>Institutions use variety of methodologies and competency levels based on best fit.</a:t>
            </a:r>
            <a:endParaRPr lang="en-US" sz="1800" dirty="0">
              <a:solidFill>
                <a:schemeClr val="accent4">
                  <a:lumMod val="75000"/>
                </a:schemeClr>
              </a:solidFill>
            </a:endParaRPr>
          </a:p>
          <a:p>
            <a:pPr lvl="1"/>
            <a:r>
              <a:rPr lang="en-US" sz="1800" dirty="0" smtClean="0">
                <a:solidFill>
                  <a:schemeClr val="accent4">
                    <a:lumMod val="75000"/>
                  </a:schemeClr>
                </a:solidFill>
              </a:rPr>
              <a:t>Institution competency levels merged into satisfactory/unsatisfactory at system level.</a:t>
            </a:r>
          </a:p>
          <a:p>
            <a:r>
              <a:rPr lang="en-US" dirty="0" smtClean="0">
                <a:solidFill>
                  <a:schemeClr val="accent4">
                    <a:lumMod val="75000"/>
                  </a:schemeClr>
                </a:solidFill>
              </a:rPr>
              <a:t>Institutional reliability over system-wide validity.</a:t>
            </a:r>
          </a:p>
          <a:p>
            <a:pPr lvl="1"/>
            <a:r>
              <a:rPr lang="en-US" sz="1800" dirty="0" smtClean="0">
                <a:solidFill>
                  <a:schemeClr val="accent4">
                    <a:lumMod val="75000"/>
                  </a:schemeClr>
                </a:solidFill>
              </a:rPr>
              <a:t>Importance of operational data at institution level trumps need for reportable outcomes at system level.</a:t>
            </a:r>
          </a:p>
          <a:p>
            <a:pPr lvl="1"/>
            <a:r>
              <a:rPr lang="en-US" sz="1800" dirty="0" smtClean="0">
                <a:solidFill>
                  <a:schemeClr val="accent4">
                    <a:lumMod val="75000"/>
                  </a:schemeClr>
                </a:solidFill>
              </a:rPr>
              <a:t>Goal is institutional improvement.</a:t>
            </a:r>
          </a:p>
        </p:txBody>
      </p:sp>
    </p:spTree>
    <p:extLst>
      <p:ext uri="{BB962C8B-B14F-4D97-AF65-F5344CB8AC3E}">
        <p14:creationId xmlns:p14="http://schemas.microsoft.com/office/powerpoint/2010/main" val="41255735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38200"/>
          </a:xfrm>
        </p:spPr>
        <p:txBody>
          <a:bodyPr/>
          <a:lstStyle/>
          <a:p>
            <a:r>
              <a:rPr lang="en-US" dirty="0" smtClean="0">
                <a:solidFill>
                  <a:schemeClr val="tx2">
                    <a:lumMod val="75000"/>
                  </a:schemeClr>
                </a:solidFill>
              </a:rPr>
              <a:t>Results: Mathematics</a:t>
            </a:r>
            <a:endParaRPr lang="en-US" dirty="0">
              <a:solidFill>
                <a:schemeClr val="tx2">
                  <a:lumMod val="7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5492031"/>
              </p:ext>
            </p:extLst>
          </p:nvPr>
        </p:nvGraphicFramePr>
        <p:xfrm>
          <a:off x="457200" y="1600201"/>
          <a:ext cx="8229601" cy="4572002"/>
        </p:xfrm>
        <a:graphic>
          <a:graphicData uri="http://schemas.openxmlformats.org/drawingml/2006/table">
            <a:tbl>
              <a:tblPr firstRow="1" firstCol="1" bandRow="1">
                <a:tableStyleId>{7DF18680-E054-41AD-8BC1-D1AEF772440D}</a:tableStyleId>
              </a:tblPr>
              <a:tblGrid>
                <a:gridCol w="3020037"/>
                <a:gridCol w="2265028"/>
                <a:gridCol w="2944536"/>
              </a:tblGrid>
              <a:tr h="998801">
                <a:tc>
                  <a:txBody>
                    <a:bodyPr/>
                    <a:lstStyle/>
                    <a:p>
                      <a:pPr marL="0" marR="0" algn="ctr">
                        <a:lnSpc>
                          <a:spcPct val="115000"/>
                        </a:lnSpc>
                        <a:spcBef>
                          <a:spcPts val="0"/>
                        </a:spcBef>
                        <a:spcAft>
                          <a:spcPts val="0"/>
                        </a:spcAft>
                      </a:pPr>
                      <a:r>
                        <a:rPr lang="en-US" sz="2400" dirty="0" smtClean="0">
                          <a:effectLst/>
                        </a:rPr>
                        <a:t>Outcomes</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smtClean="0">
                          <a:effectLst/>
                        </a:rPr>
                        <a:t>University </a:t>
                      </a:r>
                    </a:p>
                    <a:p>
                      <a:pPr marL="0" marR="0" algn="ctr">
                        <a:lnSpc>
                          <a:spcPct val="115000"/>
                        </a:lnSpc>
                        <a:spcBef>
                          <a:spcPts val="0"/>
                        </a:spcBef>
                        <a:spcAft>
                          <a:spcPts val="0"/>
                        </a:spcAft>
                      </a:pPr>
                      <a:r>
                        <a:rPr lang="en-US" sz="1800" dirty="0" smtClean="0">
                          <a:effectLst/>
                        </a:rPr>
                        <a:t>%</a:t>
                      </a:r>
                      <a:r>
                        <a:rPr lang="en-US" sz="1800" baseline="0" dirty="0" smtClean="0">
                          <a:effectLst/>
                        </a:rPr>
                        <a:t> Satisfactory</a:t>
                      </a:r>
                      <a:endParaRPr lang="en-US" sz="18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smtClean="0">
                          <a:effectLst/>
                        </a:rPr>
                        <a:t>Com. College</a:t>
                      </a:r>
                    </a:p>
                    <a:p>
                      <a:pPr marL="0" marR="0" algn="ctr">
                        <a:lnSpc>
                          <a:spcPct val="115000"/>
                        </a:lnSpc>
                        <a:spcBef>
                          <a:spcPts val="0"/>
                        </a:spcBef>
                        <a:spcAft>
                          <a:spcPts val="0"/>
                        </a:spcAft>
                      </a:pPr>
                      <a:r>
                        <a:rPr lang="en-US" sz="1800" dirty="0" smtClean="0">
                          <a:effectLst/>
                        </a:rPr>
                        <a:t>%</a:t>
                      </a:r>
                      <a:r>
                        <a:rPr lang="en-US" sz="1800" baseline="0" dirty="0" smtClean="0">
                          <a:effectLst/>
                        </a:rPr>
                        <a:t> Satisfactory</a:t>
                      </a:r>
                      <a:endParaRPr lang="en-US" sz="1800" dirty="0">
                        <a:effectLst/>
                        <a:latin typeface="+mn-lt"/>
                        <a:ea typeface="Calibri"/>
                        <a:cs typeface="Times New Roman"/>
                      </a:endParaRPr>
                    </a:p>
                  </a:txBody>
                  <a:tcPr marL="68580" marR="68580" marT="0" marB="0" anchor="ctr"/>
                </a:tc>
              </a:tr>
              <a:tr h="695199">
                <a:tc>
                  <a:txBody>
                    <a:bodyPr/>
                    <a:lstStyle/>
                    <a:p>
                      <a:pPr marL="0" marR="0">
                        <a:lnSpc>
                          <a:spcPct val="115000"/>
                        </a:lnSpc>
                        <a:spcBef>
                          <a:spcPts val="0"/>
                        </a:spcBef>
                        <a:spcAft>
                          <a:spcPts val="0"/>
                        </a:spcAft>
                      </a:pPr>
                      <a:r>
                        <a:rPr lang="en-US" sz="2400" dirty="0" smtClean="0">
                          <a:effectLst/>
                        </a:rPr>
                        <a:t>Solve</a:t>
                      </a:r>
                      <a:r>
                        <a:rPr lang="en-US" sz="2400" baseline="0" dirty="0" smtClean="0">
                          <a:effectLst/>
                        </a:rPr>
                        <a:t> Problems</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smtClean="0">
                          <a:solidFill>
                            <a:schemeClr val="accent4">
                              <a:lumMod val="75000"/>
                            </a:schemeClr>
                          </a:solidFill>
                          <a:effectLst/>
                        </a:rPr>
                        <a:t>70</a:t>
                      </a:r>
                      <a:r>
                        <a:rPr lang="en-US" sz="2000" baseline="0" dirty="0" smtClean="0">
                          <a:solidFill>
                            <a:schemeClr val="accent4">
                              <a:lumMod val="75000"/>
                            </a:schemeClr>
                          </a:solidFill>
                          <a:effectLst/>
                        </a:rPr>
                        <a:t> </a:t>
                      </a:r>
                      <a:r>
                        <a:rPr lang="en-US" sz="1800" baseline="0" dirty="0" smtClean="0">
                          <a:solidFill>
                            <a:schemeClr val="accent4">
                              <a:lumMod val="75000"/>
                            </a:schemeClr>
                          </a:solidFill>
                          <a:effectLst/>
                        </a:rPr>
                        <a:t>(2)</a:t>
                      </a:r>
                      <a:endParaRPr lang="en-US" sz="1800" dirty="0">
                        <a:solidFill>
                          <a:schemeClr val="accent4">
                            <a:lumMod val="75000"/>
                          </a:schemeClr>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smtClean="0">
                          <a:solidFill>
                            <a:schemeClr val="accent4">
                              <a:lumMod val="75000"/>
                            </a:schemeClr>
                          </a:solidFill>
                          <a:effectLst/>
                        </a:rPr>
                        <a:t>63</a:t>
                      </a:r>
                      <a:r>
                        <a:rPr lang="en-US" sz="2000" dirty="0" smtClean="0">
                          <a:solidFill>
                            <a:schemeClr val="accent4">
                              <a:lumMod val="75000"/>
                            </a:schemeClr>
                          </a:solidFill>
                          <a:effectLst/>
                        </a:rPr>
                        <a:t> </a:t>
                      </a:r>
                      <a:r>
                        <a:rPr lang="en-US" sz="1800" dirty="0" smtClean="0">
                          <a:solidFill>
                            <a:schemeClr val="accent4">
                              <a:lumMod val="75000"/>
                            </a:schemeClr>
                          </a:solidFill>
                          <a:effectLst/>
                        </a:rPr>
                        <a:t>(4)</a:t>
                      </a:r>
                      <a:endParaRPr lang="en-US" sz="1800" dirty="0">
                        <a:solidFill>
                          <a:schemeClr val="accent4">
                            <a:lumMod val="75000"/>
                          </a:schemeClr>
                        </a:solidFill>
                        <a:effectLst/>
                        <a:latin typeface="Calibri"/>
                        <a:ea typeface="Calibri"/>
                        <a:cs typeface="Times New Roman"/>
                      </a:endParaRPr>
                    </a:p>
                  </a:txBody>
                  <a:tcPr marL="68580" marR="68580" marT="0" marB="0" anchor="ctr"/>
                </a:tc>
              </a:tr>
              <a:tr h="792405">
                <a:tc>
                  <a:txBody>
                    <a:bodyPr/>
                    <a:lstStyle/>
                    <a:p>
                      <a:pPr marL="0" marR="0">
                        <a:lnSpc>
                          <a:spcPct val="115000"/>
                        </a:lnSpc>
                        <a:spcBef>
                          <a:spcPts val="0"/>
                        </a:spcBef>
                        <a:spcAft>
                          <a:spcPts val="0"/>
                        </a:spcAft>
                      </a:pPr>
                      <a:r>
                        <a:rPr lang="en-US" sz="2400" dirty="0" smtClean="0">
                          <a:effectLst/>
                        </a:rPr>
                        <a:t>Model</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smtClean="0">
                          <a:solidFill>
                            <a:schemeClr val="accent4">
                              <a:lumMod val="75000"/>
                            </a:schemeClr>
                          </a:solidFill>
                          <a:effectLst/>
                        </a:rPr>
                        <a:t>68</a:t>
                      </a:r>
                      <a:r>
                        <a:rPr lang="en-US" sz="2000" dirty="0" smtClean="0">
                          <a:solidFill>
                            <a:schemeClr val="accent4">
                              <a:lumMod val="75000"/>
                            </a:schemeClr>
                          </a:solidFill>
                          <a:effectLst/>
                        </a:rPr>
                        <a:t> </a:t>
                      </a:r>
                      <a:r>
                        <a:rPr lang="en-US" sz="1800" dirty="0" smtClean="0">
                          <a:solidFill>
                            <a:schemeClr val="accent4">
                              <a:lumMod val="75000"/>
                            </a:schemeClr>
                          </a:solidFill>
                          <a:effectLst/>
                        </a:rPr>
                        <a:t>(3)</a:t>
                      </a:r>
                      <a:endParaRPr lang="en-US" sz="1800" dirty="0">
                        <a:solidFill>
                          <a:schemeClr val="accent4">
                            <a:lumMod val="75000"/>
                          </a:schemeClr>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smtClean="0">
                          <a:solidFill>
                            <a:schemeClr val="accent4">
                              <a:lumMod val="75000"/>
                            </a:schemeClr>
                          </a:solidFill>
                          <a:effectLst/>
                        </a:rPr>
                        <a:t>67</a:t>
                      </a:r>
                      <a:r>
                        <a:rPr lang="en-US" sz="2000" dirty="0" smtClean="0">
                          <a:solidFill>
                            <a:schemeClr val="accent4">
                              <a:lumMod val="75000"/>
                            </a:schemeClr>
                          </a:solidFill>
                          <a:effectLst/>
                        </a:rPr>
                        <a:t> </a:t>
                      </a:r>
                      <a:r>
                        <a:rPr lang="en-US" sz="1800" dirty="0" smtClean="0">
                          <a:solidFill>
                            <a:schemeClr val="accent4">
                              <a:lumMod val="75000"/>
                            </a:schemeClr>
                          </a:solidFill>
                          <a:effectLst/>
                        </a:rPr>
                        <a:t>(3)</a:t>
                      </a:r>
                      <a:endParaRPr lang="en-US" sz="1800" dirty="0">
                        <a:solidFill>
                          <a:schemeClr val="accent4">
                            <a:lumMod val="75000"/>
                          </a:schemeClr>
                        </a:solidFill>
                        <a:effectLst/>
                        <a:latin typeface="Calibri"/>
                        <a:ea typeface="Calibri"/>
                        <a:cs typeface="Times New Roman"/>
                      </a:endParaRPr>
                    </a:p>
                  </a:txBody>
                  <a:tcPr marL="68580" marR="68580" marT="0" marB="0" anchor="ctr"/>
                </a:tc>
              </a:tr>
              <a:tr h="695199">
                <a:tc>
                  <a:txBody>
                    <a:bodyPr/>
                    <a:lstStyle/>
                    <a:p>
                      <a:pPr marL="0" marR="0">
                        <a:lnSpc>
                          <a:spcPct val="115000"/>
                        </a:lnSpc>
                        <a:spcBef>
                          <a:spcPts val="0"/>
                        </a:spcBef>
                        <a:spcAft>
                          <a:spcPts val="0"/>
                        </a:spcAft>
                      </a:pPr>
                      <a:r>
                        <a:rPr lang="en-US" sz="2400" dirty="0" smtClean="0">
                          <a:effectLst/>
                        </a:rPr>
                        <a:t>Connections</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smtClean="0">
                          <a:solidFill>
                            <a:schemeClr val="accent4">
                              <a:lumMod val="75000"/>
                            </a:schemeClr>
                          </a:solidFill>
                          <a:effectLst/>
                        </a:rPr>
                        <a:t>74</a:t>
                      </a:r>
                      <a:r>
                        <a:rPr lang="en-US" sz="2000" dirty="0" smtClean="0">
                          <a:solidFill>
                            <a:schemeClr val="accent4">
                              <a:lumMod val="75000"/>
                            </a:schemeClr>
                          </a:solidFill>
                          <a:effectLst/>
                        </a:rPr>
                        <a:t> </a:t>
                      </a:r>
                      <a:r>
                        <a:rPr lang="en-US" sz="1800" dirty="0" smtClean="0">
                          <a:solidFill>
                            <a:schemeClr val="accent4">
                              <a:lumMod val="75000"/>
                            </a:schemeClr>
                          </a:solidFill>
                          <a:effectLst/>
                        </a:rPr>
                        <a:t>(1)</a:t>
                      </a:r>
                      <a:endParaRPr lang="en-US" sz="1800" dirty="0">
                        <a:solidFill>
                          <a:schemeClr val="accent4">
                            <a:lumMod val="75000"/>
                          </a:schemeClr>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smtClean="0">
                          <a:solidFill>
                            <a:schemeClr val="accent4">
                              <a:lumMod val="75000"/>
                            </a:schemeClr>
                          </a:solidFill>
                          <a:effectLst/>
                        </a:rPr>
                        <a:t>63</a:t>
                      </a:r>
                      <a:r>
                        <a:rPr lang="en-US" sz="2000" dirty="0" smtClean="0">
                          <a:solidFill>
                            <a:schemeClr val="accent4">
                              <a:lumMod val="75000"/>
                            </a:schemeClr>
                          </a:solidFill>
                          <a:effectLst/>
                        </a:rPr>
                        <a:t> </a:t>
                      </a:r>
                      <a:r>
                        <a:rPr lang="en-US" sz="1800" dirty="0" smtClean="0">
                          <a:solidFill>
                            <a:schemeClr val="accent4">
                              <a:lumMod val="75000"/>
                            </a:schemeClr>
                          </a:solidFill>
                          <a:effectLst/>
                        </a:rPr>
                        <a:t>(4)</a:t>
                      </a:r>
                      <a:endParaRPr lang="en-US" sz="1800" dirty="0">
                        <a:solidFill>
                          <a:schemeClr val="accent4">
                            <a:lumMod val="75000"/>
                          </a:schemeClr>
                        </a:solidFill>
                        <a:effectLst/>
                        <a:latin typeface="Calibri"/>
                        <a:ea typeface="Calibri"/>
                        <a:cs typeface="Times New Roman"/>
                      </a:endParaRPr>
                    </a:p>
                  </a:txBody>
                  <a:tcPr marL="68580" marR="68580" marT="0" marB="0" anchor="ctr"/>
                </a:tc>
              </a:tr>
              <a:tr h="695199">
                <a:tc>
                  <a:txBody>
                    <a:bodyPr/>
                    <a:lstStyle/>
                    <a:p>
                      <a:pPr marL="0" marR="0">
                        <a:lnSpc>
                          <a:spcPct val="115000"/>
                        </a:lnSpc>
                        <a:spcBef>
                          <a:spcPts val="0"/>
                        </a:spcBef>
                        <a:spcAft>
                          <a:spcPts val="0"/>
                        </a:spcAft>
                      </a:pPr>
                      <a:r>
                        <a:rPr lang="en-US" sz="2400" dirty="0" smtClean="0">
                          <a:effectLst/>
                        </a:rPr>
                        <a:t>Technology</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smtClean="0">
                          <a:solidFill>
                            <a:schemeClr val="accent4">
                              <a:lumMod val="75000"/>
                            </a:schemeClr>
                          </a:solidFill>
                          <a:effectLst/>
                        </a:rPr>
                        <a:t>66</a:t>
                      </a:r>
                      <a:r>
                        <a:rPr lang="en-US" sz="2000" dirty="0" smtClean="0">
                          <a:solidFill>
                            <a:schemeClr val="accent4">
                              <a:lumMod val="75000"/>
                            </a:schemeClr>
                          </a:solidFill>
                          <a:effectLst/>
                        </a:rPr>
                        <a:t> </a:t>
                      </a:r>
                      <a:r>
                        <a:rPr lang="en-US" sz="1800" dirty="0" smtClean="0">
                          <a:solidFill>
                            <a:schemeClr val="accent4">
                              <a:lumMod val="75000"/>
                            </a:schemeClr>
                          </a:solidFill>
                          <a:effectLst/>
                        </a:rPr>
                        <a:t>(5)</a:t>
                      </a:r>
                      <a:endParaRPr lang="en-US" sz="1800" dirty="0">
                        <a:solidFill>
                          <a:schemeClr val="accent4">
                            <a:lumMod val="75000"/>
                          </a:schemeClr>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smtClean="0">
                          <a:solidFill>
                            <a:schemeClr val="accent4">
                              <a:lumMod val="75000"/>
                            </a:schemeClr>
                          </a:solidFill>
                          <a:effectLst/>
                        </a:rPr>
                        <a:t>68</a:t>
                      </a:r>
                      <a:r>
                        <a:rPr lang="en-US" sz="2000" dirty="0" smtClean="0">
                          <a:solidFill>
                            <a:schemeClr val="accent4">
                              <a:lumMod val="75000"/>
                            </a:schemeClr>
                          </a:solidFill>
                          <a:effectLst/>
                        </a:rPr>
                        <a:t> </a:t>
                      </a:r>
                      <a:r>
                        <a:rPr lang="en-US" sz="1800" dirty="0" smtClean="0">
                          <a:solidFill>
                            <a:schemeClr val="accent4">
                              <a:lumMod val="75000"/>
                            </a:schemeClr>
                          </a:solidFill>
                          <a:effectLst/>
                        </a:rPr>
                        <a:t>(2)</a:t>
                      </a:r>
                      <a:endParaRPr lang="en-US" sz="1800" dirty="0">
                        <a:solidFill>
                          <a:schemeClr val="accent4">
                            <a:lumMod val="75000"/>
                          </a:schemeClr>
                        </a:solidFill>
                        <a:effectLst/>
                        <a:latin typeface="Calibri"/>
                        <a:ea typeface="Calibri"/>
                        <a:cs typeface="Times New Roman"/>
                      </a:endParaRPr>
                    </a:p>
                  </a:txBody>
                  <a:tcPr marL="68580" marR="68580" marT="0" marB="0" anchor="ctr"/>
                </a:tc>
              </a:tr>
              <a:tr h="695199">
                <a:tc>
                  <a:txBody>
                    <a:bodyPr/>
                    <a:lstStyle/>
                    <a:p>
                      <a:pPr marL="0" marR="0">
                        <a:lnSpc>
                          <a:spcPct val="115000"/>
                        </a:lnSpc>
                        <a:spcBef>
                          <a:spcPts val="0"/>
                        </a:spcBef>
                        <a:spcAft>
                          <a:spcPts val="0"/>
                        </a:spcAft>
                      </a:pPr>
                      <a:r>
                        <a:rPr lang="en-US" sz="2400" dirty="0" smtClean="0">
                          <a:effectLst/>
                        </a:rPr>
                        <a:t>Reasoning</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smtClean="0">
                          <a:solidFill>
                            <a:schemeClr val="accent4">
                              <a:lumMod val="75000"/>
                            </a:schemeClr>
                          </a:solidFill>
                          <a:effectLst/>
                        </a:rPr>
                        <a:t>68</a:t>
                      </a:r>
                      <a:r>
                        <a:rPr lang="en-US" sz="2000" dirty="0" smtClean="0">
                          <a:solidFill>
                            <a:schemeClr val="accent4">
                              <a:lumMod val="75000"/>
                            </a:schemeClr>
                          </a:solidFill>
                          <a:effectLst/>
                        </a:rPr>
                        <a:t> </a:t>
                      </a:r>
                      <a:r>
                        <a:rPr lang="en-US" sz="1800" dirty="0" smtClean="0">
                          <a:solidFill>
                            <a:schemeClr val="accent4">
                              <a:lumMod val="75000"/>
                            </a:schemeClr>
                          </a:solidFill>
                          <a:effectLst/>
                        </a:rPr>
                        <a:t>(3)</a:t>
                      </a:r>
                      <a:endParaRPr lang="en-US" sz="1800" dirty="0">
                        <a:solidFill>
                          <a:schemeClr val="accent4">
                            <a:lumMod val="75000"/>
                          </a:schemeClr>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smtClean="0">
                          <a:solidFill>
                            <a:schemeClr val="accent4">
                              <a:lumMod val="75000"/>
                            </a:schemeClr>
                          </a:solidFill>
                          <a:effectLst/>
                        </a:rPr>
                        <a:t>69</a:t>
                      </a:r>
                      <a:r>
                        <a:rPr lang="en-US" sz="2000" dirty="0" smtClean="0">
                          <a:solidFill>
                            <a:schemeClr val="accent4">
                              <a:lumMod val="75000"/>
                            </a:schemeClr>
                          </a:solidFill>
                          <a:effectLst/>
                        </a:rPr>
                        <a:t> </a:t>
                      </a:r>
                      <a:r>
                        <a:rPr lang="en-US" sz="1800" dirty="0" smtClean="0">
                          <a:solidFill>
                            <a:schemeClr val="accent4">
                              <a:lumMod val="75000"/>
                            </a:schemeClr>
                          </a:solidFill>
                          <a:effectLst/>
                        </a:rPr>
                        <a:t>(1)</a:t>
                      </a:r>
                      <a:endParaRPr lang="en-US" sz="1800" dirty="0">
                        <a:solidFill>
                          <a:schemeClr val="accent4">
                            <a:lumMod val="75000"/>
                          </a:schemeClr>
                        </a:solidFill>
                        <a:effectLst/>
                        <a:latin typeface="Calibri"/>
                        <a:ea typeface="Calibri"/>
                        <a:cs typeface="Times New Roman"/>
                      </a:endParaRPr>
                    </a:p>
                  </a:txBody>
                  <a:tcPr marL="68580" marR="68580" marT="0" marB="0" anchor="ctr"/>
                </a:tc>
              </a:tr>
            </a:tbl>
          </a:graphicData>
        </a:graphic>
      </p:graphicFrame>
      <p:sp>
        <p:nvSpPr>
          <p:cNvPr id="3" name="TextBox 2"/>
          <p:cNvSpPr txBox="1"/>
          <p:nvPr/>
        </p:nvSpPr>
        <p:spPr>
          <a:xfrm>
            <a:off x="457200" y="6248400"/>
            <a:ext cx="8305800" cy="338554"/>
          </a:xfrm>
          <a:prstGeom prst="rect">
            <a:avLst/>
          </a:prstGeom>
          <a:noFill/>
        </p:spPr>
        <p:txBody>
          <a:bodyPr wrap="square" rtlCol="0">
            <a:spAutoFit/>
          </a:bodyPr>
          <a:lstStyle/>
          <a:p>
            <a:r>
              <a:rPr lang="en-US" sz="1600" dirty="0" smtClean="0">
                <a:solidFill>
                  <a:schemeClr val="accent4">
                    <a:lumMod val="75000"/>
                  </a:schemeClr>
                </a:solidFill>
              </a:rPr>
              <a:t>*Ordering in parentheses is a starting point for discussing where to direct system efforts.</a:t>
            </a:r>
            <a:endParaRPr lang="en-US" sz="1600" dirty="0">
              <a:solidFill>
                <a:schemeClr val="accent4">
                  <a:lumMod val="75000"/>
                </a:schemeClr>
              </a:solidFill>
            </a:endParaRPr>
          </a:p>
        </p:txBody>
      </p:sp>
    </p:spTree>
    <p:extLst>
      <p:ext uri="{BB962C8B-B14F-4D97-AF65-F5344CB8AC3E}">
        <p14:creationId xmlns:p14="http://schemas.microsoft.com/office/powerpoint/2010/main" val="36000359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92162"/>
          </a:xfrm>
        </p:spPr>
        <p:txBody>
          <a:bodyPr/>
          <a:lstStyle/>
          <a:p>
            <a:r>
              <a:rPr lang="en-US" dirty="0" smtClean="0">
                <a:solidFill>
                  <a:schemeClr val="tx2">
                    <a:lumMod val="75000"/>
                  </a:schemeClr>
                </a:solidFill>
              </a:rPr>
              <a:t>Results: Oral Communication</a:t>
            </a:r>
            <a:endParaRPr lang="en-US" dirty="0">
              <a:solidFill>
                <a:schemeClr val="tx2">
                  <a:lumMod val="7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42967590"/>
              </p:ext>
            </p:extLst>
          </p:nvPr>
        </p:nvGraphicFramePr>
        <p:xfrm>
          <a:off x="457200" y="1676401"/>
          <a:ext cx="8229600" cy="4571999"/>
        </p:xfrm>
        <a:graphic>
          <a:graphicData uri="http://schemas.openxmlformats.org/drawingml/2006/table">
            <a:tbl>
              <a:tblPr firstRow="1" firstCol="1" bandRow="1">
                <a:tableStyleId>{7DF18680-E054-41AD-8BC1-D1AEF772440D}</a:tableStyleId>
              </a:tblPr>
              <a:tblGrid>
                <a:gridCol w="3048000"/>
                <a:gridCol w="2462893"/>
                <a:gridCol w="2718707"/>
              </a:tblGrid>
              <a:tr h="995992">
                <a:tc>
                  <a:txBody>
                    <a:bodyPr/>
                    <a:lstStyle/>
                    <a:p>
                      <a:pPr marL="0" marR="0" algn="ctr" defTabSz="914400" rtl="0" eaLnBrk="1" latinLnBrk="0" hangingPunct="1">
                        <a:lnSpc>
                          <a:spcPct val="115000"/>
                        </a:lnSpc>
                        <a:spcBef>
                          <a:spcPts val="0"/>
                        </a:spcBef>
                        <a:spcAft>
                          <a:spcPts val="0"/>
                        </a:spcAft>
                      </a:pPr>
                      <a:r>
                        <a:rPr lang="en-US" sz="2400" kern="1200" dirty="0" smtClean="0">
                          <a:effectLst/>
                        </a:rPr>
                        <a:t>Outcomes</a:t>
                      </a:r>
                      <a:endParaRPr lang="en-US" sz="2400" kern="1200" dirty="0">
                        <a:solidFill>
                          <a:schemeClr val="dk1"/>
                        </a:solidFill>
                        <a:effectLst/>
                        <a:latin typeface="+mn-lt"/>
                        <a:ea typeface="+mn-ea"/>
                        <a:cs typeface="+mn-cs"/>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pPr>
                      <a:r>
                        <a:rPr lang="en-US" sz="2400" kern="1200" dirty="0" smtClean="0">
                          <a:effectLst/>
                        </a:rPr>
                        <a:t>University </a:t>
                      </a:r>
                    </a:p>
                    <a:p>
                      <a:pPr marL="0" marR="0" algn="ctr" defTabSz="914400" rtl="0" eaLnBrk="1" latinLnBrk="0" hangingPunct="1">
                        <a:lnSpc>
                          <a:spcPct val="115000"/>
                        </a:lnSpc>
                        <a:spcBef>
                          <a:spcPts val="0"/>
                        </a:spcBef>
                        <a:spcAft>
                          <a:spcPts val="0"/>
                        </a:spcAft>
                      </a:pPr>
                      <a:r>
                        <a:rPr lang="en-US" sz="1800" kern="1200" dirty="0" smtClean="0">
                          <a:effectLst/>
                        </a:rPr>
                        <a:t>% Satisfactory</a:t>
                      </a:r>
                      <a:endParaRPr lang="en-US" sz="1800" kern="1200" dirty="0">
                        <a:solidFill>
                          <a:schemeClr val="dk1"/>
                        </a:solidFill>
                        <a:effectLst/>
                        <a:latin typeface="+mn-lt"/>
                        <a:ea typeface="+mn-ea"/>
                        <a:cs typeface="+mn-cs"/>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pPr>
                      <a:r>
                        <a:rPr lang="en-US" sz="2400" kern="1200" dirty="0" smtClean="0">
                          <a:effectLst/>
                        </a:rPr>
                        <a:t>Com. College</a:t>
                      </a:r>
                    </a:p>
                    <a:p>
                      <a:pPr marL="0" marR="0" algn="ctr" defTabSz="914400" rtl="0" eaLnBrk="1" latinLnBrk="0" hangingPunct="1">
                        <a:lnSpc>
                          <a:spcPct val="115000"/>
                        </a:lnSpc>
                        <a:spcBef>
                          <a:spcPts val="0"/>
                        </a:spcBef>
                        <a:spcAft>
                          <a:spcPts val="0"/>
                        </a:spcAft>
                      </a:pPr>
                      <a:r>
                        <a:rPr lang="en-US" sz="1800" kern="1200" dirty="0" smtClean="0">
                          <a:effectLst/>
                        </a:rPr>
                        <a:t>% Satisfactory</a:t>
                      </a:r>
                      <a:endParaRPr lang="en-US" sz="1800" kern="1200" dirty="0">
                        <a:solidFill>
                          <a:schemeClr val="dk1"/>
                        </a:solidFill>
                        <a:effectLst/>
                        <a:latin typeface="+mn-lt"/>
                        <a:ea typeface="+mn-ea"/>
                        <a:cs typeface="+mn-cs"/>
                      </a:endParaRPr>
                    </a:p>
                  </a:txBody>
                  <a:tcPr marL="68580" marR="68580" marT="0" marB="0" anchor="ctr"/>
                </a:tc>
              </a:tr>
              <a:tr h="695744">
                <a:tc>
                  <a:txBody>
                    <a:bodyPr/>
                    <a:lstStyle/>
                    <a:p>
                      <a:pPr marL="0" marR="0" algn="l" defTabSz="914400" rtl="0" eaLnBrk="1" latinLnBrk="0" hangingPunct="1">
                        <a:lnSpc>
                          <a:spcPct val="115000"/>
                        </a:lnSpc>
                        <a:spcBef>
                          <a:spcPts val="0"/>
                        </a:spcBef>
                        <a:spcAft>
                          <a:spcPts val="0"/>
                        </a:spcAft>
                      </a:pPr>
                      <a:r>
                        <a:rPr lang="en-US" sz="2400" kern="1200" dirty="0" smtClean="0">
                          <a:effectLst/>
                        </a:rPr>
                        <a:t>Distill Purpose</a:t>
                      </a:r>
                      <a:endParaRPr lang="en-US" sz="2400" kern="1200" dirty="0">
                        <a:solidFill>
                          <a:schemeClr val="dk1"/>
                        </a:solidFill>
                        <a:effectLst/>
                        <a:latin typeface="+mn-lt"/>
                        <a:ea typeface="+mn-ea"/>
                        <a:cs typeface="+mn-cs"/>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pPr>
                      <a:r>
                        <a:rPr lang="en-US" sz="2400" kern="1200" dirty="0" smtClean="0">
                          <a:solidFill>
                            <a:schemeClr val="accent4">
                              <a:lumMod val="75000"/>
                            </a:schemeClr>
                          </a:solidFill>
                          <a:effectLst/>
                        </a:rPr>
                        <a:t>85</a:t>
                      </a:r>
                      <a:r>
                        <a:rPr lang="en-US" sz="1800" kern="1200" dirty="0" smtClean="0">
                          <a:solidFill>
                            <a:schemeClr val="accent4">
                              <a:lumMod val="75000"/>
                            </a:schemeClr>
                          </a:solidFill>
                          <a:effectLst/>
                        </a:rPr>
                        <a:t> (4)</a:t>
                      </a:r>
                      <a:endParaRPr lang="en-US" sz="1800" kern="1200" dirty="0">
                        <a:solidFill>
                          <a:schemeClr val="accent4">
                            <a:lumMod val="75000"/>
                          </a:schemeClr>
                        </a:solidFill>
                        <a:effectLst/>
                        <a:latin typeface="+mn-lt"/>
                        <a:ea typeface="+mn-ea"/>
                        <a:cs typeface="+mn-cs"/>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pPr>
                      <a:r>
                        <a:rPr lang="en-US" sz="2400" kern="1200" dirty="0" smtClean="0">
                          <a:solidFill>
                            <a:schemeClr val="accent4">
                              <a:lumMod val="75000"/>
                            </a:schemeClr>
                          </a:solidFill>
                          <a:effectLst/>
                        </a:rPr>
                        <a:t>89</a:t>
                      </a:r>
                      <a:r>
                        <a:rPr lang="en-US" sz="1800" kern="1200" dirty="0" smtClean="0">
                          <a:solidFill>
                            <a:schemeClr val="accent4">
                              <a:lumMod val="75000"/>
                            </a:schemeClr>
                          </a:solidFill>
                          <a:effectLst/>
                        </a:rPr>
                        <a:t> (1)</a:t>
                      </a:r>
                      <a:endParaRPr lang="en-US" sz="1800" kern="1200" dirty="0">
                        <a:solidFill>
                          <a:schemeClr val="accent4">
                            <a:lumMod val="75000"/>
                          </a:schemeClr>
                        </a:solidFill>
                        <a:effectLst/>
                        <a:latin typeface="+mn-lt"/>
                        <a:ea typeface="+mn-ea"/>
                        <a:cs typeface="+mn-cs"/>
                      </a:endParaRPr>
                    </a:p>
                  </a:txBody>
                  <a:tcPr marL="68580" marR="68580" marT="0" marB="0" anchor="ctr"/>
                </a:tc>
              </a:tr>
              <a:tr h="793031">
                <a:tc>
                  <a:txBody>
                    <a:bodyPr/>
                    <a:lstStyle/>
                    <a:p>
                      <a:pPr marL="0" marR="0" algn="l" defTabSz="914400" rtl="0" eaLnBrk="1" latinLnBrk="0" hangingPunct="1">
                        <a:lnSpc>
                          <a:spcPct val="115000"/>
                        </a:lnSpc>
                        <a:spcBef>
                          <a:spcPts val="0"/>
                        </a:spcBef>
                        <a:spcAft>
                          <a:spcPts val="0"/>
                        </a:spcAft>
                      </a:pPr>
                      <a:r>
                        <a:rPr lang="en-US" sz="2400" kern="1200" dirty="0" smtClean="0">
                          <a:effectLst/>
                        </a:rPr>
                        <a:t>Order Major Points</a:t>
                      </a:r>
                      <a:endParaRPr lang="en-US" sz="2400" kern="1200" dirty="0">
                        <a:solidFill>
                          <a:schemeClr val="dk1"/>
                        </a:solidFill>
                        <a:effectLst/>
                        <a:latin typeface="+mn-lt"/>
                        <a:ea typeface="+mn-ea"/>
                        <a:cs typeface="+mn-cs"/>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pPr>
                      <a:r>
                        <a:rPr lang="en-US" sz="2400" kern="1200" dirty="0" smtClean="0">
                          <a:solidFill>
                            <a:schemeClr val="accent4">
                              <a:lumMod val="75000"/>
                            </a:schemeClr>
                          </a:solidFill>
                          <a:effectLst/>
                        </a:rPr>
                        <a:t>86</a:t>
                      </a:r>
                      <a:r>
                        <a:rPr lang="en-US" sz="1800" kern="1200" dirty="0" smtClean="0">
                          <a:solidFill>
                            <a:schemeClr val="accent4">
                              <a:lumMod val="75000"/>
                            </a:schemeClr>
                          </a:solidFill>
                          <a:effectLst/>
                        </a:rPr>
                        <a:t> (3)</a:t>
                      </a:r>
                      <a:endParaRPr lang="en-US" sz="1800" kern="1200" dirty="0">
                        <a:solidFill>
                          <a:schemeClr val="accent4">
                            <a:lumMod val="75000"/>
                          </a:schemeClr>
                        </a:solidFill>
                        <a:effectLst/>
                        <a:latin typeface="+mn-lt"/>
                        <a:ea typeface="+mn-ea"/>
                        <a:cs typeface="+mn-cs"/>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pPr>
                      <a:r>
                        <a:rPr lang="en-US" sz="2400" kern="1200" dirty="0" smtClean="0">
                          <a:solidFill>
                            <a:schemeClr val="accent4">
                              <a:lumMod val="75000"/>
                            </a:schemeClr>
                          </a:solidFill>
                          <a:effectLst/>
                        </a:rPr>
                        <a:t>81</a:t>
                      </a:r>
                      <a:r>
                        <a:rPr lang="en-US" sz="1800" kern="1200" dirty="0" smtClean="0">
                          <a:solidFill>
                            <a:schemeClr val="accent4">
                              <a:lumMod val="75000"/>
                            </a:schemeClr>
                          </a:solidFill>
                          <a:effectLst/>
                        </a:rPr>
                        <a:t> (4)</a:t>
                      </a:r>
                      <a:endParaRPr lang="en-US" sz="1800" kern="1200" dirty="0">
                        <a:solidFill>
                          <a:schemeClr val="accent4">
                            <a:lumMod val="75000"/>
                          </a:schemeClr>
                        </a:solidFill>
                        <a:effectLst/>
                        <a:latin typeface="+mn-lt"/>
                        <a:ea typeface="+mn-ea"/>
                        <a:cs typeface="+mn-cs"/>
                      </a:endParaRPr>
                    </a:p>
                  </a:txBody>
                  <a:tcPr marL="68580" marR="68580" marT="0" marB="0" anchor="ctr"/>
                </a:tc>
              </a:tr>
              <a:tr h="695744">
                <a:tc>
                  <a:txBody>
                    <a:bodyPr/>
                    <a:lstStyle/>
                    <a:p>
                      <a:pPr marL="0" marR="0" algn="l" defTabSz="914400" rtl="0" eaLnBrk="1" latinLnBrk="0" hangingPunct="1">
                        <a:lnSpc>
                          <a:spcPct val="115000"/>
                        </a:lnSpc>
                        <a:spcBef>
                          <a:spcPts val="0"/>
                        </a:spcBef>
                        <a:spcAft>
                          <a:spcPts val="0"/>
                        </a:spcAft>
                      </a:pPr>
                      <a:r>
                        <a:rPr lang="en-US" sz="2400" kern="1200" dirty="0" smtClean="0">
                          <a:effectLst/>
                        </a:rPr>
                        <a:t>Develop Ideas</a:t>
                      </a:r>
                      <a:endParaRPr lang="en-US" sz="2400" kern="1200" dirty="0">
                        <a:solidFill>
                          <a:schemeClr val="dk1"/>
                        </a:solidFill>
                        <a:effectLst/>
                        <a:latin typeface="+mn-lt"/>
                        <a:ea typeface="+mn-ea"/>
                        <a:cs typeface="+mn-cs"/>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pPr>
                      <a:r>
                        <a:rPr lang="en-US" sz="2400" kern="1200" dirty="0" smtClean="0">
                          <a:solidFill>
                            <a:schemeClr val="accent4">
                              <a:lumMod val="75000"/>
                            </a:schemeClr>
                          </a:solidFill>
                          <a:effectLst/>
                        </a:rPr>
                        <a:t>89</a:t>
                      </a:r>
                      <a:r>
                        <a:rPr lang="en-US" sz="1800" kern="1200" dirty="0" smtClean="0">
                          <a:solidFill>
                            <a:schemeClr val="accent4">
                              <a:lumMod val="75000"/>
                            </a:schemeClr>
                          </a:solidFill>
                          <a:effectLst/>
                        </a:rPr>
                        <a:t> (1)</a:t>
                      </a:r>
                      <a:endParaRPr lang="en-US" sz="1800" kern="1200" dirty="0">
                        <a:solidFill>
                          <a:schemeClr val="accent4">
                            <a:lumMod val="75000"/>
                          </a:schemeClr>
                        </a:solidFill>
                        <a:effectLst/>
                        <a:latin typeface="+mn-lt"/>
                        <a:ea typeface="+mn-ea"/>
                        <a:cs typeface="+mn-cs"/>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pPr>
                      <a:r>
                        <a:rPr lang="en-US" sz="2400" kern="1200" dirty="0" smtClean="0">
                          <a:solidFill>
                            <a:schemeClr val="accent4">
                              <a:lumMod val="75000"/>
                            </a:schemeClr>
                          </a:solidFill>
                          <a:effectLst/>
                        </a:rPr>
                        <a:t>86</a:t>
                      </a:r>
                      <a:r>
                        <a:rPr lang="en-US" sz="1800" kern="1200" dirty="0" smtClean="0">
                          <a:solidFill>
                            <a:schemeClr val="accent4">
                              <a:lumMod val="75000"/>
                            </a:schemeClr>
                          </a:solidFill>
                          <a:effectLst/>
                        </a:rPr>
                        <a:t> (2)</a:t>
                      </a:r>
                      <a:endParaRPr lang="en-US" sz="1800" kern="1200" dirty="0">
                        <a:solidFill>
                          <a:schemeClr val="accent4">
                            <a:lumMod val="75000"/>
                          </a:schemeClr>
                        </a:solidFill>
                        <a:effectLst/>
                        <a:latin typeface="+mn-lt"/>
                        <a:ea typeface="+mn-ea"/>
                        <a:cs typeface="+mn-cs"/>
                      </a:endParaRPr>
                    </a:p>
                  </a:txBody>
                  <a:tcPr marL="68580" marR="68580" marT="0" marB="0" anchor="ctr"/>
                </a:tc>
              </a:tr>
              <a:tr h="695744">
                <a:tc>
                  <a:txBody>
                    <a:bodyPr/>
                    <a:lstStyle/>
                    <a:p>
                      <a:pPr marL="0" marR="0" algn="l" defTabSz="914400" rtl="0" eaLnBrk="1" latinLnBrk="0" hangingPunct="1">
                        <a:lnSpc>
                          <a:spcPct val="115000"/>
                        </a:lnSpc>
                        <a:spcBef>
                          <a:spcPts val="0"/>
                        </a:spcBef>
                        <a:spcAft>
                          <a:spcPts val="0"/>
                        </a:spcAft>
                      </a:pPr>
                      <a:r>
                        <a:rPr lang="en-US" sz="2400" kern="1200" dirty="0" smtClean="0">
                          <a:effectLst/>
                        </a:rPr>
                        <a:t>Language</a:t>
                      </a:r>
                      <a:endParaRPr lang="en-US" sz="2400" kern="1200" dirty="0">
                        <a:solidFill>
                          <a:schemeClr val="dk1"/>
                        </a:solidFill>
                        <a:effectLst/>
                        <a:latin typeface="+mn-lt"/>
                        <a:ea typeface="+mn-ea"/>
                        <a:cs typeface="+mn-cs"/>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pPr>
                      <a:r>
                        <a:rPr lang="en-US" sz="2400" kern="1200" dirty="0" smtClean="0">
                          <a:solidFill>
                            <a:schemeClr val="accent4">
                              <a:lumMod val="75000"/>
                            </a:schemeClr>
                          </a:solidFill>
                          <a:effectLst/>
                        </a:rPr>
                        <a:t>88</a:t>
                      </a:r>
                      <a:r>
                        <a:rPr lang="en-US" sz="1800" kern="1200" dirty="0" smtClean="0">
                          <a:solidFill>
                            <a:schemeClr val="accent4">
                              <a:lumMod val="75000"/>
                            </a:schemeClr>
                          </a:solidFill>
                          <a:effectLst/>
                        </a:rPr>
                        <a:t> (2)</a:t>
                      </a:r>
                      <a:endParaRPr lang="en-US" sz="1800" kern="1200" dirty="0">
                        <a:solidFill>
                          <a:schemeClr val="accent4">
                            <a:lumMod val="75000"/>
                          </a:schemeClr>
                        </a:solidFill>
                        <a:effectLst/>
                        <a:latin typeface="+mn-lt"/>
                        <a:ea typeface="+mn-ea"/>
                        <a:cs typeface="+mn-cs"/>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pPr>
                      <a:r>
                        <a:rPr lang="en-US" sz="2400" kern="1200" dirty="0" smtClean="0">
                          <a:solidFill>
                            <a:schemeClr val="accent4">
                              <a:lumMod val="75000"/>
                            </a:schemeClr>
                          </a:solidFill>
                          <a:effectLst/>
                        </a:rPr>
                        <a:t>82</a:t>
                      </a:r>
                      <a:r>
                        <a:rPr lang="en-US" sz="1800" kern="1200" dirty="0" smtClean="0">
                          <a:solidFill>
                            <a:schemeClr val="accent4">
                              <a:lumMod val="75000"/>
                            </a:schemeClr>
                          </a:solidFill>
                          <a:effectLst/>
                        </a:rPr>
                        <a:t> (3)</a:t>
                      </a:r>
                      <a:endParaRPr lang="en-US" sz="1800" kern="1200" dirty="0">
                        <a:solidFill>
                          <a:schemeClr val="accent4">
                            <a:lumMod val="75000"/>
                          </a:schemeClr>
                        </a:solidFill>
                        <a:effectLst/>
                        <a:latin typeface="+mn-lt"/>
                        <a:ea typeface="+mn-ea"/>
                        <a:cs typeface="+mn-cs"/>
                      </a:endParaRPr>
                    </a:p>
                  </a:txBody>
                  <a:tcPr marL="68580" marR="68580" marT="0" marB="0" anchor="ctr"/>
                </a:tc>
              </a:tr>
              <a:tr h="695744">
                <a:tc>
                  <a:txBody>
                    <a:bodyPr/>
                    <a:lstStyle/>
                    <a:p>
                      <a:pPr marL="0" marR="0" algn="l" defTabSz="914400" rtl="0" eaLnBrk="1" latinLnBrk="0" hangingPunct="1">
                        <a:lnSpc>
                          <a:spcPct val="115000"/>
                        </a:lnSpc>
                        <a:spcBef>
                          <a:spcPts val="0"/>
                        </a:spcBef>
                        <a:spcAft>
                          <a:spcPts val="0"/>
                        </a:spcAft>
                      </a:pPr>
                      <a:r>
                        <a:rPr lang="en-US" sz="2400" kern="1200" dirty="0" smtClean="0">
                          <a:effectLst/>
                        </a:rPr>
                        <a:t>Multiple Sources</a:t>
                      </a:r>
                      <a:endParaRPr lang="en-US" sz="2400" kern="1200" dirty="0">
                        <a:solidFill>
                          <a:schemeClr val="dk1"/>
                        </a:solidFill>
                        <a:effectLst/>
                        <a:latin typeface="+mn-lt"/>
                        <a:ea typeface="+mn-ea"/>
                        <a:cs typeface="+mn-cs"/>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pPr>
                      <a:r>
                        <a:rPr lang="en-US" sz="2400" kern="1200" dirty="0" smtClean="0">
                          <a:solidFill>
                            <a:schemeClr val="accent4">
                              <a:lumMod val="75000"/>
                            </a:schemeClr>
                          </a:solidFill>
                          <a:effectLst/>
                        </a:rPr>
                        <a:t>75</a:t>
                      </a:r>
                      <a:r>
                        <a:rPr lang="en-US" sz="1800" kern="1200" dirty="0" smtClean="0">
                          <a:solidFill>
                            <a:schemeClr val="accent4">
                              <a:lumMod val="75000"/>
                            </a:schemeClr>
                          </a:solidFill>
                          <a:effectLst/>
                        </a:rPr>
                        <a:t> (5)</a:t>
                      </a:r>
                      <a:endParaRPr lang="en-US" sz="1800" kern="1200" dirty="0">
                        <a:solidFill>
                          <a:schemeClr val="accent4">
                            <a:lumMod val="75000"/>
                          </a:schemeClr>
                        </a:solidFill>
                        <a:effectLst/>
                        <a:latin typeface="+mn-lt"/>
                        <a:ea typeface="+mn-ea"/>
                        <a:cs typeface="+mn-cs"/>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pPr>
                      <a:r>
                        <a:rPr lang="en-US" sz="2400" kern="1200" dirty="0" smtClean="0">
                          <a:solidFill>
                            <a:schemeClr val="accent4">
                              <a:lumMod val="75000"/>
                            </a:schemeClr>
                          </a:solidFill>
                          <a:effectLst/>
                        </a:rPr>
                        <a:t>81</a:t>
                      </a:r>
                      <a:r>
                        <a:rPr lang="en-US" sz="1800" kern="1200" dirty="0" smtClean="0">
                          <a:solidFill>
                            <a:schemeClr val="accent4">
                              <a:lumMod val="75000"/>
                            </a:schemeClr>
                          </a:solidFill>
                          <a:effectLst/>
                        </a:rPr>
                        <a:t> (4)</a:t>
                      </a:r>
                      <a:endParaRPr lang="en-US" sz="1800" kern="1200" dirty="0">
                        <a:solidFill>
                          <a:schemeClr val="accent4">
                            <a:lumMod val="75000"/>
                          </a:schemeClr>
                        </a:solidFill>
                        <a:effectLst/>
                        <a:latin typeface="+mn-lt"/>
                        <a:ea typeface="+mn-ea"/>
                        <a:cs typeface="+mn-cs"/>
                      </a:endParaRPr>
                    </a:p>
                  </a:txBody>
                  <a:tcPr marL="68580" marR="68580" marT="0" marB="0" anchor="ctr"/>
                </a:tc>
              </a:tr>
            </a:tbl>
          </a:graphicData>
        </a:graphic>
      </p:graphicFrame>
      <p:sp>
        <p:nvSpPr>
          <p:cNvPr id="5" name="TextBox 4"/>
          <p:cNvSpPr txBox="1"/>
          <p:nvPr/>
        </p:nvSpPr>
        <p:spPr>
          <a:xfrm>
            <a:off x="457200" y="6248400"/>
            <a:ext cx="8305800" cy="338554"/>
          </a:xfrm>
          <a:prstGeom prst="rect">
            <a:avLst/>
          </a:prstGeom>
          <a:noFill/>
        </p:spPr>
        <p:txBody>
          <a:bodyPr wrap="square" rtlCol="0">
            <a:spAutoFit/>
          </a:bodyPr>
          <a:lstStyle/>
          <a:p>
            <a:r>
              <a:rPr lang="en-US" sz="1600" dirty="0" smtClean="0">
                <a:solidFill>
                  <a:schemeClr val="accent4">
                    <a:lumMod val="75000"/>
                  </a:schemeClr>
                </a:solidFill>
              </a:rPr>
              <a:t>*Ordering in parentheses is a starting point for discussing where to direct system efforts.</a:t>
            </a:r>
            <a:endParaRPr lang="en-US" sz="1600" dirty="0">
              <a:solidFill>
                <a:schemeClr val="accent4">
                  <a:lumMod val="75000"/>
                </a:schemeClr>
              </a:solidFill>
            </a:endParaRPr>
          </a:p>
        </p:txBody>
      </p:sp>
    </p:spTree>
    <p:extLst>
      <p:ext uri="{BB962C8B-B14F-4D97-AF65-F5344CB8AC3E}">
        <p14:creationId xmlns:p14="http://schemas.microsoft.com/office/powerpoint/2010/main" val="23025720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92162"/>
          </a:xfrm>
        </p:spPr>
        <p:txBody>
          <a:bodyPr>
            <a:normAutofit/>
          </a:bodyPr>
          <a:lstStyle/>
          <a:p>
            <a:r>
              <a:rPr lang="en-US" dirty="0" smtClean="0">
                <a:solidFill>
                  <a:schemeClr val="tx2">
                    <a:lumMod val="75000"/>
                  </a:schemeClr>
                </a:solidFill>
              </a:rPr>
              <a:t>Results: Writing</a:t>
            </a:r>
            <a:endParaRPr lang="en-US" dirty="0">
              <a:solidFill>
                <a:schemeClr val="tx2">
                  <a:lumMod val="7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28767744"/>
              </p:ext>
            </p:extLst>
          </p:nvPr>
        </p:nvGraphicFramePr>
        <p:xfrm>
          <a:off x="457200" y="1678173"/>
          <a:ext cx="8229600" cy="4571999"/>
        </p:xfrm>
        <a:graphic>
          <a:graphicData uri="http://schemas.openxmlformats.org/drawingml/2006/table">
            <a:tbl>
              <a:tblPr firstRow="1" firstCol="1" bandRow="1">
                <a:tableStyleId>{7DF18680-E054-41AD-8BC1-D1AEF772440D}</a:tableStyleId>
              </a:tblPr>
              <a:tblGrid>
                <a:gridCol w="3306536"/>
                <a:gridCol w="2204357"/>
                <a:gridCol w="2718707"/>
              </a:tblGrid>
              <a:tr h="995992">
                <a:tc>
                  <a:txBody>
                    <a:bodyPr/>
                    <a:lstStyle/>
                    <a:p>
                      <a:pPr marL="0" marR="0" algn="ctr">
                        <a:lnSpc>
                          <a:spcPct val="115000"/>
                        </a:lnSpc>
                        <a:spcBef>
                          <a:spcPts val="0"/>
                        </a:spcBef>
                        <a:spcAft>
                          <a:spcPts val="0"/>
                        </a:spcAft>
                      </a:pPr>
                      <a:r>
                        <a:rPr lang="en-US" sz="2400" dirty="0" smtClean="0">
                          <a:effectLst/>
                        </a:rPr>
                        <a:t>Outcomes</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smtClean="0">
                          <a:effectLst/>
                        </a:rPr>
                        <a:t>University</a:t>
                      </a:r>
                      <a:r>
                        <a:rPr lang="en-US" sz="1800" dirty="0" smtClean="0">
                          <a:effectLst/>
                        </a:rPr>
                        <a:t> </a:t>
                      </a:r>
                    </a:p>
                    <a:p>
                      <a:pPr marL="0" marR="0" algn="ctr">
                        <a:lnSpc>
                          <a:spcPct val="115000"/>
                        </a:lnSpc>
                        <a:spcBef>
                          <a:spcPts val="0"/>
                        </a:spcBef>
                        <a:spcAft>
                          <a:spcPts val="0"/>
                        </a:spcAft>
                      </a:pPr>
                      <a:r>
                        <a:rPr lang="en-US" sz="1800" dirty="0" smtClean="0">
                          <a:effectLst/>
                        </a:rPr>
                        <a:t>%</a:t>
                      </a:r>
                      <a:r>
                        <a:rPr lang="en-US" sz="1800" baseline="0" dirty="0" smtClean="0">
                          <a:effectLst/>
                        </a:rPr>
                        <a:t> Satisfactory</a:t>
                      </a:r>
                      <a:endParaRPr lang="en-US" sz="1800" dirty="0">
                        <a:effectLst/>
                        <a:latin typeface="+mn-lt"/>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smtClean="0">
                          <a:effectLst/>
                        </a:rPr>
                        <a:t>Com. College</a:t>
                      </a:r>
                    </a:p>
                    <a:p>
                      <a:pPr marL="0" marR="0" algn="ctr">
                        <a:lnSpc>
                          <a:spcPct val="115000"/>
                        </a:lnSpc>
                        <a:spcBef>
                          <a:spcPts val="0"/>
                        </a:spcBef>
                        <a:spcAft>
                          <a:spcPts val="0"/>
                        </a:spcAft>
                      </a:pPr>
                      <a:r>
                        <a:rPr lang="en-US" sz="1800" dirty="0" smtClean="0">
                          <a:effectLst/>
                        </a:rPr>
                        <a:t>%</a:t>
                      </a:r>
                      <a:r>
                        <a:rPr lang="en-US" sz="1800" baseline="0" dirty="0" smtClean="0">
                          <a:effectLst/>
                        </a:rPr>
                        <a:t> Satisfactory</a:t>
                      </a:r>
                      <a:endParaRPr lang="en-US" sz="1800" dirty="0">
                        <a:effectLst/>
                        <a:latin typeface="+mn-lt"/>
                        <a:ea typeface="Calibri"/>
                        <a:cs typeface="Times New Roman"/>
                      </a:endParaRPr>
                    </a:p>
                  </a:txBody>
                  <a:tcPr marL="68580" marR="68580" marT="0" marB="0" anchor="ctr"/>
                </a:tc>
              </a:tr>
              <a:tr h="695744">
                <a:tc>
                  <a:txBody>
                    <a:bodyPr/>
                    <a:lstStyle/>
                    <a:p>
                      <a:pPr marL="0" marR="0">
                        <a:lnSpc>
                          <a:spcPct val="115000"/>
                        </a:lnSpc>
                        <a:spcBef>
                          <a:spcPts val="0"/>
                        </a:spcBef>
                        <a:spcAft>
                          <a:spcPts val="0"/>
                        </a:spcAft>
                      </a:pPr>
                      <a:r>
                        <a:rPr lang="en-US" sz="2400" dirty="0" smtClean="0">
                          <a:effectLst/>
                        </a:rPr>
                        <a:t>Distill Purpose</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smtClean="0">
                          <a:solidFill>
                            <a:schemeClr val="accent4">
                              <a:lumMod val="75000"/>
                            </a:schemeClr>
                          </a:solidFill>
                          <a:effectLst/>
                        </a:rPr>
                        <a:t>63</a:t>
                      </a:r>
                      <a:r>
                        <a:rPr lang="en-US" sz="1800" dirty="0" smtClean="0">
                          <a:solidFill>
                            <a:schemeClr val="accent4">
                              <a:lumMod val="75000"/>
                            </a:schemeClr>
                          </a:solidFill>
                          <a:effectLst/>
                        </a:rPr>
                        <a:t> (4)</a:t>
                      </a:r>
                      <a:endParaRPr lang="en-US" sz="1800" b="0" dirty="0">
                        <a:solidFill>
                          <a:schemeClr val="accent4">
                            <a:lumMod val="75000"/>
                          </a:schemeClr>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smtClean="0">
                          <a:solidFill>
                            <a:schemeClr val="accent4">
                              <a:lumMod val="75000"/>
                            </a:schemeClr>
                          </a:solidFill>
                          <a:effectLst/>
                        </a:rPr>
                        <a:t>76</a:t>
                      </a:r>
                      <a:r>
                        <a:rPr lang="en-US" sz="1800" dirty="0" smtClean="0">
                          <a:solidFill>
                            <a:schemeClr val="accent4">
                              <a:lumMod val="75000"/>
                            </a:schemeClr>
                          </a:solidFill>
                          <a:effectLst/>
                        </a:rPr>
                        <a:t> (1)</a:t>
                      </a:r>
                      <a:endParaRPr lang="en-US" sz="1800" b="0" dirty="0">
                        <a:solidFill>
                          <a:schemeClr val="accent4">
                            <a:lumMod val="75000"/>
                          </a:schemeClr>
                        </a:solidFill>
                        <a:effectLst/>
                        <a:latin typeface="Calibri"/>
                        <a:ea typeface="Calibri"/>
                        <a:cs typeface="Times New Roman"/>
                      </a:endParaRPr>
                    </a:p>
                  </a:txBody>
                  <a:tcPr marL="68580" marR="68580" marT="0" marB="0" anchor="ctr"/>
                </a:tc>
              </a:tr>
              <a:tr h="793031">
                <a:tc>
                  <a:txBody>
                    <a:bodyPr/>
                    <a:lstStyle/>
                    <a:p>
                      <a:pPr marL="0" marR="0">
                        <a:lnSpc>
                          <a:spcPct val="115000"/>
                        </a:lnSpc>
                        <a:spcBef>
                          <a:spcPts val="0"/>
                        </a:spcBef>
                        <a:spcAft>
                          <a:spcPts val="0"/>
                        </a:spcAft>
                      </a:pPr>
                      <a:r>
                        <a:rPr lang="en-US" sz="2400" dirty="0" smtClean="0">
                          <a:effectLst/>
                        </a:rPr>
                        <a:t>Order Major Points</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smtClean="0">
                          <a:solidFill>
                            <a:schemeClr val="accent4">
                              <a:lumMod val="75000"/>
                            </a:schemeClr>
                          </a:solidFill>
                          <a:effectLst/>
                        </a:rPr>
                        <a:t>71</a:t>
                      </a:r>
                      <a:r>
                        <a:rPr lang="en-US" sz="1800" dirty="0" smtClean="0">
                          <a:solidFill>
                            <a:schemeClr val="accent4">
                              <a:lumMod val="75000"/>
                            </a:schemeClr>
                          </a:solidFill>
                          <a:effectLst/>
                        </a:rPr>
                        <a:t> (1)</a:t>
                      </a:r>
                      <a:endParaRPr lang="en-US" sz="1800" b="0" dirty="0">
                        <a:solidFill>
                          <a:schemeClr val="accent4">
                            <a:lumMod val="75000"/>
                          </a:schemeClr>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smtClean="0">
                          <a:solidFill>
                            <a:schemeClr val="accent4">
                              <a:lumMod val="75000"/>
                            </a:schemeClr>
                          </a:solidFill>
                          <a:effectLst/>
                        </a:rPr>
                        <a:t>75</a:t>
                      </a:r>
                      <a:r>
                        <a:rPr lang="en-US" sz="1800" dirty="0" smtClean="0">
                          <a:solidFill>
                            <a:schemeClr val="accent4">
                              <a:lumMod val="75000"/>
                            </a:schemeClr>
                          </a:solidFill>
                          <a:effectLst/>
                        </a:rPr>
                        <a:t> (2)</a:t>
                      </a:r>
                      <a:endParaRPr lang="en-US" sz="1800" b="0" dirty="0">
                        <a:solidFill>
                          <a:schemeClr val="accent4">
                            <a:lumMod val="75000"/>
                          </a:schemeClr>
                        </a:solidFill>
                        <a:effectLst/>
                        <a:latin typeface="Calibri"/>
                        <a:ea typeface="Calibri"/>
                        <a:cs typeface="Times New Roman"/>
                      </a:endParaRPr>
                    </a:p>
                  </a:txBody>
                  <a:tcPr marL="68580" marR="68580" marT="0" marB="0" anchor="ctr"/>
                </a:tc>
              </a:tr>
              <a:tr h="695744">
                <a:tc>
                  <a:txBody>
                    <a:bodyPr/>
                    <a:lstStyle/>
                    <a:p>
                      <a:pPr marL="0" marR="0">
                        <a:lnSpc>
                          <a:spcPct val="115000"/>
                        </a:lnSpc>
                        <a:spcBef>
                          <a:spcPts val="0"/>
                        </a:spcBef>
                        <a:spcAft>
                          <a:spcPts val="0"/>
                        </a:spcAft>
                      </a:pPr>
                      <a:r>
                        <a:rPr lang="en-US" sz="2400" dirty="0" smtClean="0">
                          <a:effectLst/>
                        </a:rPr>
                        <a:t>Develop Ideas</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smtClean="0">
                          <a:solidFill>
                            <a:schemeClr val="accent4">
                              <a:lumMod val="75000"/>
                            </a:schemeClr>
                          </a:solidFill>
                          <a:effectLst/>
                        </a:rPr>
                        <a:t>66</a:t>
                      </a:r>
                      <a:r>
                        <a:rPr lang="en-US" sz="1800" dirty="0" smtClean="0">
                          <a:solidFill>
                            <a:schemeClr val="accent4">
                              <a:lumMod val="75000"/>
                            </a:schemeClr>
                          </a:solidFill>
                          <a:effectLst/>
                        </a:rPr>
                        <a:t> (3)</a:t>
                      </a:r>
                      <a:endParaRPr lang="en-US" sz="1800" b="0" dirty="0">
                        <a:solidFill>
                          <a:schemeClr val="accent4">
                            <a:lumMod val="75000"/>
                          </a:schemeClr>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smtClean="0">
                          <a:solidFill>
                            <a:schemeClr val="accent4">
                              <a:lumMod val="75000"/>
                            </a:schemeClr>
                          </a:solidFill>
                          <a:effectLst/>
                        </a:rPr>
                        <a:t>75</a:t>
                      </a:r>
                      <a:r>
                        <a:rPr lang="en-US" sz="1800" dirty="0" smtClean="0">
                          <a:solidFill>
                            <a:schemeClr val="accent4">
                              <a:lumMod val="75000"/>
                            </a:schemeClr>
                          </a:solidFill>
                          <a:effectLst/>
                        </a:rPr>
                        <a:t> (2)</a:t>
                      </a:r>
                      <a:endParaRPr lang="en-US" sz="1800" b="0" dirty="0">
                        <a:solidFill>
                          <a:schemeClr val="accent4">
                            <a:lumMod val="75000"/>
                          </a:schemeClr>
                        </a:solidFill>
                        <a:effectLst/>
                        <a:latin typeface="Calibri"/>
                        <a:ea typeface="Calibri"/>
                        <a:cs typeface="Times New Roman"/>
                      </a:endParaRPr>
                    </a:p>
                  </a:txBody>
                  <a:tcPr marL="68580" marR="68580" marT="0" marB="0" anchor="ctr"/>
                </a:tc>
              </a:tr>
              <a:tr h="695744">
                <a:tc>
                  <a:txBody>
                    <a:bodyPr/>
                    <a:lstStyle/>
                    <a:p>
                      <a:pPr marL="0" marR="0">
                        <a:lnSpc>
                          <a:spcPct val="115000"/>
                        </a:lnSpc>
                        <a:spcBef>
                          <a:spcPts val="0"/>
                        </a:spcBef>
                        <a:spcAft>
                          <a:spcPts val="0"/>
                        </a:spcAft>
                      </a:pPr>
                      <a:r>
                        <a:rPr lang="en-US" sz="2400" dirty="0" smtClean="0">
                          <a:effectLst/>
                        </a:rPr>
                        <a:t>Language</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smtClean="0">
                          <a:solidFill>
                            <a:schemeClr val="accent4">
                              <a:lumMod val="75000"/>
                            </a:schemeClr>
                          </a:solidFill>
                          <a:effectLst/>
                        </a:rPr>
                        <a:t>67</a:t>
                      </a:r>
                      <a:r>
                        <a:rPr lang="en-US" sz="1800" dirty="0" smtClean="0">
                          <a:solidFill>
                            <a:schemeClr val="accent4">
                              <a:lumMod val="75000"/>
                            </a:schemeClr>
                          </a:solidFill>
                          <a:effectLst/>
                        </a:rPr>
                        <a:t> (2)</a:t>
                      </a:r>
                      <a:endParaRPr lang="en-US" sz="1800" b="0" dirty="0">
                        <a:solidFill>
                          <a:schemeClr val="accent4">
                            <a:lumMod val="75000"/>
                          </a:schemeClr>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smtClean="0">
                          <a:solidFill>
                            <a:schemeClr val="accent4">
                              <a:lumMod val="75000"/>
                            </a:schemeClr>
                          </a:solidFill>
                          <a:effectLst/>
                        </a:rPr>
                        <a:t>73</a:t>
                      </a:r>
                      <a:r>
                        <a:rPr lang="en-US" sz="1800" dirty="0" smtClean="0">
                          <a:solidFill>
                            <a:schemeClr val="accent4">
                              <a:lumMod val="75000"/>
                            </a:schemeClr>
                          </a:solidFill>
                          <a:effectLst/>
                        </a:rPr>
                        <a:t> (4)</a:t>
                      </a:r>
                      <a:endParaRPr lang="en-US" sz="1800" b="0" dirty="0">
                        <a:solidFill>
                          <a:schemeClr val="accent4">
                            <a:lumMod val="75000"/>
                          </a:schemeClr>
                        </a:solidFill>
                        <a:effectLst/>
                        <a:latin typeface="Calibri"/>
                        <a:ea typeface="Calibri"/>
                        <a:cs typeface="Times New Roman"/>
                      </a:endParaRPr>
                    </a:p>
                  </a:txBody>
                  <a:tcPr marL="68580" marR="68580" marT="0" marB="0" anchor="ctr"/>
                </a:tc>
              </a:tr>
              <a:tr h="695744">
                <a:tc>
                  <a:txBody>
                    <a:bodyPr/>
                    <a:lstStyle/>
                    <a:p>
                      <a:pPr marL="0" marR="0">
                        <a:lnSpc>
                          <a:spcPct val="115000"/>
                        </a:lnSpc>
                        <a:spcBef>
                          <a:spcPts val="0"/>
                        </a:spcBef>
                        <a:spcAft>
                          <a:spcPts val="0"/>
                        </a:spcAft>
                      </a:pPr>
                      <a:r>
                        <a:rPr lang="en-US" sz="2400" dirty="0" smtClean="0">
                          <a:effectLst/>
                        </a:rPr>
                        <a:t>Multiple</a:t>
                      </a:r>
                      <a:r>
                        <a:rPr lang="en-US" sz="2400" baseline="0" dirty="0" smtClean="0">
                          <a:effectLst/>
                        </a:rPr>
                        <a:t> </a:t>
                      </a:r>
                      <a:r>
                        <a:rPr lang="en-US" sz="2400" dirty="0" smtClean="0">
                          <a:effectLst/>
                        </a:rPr>
                        <a:t>Sources</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smtClean="0">
                          <a:solidFill>
                            <a:schemeClr val="accent4">
                              <a:lumMod val="75000"/>
                            </a:schemeClr>
                          </a:solidFill>
                          <a:effectLst/>
                        </a:rPr>
                        <a:t>61</a:t>
                      </a:r>
                      <a:r>
                        <a:rPr lang="en-US" sz="1800" dirty="0" smtClean="0">
                          <a:solidFill>
                            <a:schemeClr val="accent4">
                              <a:lumMod val="75000"/>
                            </a:schemeClr>
                          </a:solidFill>
                          <a:effectLst/>
                        </a:rPr>
                        <a:t> (5)</a:t>
                      </a:r>
                      <a:endParaRPr lang="en-US" sz="1800" b="0" dirty="0">
                        <a:solidFill>
                          <a:schemeClr val="accent4">
                            <a:lumMod val="75000"/>
                          </a:schemeClr>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smtClean="0">
                          <a:solidFill>
                            <a:schemeClr val="accent4">
                              <a:lumMod val="75000"/>
                            </a:schemeClr>
                          </a:solidFill>
                          <a:effectLst/>
                        </a:rPr>
                        <a:t>64</a:t>
                      </a:r>
                      <a:r>
                        <a:rPr lang="en-US" sz="1800" dirty="0" smtClean="0">
                          <a:solidFill>
                            <a:schemeClr val="accent4">
                              <a:lumMod val="75000"/>
                            </a:schemeClr>
                          </a:solidFill>
                          <a:effectLst/>
                        </a:rPr>
                        <a:t> (5)</a:t>
                      </a:r>
                      <a:endParaRPr lang="en-US" sz="1800" b="0" dirty="0">
                        <a:solidFill>
                          <a:schemeClr val="accent4">
                            <a:lumMod val="75000"/>
                          </a:schemeClr>
                        </a:solidFill>
                        <a:effectLst/>
                        <a:latin typeface="Calibri"/>
                        <a:ea typeface="Calibri"/>
                        <a:cs typeface="Times New Roman"/>
                      </a:endParaRPr>
                    </a:p>
                  </a:txBody>
                  <a:tcPr marL="68580" marR="68580" marT="0" marB="0" anchor="ctr"/>
                </a:tc>
              </a:tr>
            </a:tbl>
          </a:graphicData>
        </a:graphic>
      </p:graphicFrame>
      <p:sp>
        <p:nvSpPr>
          <p:cNvPr id="4" name="TextBox 3"/>
          <p:cNvSpPr txBox="1"/>
          <p:nvPr/>
        </p:nvSpPr>
        <p:spPr>
          <a:xfrm>
            <a:off x="457200" y="6248400"/>
            <a:ext cx="8305800" cy="338554"/>
          </a:xfrm>
          <a:prstGeom prst="rect">
            <a:avLst/>
          </a:prstGeom>
          <a:noFill/>
        </p:spPr>
        <p:txBody>
          <a:bodyPr wrap="square" rtlCol="0">
            <a:spAutoFit/>
          </a:bodyPr>
          <a:lstStyle/>
          <a:p>
            <a:r>
              <a:rPr lang="en-US" sz="1600" dirty="0" smtClean="0">
                <a:solidFill>
                  <a:schemeClr val="accent4">
                    <a:lumMod val="75000"/>
                  </a:schemeClr>
                </a:solidFill>
              </a:rPr>
              <a:t>*Ordering in parentheses is a starting point for discussing where to direct system efforts.</a:t>
            </a:r>
            <a:endParaRPr lang="en-US" sz="1600" dirty="0">
              <a:solidFill>
                <a:schemeClr val="accent4">
                  <a:lumMod val="75000"/>
                </a:schemeClr>
              </a:solidFill>
            </a:endParaRPr>
          </a:p>
        </p:txBody>
      </p:sp>
    </p:spTree>
    <p:extLst>
      <p:ext uri="{BB962C8B-B14F-4D97-AF65-F5344CB8AC3E}">
        <p14:creationId xmlns:p14="http://schemas.microsoft.com/office/powerpoint/2010/main" val="17545870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990600"/>
          </a:xfrm>
        </p:spPr>
        <p:txBody>
          <a:bodyPr/>
          <a:lstStyle/>
          <a:p>
            <a:r>
              <a:rPr lang="en-US" dirty="0" smtClean="0">
                <a:solidFill>
                  <a:schemeClr val="tx2">
                    <a:lumMod val="75000"/>
                  </a:schemeClr>
                </a:solidFill>
              </a:rPr>
              <a:t>Findings from Progress Results</a:t>
            </a:r>
            <a:endParaRPr lang="en-US" dirty="0">
              <a:solidFill>
                <a:schemeClr val="tx2">
                  <a:lumMod val="75000"/>
                </a:schemeClr>
              </a:solidFill>
            </a:endParaRPr>
          </a:p>
        </p:txBody>
      </p:sp>
      <p:sp>
        <p:nvSpPr>
          <p:cNvPr id="3" name="Content Placeholder 2"/>
          <p:cNvSpPr>
            <a:spLocks noGrp="1"/>
          </p:cNvSpPr>
          <p:nvPr>
            <p:ph idx="1"/>
          </p:nvPr>
        </p:nvSpPr>
        <p:spPr>
          <a:xfrm>
            <a:off x="381000" y="1600200"/>
            <a:ext cx="8229600" cy="4876800"/>
          </a:xfrm>
        </p:spPr>
        <p:txBody>
          <a:bodyPr>
            <a:normAutofit/>
          </a:bodyPr>
          <a:lstStyle/>
          <a:p>
            <a:pPr lvl="0"/>
            <a:r>
              <a:rPr lang="en-US" dirty="0">
                <a:solidFill>
                  <a:schemeClr val="accent4">
                    <a:lumMod val="75000"/>
                  </a:schemeClr>
                </a:solidFill>
              </a:rPr>
              <a:t>Oral </a:t>
            </a:r>
            <a:r>
              <a:rPr lang="en-US" dirty="0" smtClean="0">
                <a:solidFill>
                  <a:schemeClr val="accent4">
                    <a:lumMod val="75000"/>
                  </a:schemeClr>
                </a:solidFill>
              </a:rPr>
              <a:t>Communication has </a:t>
            </a:r>
            <a:r>
              <a:rPr lang="en-US" dirty="0">
                <a:solidFill>
                  <a:schemeClr val="accent4">
                    <a:lumMod val="75000"/>
                  </a:schemeClr>
                </a:solidFill>
              </a:rPr>
              <a:t>the highest satisfactory ratings when compared with Mathematics and Writing.</a:t>
            </a:r>
          </a:p>
          <a:p>
            <a:pPr lvl="0"/>
            <a:r>
              <a:rPr lang="en-US" dirty="0">
                <a:solidFill>
                  <a:schemeClr val="accent4">
                    <a:lumMod val="75000"/>
                  </a:schemeClr>
                </a:solidFill>
              </a:rPr>
              <a:t>Universities and community colleges both have the same lowest satisfactory score for Oral </a:t>
            </a:r>
            <a:r>
              <a:rPr lang="en-US" dirty="0" smtClean="0">
                <a:solidFill>
                  <a:schemeClr val="accent4">
                    <a:lumMod val="75000"/>
                  </a:schemeClr>
                </a:solidFill>
              </a:rPr>
              <a:t>Communication </a:t>
            </a:r>
            <a:r>
              <a:rPr lang="en-US" dirty="0">
                <a:solidFill>
                  <a:schemeClr val="accent4">
                    <a:lumMod val="75000"/>
                  </a:schemeClr>
                </a:solidFill>
              </a:rPr>
              <a:t>and Writing.</a:t>
            </a:r>
          </a:p>
          <a:p>
            <a:pPr lvl="0"/>
            <a:r>
              <a:rPr lang="en-US" dirty="0">
                <a:solidFill>
                  <a:schemeClr val="accent4">
                    <a:lumMod val="75000"/>
                  </a:schemeClr>
                </a:solidFill>
              </a:rPr>
              <a:t>The highest satisfactory rating in Mathematics for universities is the lowest ranking for community colleges</a:t>
            </a:r>
            <a:r>
              <a:rPr lang="en-US" dirty="0" smtClean="0">
                <a:solidFill>
                  <a:schemeClr val="accent4">
                    <a:lumMod val="75000"/>
                  </a:schemeClr>
                </a:solidFill>
              </a:rPr>
              <a:t>.</a:t>
            </a:r>
            <a:endParaRPr lang="en-US" dirty="0">
              <a:solidFill>
                <a:schemeClr val="accent4">
                  <a:lumMod val="75000"/>
                </a:schemeClr>
              </a:solidFill>
            </a:endParaRPr>
          </a:p>
        </p:txBody>
      </p:sp>
    </p:spTree>
    <p:extLst>
      <p:ext uri="{BB962C8B-B14F-4D97-AF65-F5344CB8AC3E}">
        <p14:creationId xmlns:p14="http://schemas.microsoft.com/office/powerpoint/2010/main" val="26424573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75000"/>
                  </a:schemeClr>
                </a:solidFill>
              </a:rPr>
              <a:t>Findings from Narratives </a:t>
            </a:r>
            <a:endParaRPr lang="en-US" dirty="0">
              <a:solidFill>
                <a:schemeClr val="tx2">
                  <a:lumMod val="75000"/>
                </a:schemeClr>
              </a:solidFill>
            </a:endParaRPr>
          </a:p>
        </p:txBody>
      </p:sp>
      <p:sp>
        <p:nvSpPr>
          <p:cNvPr id="3" name="Content Placeholder 2"/>
          <p:cNvSpPr>
            <a:spLocks noGrp="1"/>
          </p:cNvSpPr>
          <p:nvPr>
            <p:ph idx="1"/>
          </p:nvPr>
        </p:nvSpPr>
        <p:spPr>
          <a:xfrm>
            <a:off x="457200" y="1600200"/>
            <a:ext cx="8229600" cy="4876800"/>
          </a:xfrm>
        </p:spPr>
        <p:txBody>
          <a:bodyPr>
            <a:noAutofit/>
          </a:bodyPr>
          <a:lstStyle/>
          <a:p>
            <a:pPr lvl="0"/>
            <a:r>
              <a:rPr lang="en-US" sz="2000" dirty="0">
                <a:solidFill>
                  <a:schemeClr val="accent4">
                    <a:lumMod val="75000"/>
                  </a:schemeClr>
                </a:solidFill>
              </a:rPr>
              <a:t>One institution mentioned that the results of their general education assessment have led to the development of a pilot course utilizing new technology.  The hope is that the pilot course will inform ways to improve mathematics outcomes.</a:t>
            </a:r>
          </a:p>
          <a:p>
            <a:pPr lvl="0"/>
            <a:r>
              <a:rPr lang="en-US" sz="2000" dirty="0">
                <a:solidFill>
                  <a:schemeClr val="accent4">
                    <a:lumMod val="75000"/>
                  </a:schemeClr>
                </a:solidFill>
              </a:rPr>
              <a:t>Various institutions report that faculty driven meetings have led to improved scores on outcome assessments, and that those improvements have encouraged faculty and led them to meet more regularly about areas that still need improvement.</a:t>
            </a:r>
          </a:p>
          <a:p>
            <a:pPr lvl="0"/>
            <a:r>
              <a:rPr lang="en-US" sz="2000" dirty="0">
                <a:solidFill>
                  <a:schemeClr val="accent4">
                    <a:lumMod val="75000"/>
                  </a:schemeClr>
                </a:solidFill>
              </a:rPr>
              <a:t>Some institutions have seen assessment scores decline, and have renewed efforts to increase general education outcomes.</a:t>
            </a:r>
          </a:p>
          <a:p>
            <a:pPr lvl="0"/>
            <a:r>
              <a:rPr lang="en-US" sz="2000" dirty="0">
                <a:solidFill>
                  <a:schemeClr val="accent4">
                    <a:lumMod val="75000"/>
                  </a:schemeClr>
                </a:solidFill>
              </a:rPr>
              <a:t>Several institutions have identified critical thinking as an area that still needs improvement, and have placed an increased focus on new strategies for critical thinking</a:t>
            </a:r>
            <a:r>
              <a:rPr lang="en-US" sz="2000" dirty="0" smtClean="0">
                <a:solidFill>
                  <a:schemeClr val="accent4">
                    <a:lumMod val="75000"/>
                  </a:schemeClr>
                </a:solidFill>
              </a:rPr>
              <a:t>.</a:t>
            </a:r>
            <a:endParaRPr lang="en-US" sz="2000" dirty="0">
              <a:solidFill>
                <a:schemeClr val="accent4">
                  <a:lumMod val="75000"/>
                </a:schemeClr>
              </a:solidFill>
            </a:endParaRPr>
          </a:p>
        </p:txBody>
      </p:sp>
    </p:spTree>
    <p:extLst>
      <p:ext uri="{BB962C8B-B14F-4D97-AF65-F5344CB8AC3E}">
        <p14:creationId xmlns:p14="http://schemas.microsoft.com/office/powerpoint/2010/main" val="4457418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75000"/>
                  </a:schemeClr>
                </a:solidFill>
              </a:rPr>
              <a:t>Recommendations</a:t>
            </a:r>
            <a:endParaRPr lang="en-US" dirty="0">
              <a:solidFill>
                <a:schemeClr val="tx2">
                  <a:lumMod val="75000"/>
                </a:schemeClr>
              </a:solidFill>
            </a:endParaRPr>
          </a:p>
        </p:txBody>
      </p:sp>
      <p:sp>
        <p:nvSpPr>
          <p:cNvPr id="3" name="Content Placeholder 2"/>
          <p:cNvSpPr>
            <a:spLocks noGrp="1"/>
          </p:cNvSpPr>
          <p:nvPr>
            <p:ph idx="1"/>
          </p:nvPr>
        </p:nvSpPr>
        <p:spPr/>
        <p:txBody>
          <a:bodyPr>
            <a:normAutofit/>
          </a:bodyPr>
          <a:lstStyle/>
          <a:p>
            <a:r>
              <a:rPr lang="en-US" dirty="0" smtClean="0">
                <a:solidFill>
                  <a:schemeClr val="accent4">
                    <a:lumMod val="75000"/>
                  </a:schemeClr>
                </a:solidFill>
              </a:rPr>
              <a:t>Consistent direction on how to report out competency-based learning.</a:t>
            </a:r>
          </a:p>
          <a:p>
            <a:r>
              <a:rPr lang="en-US" dirty="0" smtClean="0">
                <a:solidFill>
                  <a:schemeClr val="accent4">
                    <a:lumMod val="75000"/>
                  </a:schemeClr>
                </a:solidFill>
              </a:rPr>
              <a:t>Consistency of operationalized definitions.</a:t>
            </a:r>
          </a:p>
          <a:p>
            <a:pPr lvl="1"/>
            <a:r>
              <a:rPr lang="en-US" sz="1800" dirty="0" smtClean="0">
                <a:solidFill>
                  <a:schemeClr val="accent4">
                    <a:lumMod val="75000"/>
                  </a:schemeClr>
                </a:solidFill>
              </a:rPr>
              <a:t>Organization levels (Course, Major, Department, College, Institution, System)</a:t>
            </a:r>
          </a:p>
          <a:p>
            <a:pPr lvl="1"/>
            <a:r>
              <a:rPr lang="en-US" sz="1800" dirty="0" smtClean="0">
                <a:solidFill>
                  <a:schemeClr val="accent4">
                    <a:lumMod val="75000"/>
                  </a:schemeClr>
                </a:solidFill>
              </a:rPr>
              <a:t>Student levels (Freshman, Sophomore, Junior, Senior)</a:t>
            </a:r>
          </a:p>
          <a:p>
            <a:pPr lvl="1"/>
            <a:r>
              <a:rPr lang="en-US" sz="1800" dirty="0" smtClean="0">
                <a:solidFill>
                  <a:schemeClr val="accent4">
                    <a:lumMod val="75000"/>
                  </a:schemeClr>
                </a:solidFill>
              </a:rPr>
              <a:t>Courses within </a:t>
            </a:r>
            <a:r>
              <a:rPr lang="en-US" sz="1800" smtClean="0">
                <a:solidFill>
                  <a:schemeClr val="accent4">
                    <a:lumMod val="75000"/>
                  </a:schemeClr>
                </a:solidFill>
              </a:rPr>
              <a:t>a major</a:t>
            </a:r>
            <a:endParaRPr lang="en-US" sz="1800" dirty="0" smtClean="0">
              <a:solidFill>
                <a:schemeClr val="accent4">
                  <a:lumMod val="75000"/>
                </a:schemeClr>
              </a:solidFill>
            </a:endParaRPr>
          </a:p>
          <a:p>
            <a:r>
              <a:rPr lang="en-US" dirty="0" smtClean="0">
                <a:solidFill>
                  <a:schemeClr val="accent4">
                    <a:lumMod val="75000"/>
                  </a:schemeClr>
                </a:solidFill>
              </a:rPr>
              <a:t>Continue to improve alignment with goals and common measurements.</a:t>
            </a:r>
          </a:p>
          <a:p>
            <a:r>
              <a:rPr lang="en-US" dirty="0" smtClean="0">
                <a:solidFill>
                  <a:schemeClr val="accent4">
                    <a:lumMod val="75000"/>
                  </a:schemeClr>
                </a:solidFill>
              </a:rPr>
              <a:t>Increase incrementally in reporting while allowing for innovation in curriculum.</a:t>
            </a:r>
          </a:p>
        </p:txBody>
      </p:sp>
    </p:spTree>
    <p:extLst>
      <p:ext uri="{BB962C8B-B14F-4D97-AF65-F5344CB8AC3E}">
        <p14:creationId xmlns:p14="http://schemas.microsoft.com/office/powerpoint/2010/main" val="16092799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75000"/>
                  </a:schemeClr>
                </a:solidFill>
              </a:rPr>
              <a:t>Next Steps</a:t>
            </a:r>
            <a:endParaRPr lang="en-US" dirty="0">
              <a:solidFill>
                <a:schemeClr val="tx2">
                  <a:lumMod val="75000"/>
                </a:schemeClr>
              </a:solidFill>
            </a:endParaRPr>
          </a:p>
        </p:txBody>
      </p:sp>
      <p:sp>
        <p:nvSpPr>
          <p:cNvPr id="3" name="Content Placeholder 2"/>
          <p:cNvSpPr>
            <a:spLocks noGrp="1"/>
          </p:cNvSpPr>
          <p:nvPr>
            <p:ph idx="1"/>
          </p:nvPr>
        </p:nvSpPr>
        <p:spPr/>
        <p:txBody>
          <a:bodyPr/>
          <a:lstStyle/>
          <a:p>
            <a:r>
              <a:rPr lang="en-US" dirty="0" smtClean="0">
                <a:solidFill>
                  <a:schemeClr val="accent4">
                    <a:lumMod val="75000"/>
                  </a:schemeClr>
                </a:solidFill>
              </a:rPr>
              <a:t>Create reporting tools that are transparent for students, faculty, and other stakeholders.</a:t>
            </a:r>
          </a:p>
          <a:p>
            <a:r>
              <a:rPr lang="en-US" dirty="0" smtClean="0">
                <a:solidFill>
                  <a:schemeClr val="accent4">
                    <a:lumMod val="75000"/>
                  </a:schemeClr>
                </a:solidFill>
              </a:rPr>
              <a:t>Facilitate quality of general education assessment through sharing of best practices.</a:t>
            </a:r>
          </a:p>
          <a:p>
            <a:r>
              <a:rPr lang="en-US" dirty="0" smtClean="0">
                <a:solidFill>
                  <a:schemeClr val="accent4">
                    <a:lumMod val="75000"/>
                  </a:schemeClr>
                </a:solidFill>
              </a:rPr>
              <a:t>Improve reporting of TBR common core standards.</a:t>
            </a:r>
          </a:p>
          <a:p>
            <a:r>
              <a:rPr lang="en-US" dirty="0" smtClean="0">
                <a:solidFill>
                  <a:schemeClr val="accent4">
                    <a:lumMod val="75000"/>
                  </a:schemeClr>
                </a:solidFill>
              </a:rPr>
              <a:t>Evaluate 2010-15 assessment of general education for 2015-20 strategic planning cycle.</a:t>
            </a:r>
            <a:endParaRPr lang="en-US" dirty="0">
              <a:solidFill>
                <a:schemeClr val="accent4">
                  <a:lumMod val="75000"/>
                </a:schemeClr>
              </a:solidFill>
            </a:endParaRPr>
          </a:p>
        </p:txBody>
      </p:sp>
    </p:spTree>
    <p:extLst>
      <p:ext uri="{BB962C8B-B14F-4D97-AF65-F5344CB8AC3E}">
        <p14:creationId xmlns:p14="http://schemas.microsoft.com/office/powerpoint/2010/main" val="3216789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75000"/>
                  </a:schemeClr>
                </a:solidFill>
              </a:rPr>
              <a:t>Purpose</a:t>
            </a:r>
            <a:endParaRPr lang="en-US" dirty="0">
              <a:solidFill>
                <a:schemeClr val="tx2">
                  <a:lumMod val="75000"/>
                </a:schemeClr>
              </a:solidFill>
            </a:endParaRPr>
          </a:p>
        </p:txBody>
      </p:sp>
      <p:sp>
        <p:nvSpPr>
          <p:cNvPr id="3" name="Content Placeholder 2"/>
          <p:cNvSpPr>
            <a:spLocks noGrp="1"/>
          </p:cNvSpPr>
          <p:nvPr>
            <p:ph idx="1"/>
          </p:nvPr>
        </p:nvSpPr>
        <p:spPr/>
        <p:txBody>
          <a:bodyPr>
            <a:normAutofit/>
          </a:bodyPr>
          <a:lstStyle/>
          <a:p>
            <a:r>
              <a:rPr lang="en-US" dirty="0" smtClean="0">
                <a:solidFill>
                  <a:schemeClr val="accent4">
                    <a:lumMod val="75000"/>
                  </a:schemeClr>
                </a:solidFill>
              </a:rPr>
              <a:t>Highlight the process of reporting general education competencies in the TBR System.</a:t>
            </a:r>
          </a:p>
          <a:p>
            <a:r>
              <a:rPr lang="en-US" dirty="0" smtClean="0">
                <a:solidFill>
                  <a:schemeClr val="accent4">
                    <a:lumMod val="75000"/>
                  </a:schemeClr>
                </a:solidFill>
              </a:rPr>
              <a:t>Provide the first-year strategic plan results for system level reporting of general education competencies.</a:t>
            </a:r>
          </a:p>
          <a:p>
            <a:r>
              <a:rPr lang="en-US" dirty="0" smtClean="0">
                <a:solidFill>
                  <a:schemeClr val="accent4">
                    <a:lumMod val="75000"/>
                  </a:schemeClr>
                </a:solidFill>
              </a:rPr>
              <a:t>Discuss measurement issues involving transparency and common standards.</a:t>
            </a:r>
          </a:p>
          <a:p>
            <a:r>
              <a:rPr lang="en-US" dirty="0" smtClean="0">
                <a:solidFill>
                  <a:schemeClr val="accent4">
                    <a:lumMod val="75000"/>
                  </a:schemeClr>
                </a:solidFill>
              </a:rPr>
              <a:t>Investigate possible best practice and next steps for communicating general education outcomes.</a:t>
            </a:r>
            <a:endParaRPr lang="en-US" dirty="0">
              <a:solidFill>
                <a:schemeClr val="accent4">
                  <a:lumMod val="75000"/>
                </a:schemeClr>
              </a:solidFill>
            </a:endParaRPr>
          </a:p>
        </p:txBody>
      </p:sp>
    </p:spTree>
    <p:extLst>
      <p:ext uri="{BB962C8B-B14F-4D97-AF65-F5344CB8AC3E}">
        <p14:creationId xmlns:p14="http://schemas.microsoft.com/office/powerpoint/2010/main" val="30824966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smtClean="0">
                <a:solidFill>
                  <a:schemeClr val="tx2">
                    <a:lumMod val="75000"/>
                  </a:schemeClr>
                </a:solidFill>
              </a:rPr>
              <a:t>General Education Assessment</a:t>
            </a:r>
            <a:endParaRPr lang="en-US" sz="6000" dirty="0">
              <a:solidFill>
                <a:schemeClr val="tx2">
                  <a:lumMod val="75000"/>
                </a:schemeClr>
              </a:solidFill>
            </a:endParaRPr>
          </a:p>
        </p:txBody>
      </p:sp>
      <p:sp>
        <p:nvSpPr>
          <p:cNvPr id="3" name="Subtitle 2"/>
          <p:cNvSpPr>
            <a:spLocks noGrp="1"/>
          </p:cNvSpPr>
          <p:nvPr>
            <p:ph type="subTitle" idx="1"/>
          </p:nvPr>
        </p:nvSpPr>
        <p:spPr>
          <a:xfrm>
            <a:off x="1371600" y="3886200"/>
            <a:ext cx="6400800" cy="2209800"/>
          </a:xfrm>
        </p:spPr>
        <p:txBody>
          <a:bodyPr>
            <a:noAutofit/>
          </a:bodyPr>
          <a:lstStyle/>
          <a:p>
            <a:pPr algn="ctr"/>
            <a:r>
              <a:rPr lang="en-US" sz="3200" dirty="0" smtClean="0"/>
              <a:t>Tennessee Board of Regents</a:t>
            </a:r>
          </a:p>
          <a:p>
            <a:pPr algn="ctr"/>
            <a:r>
              <a:rPr lang="en-US" sz="3200" dirty="0" smtClean="0"/>
              <a:t>TENNAIR – Fall 2012</a:t>
            </a:r>
          </a:p>
          <a:p>
            <a:pPr algn="ctr"/>
            <a:r>
              <a:rPr lang="en-US" sz="3200" dirty="0" smtClean="0"/>
              <a:t>Greg.Schutz@tbr.edu</a:t>
            </a:r>
          </a:p>
          <a:p>
            <a:pPr algn="ctr"/>
            <a:r>
              <a:rPr lang="en-US" sz="3200" dirty="0" smtClean="0"/>
              <a:t>Chris.Tingle@tbr.edu</a:t>
            </a:r>
            <a:endParaRPr lang="en-US" sz="3200" dirty="0"/>
          </a:p>
        </p:txBody>
      </p:sp>
    </p:spTree>
    <p:extLst>
      <p:ext uri="{BB962C8B-B14F-4D97-AF65-F5344CB8AC3E}">
        <p14:creationId xmlns:p14="http://schemas.microsoft.com/office/powerpoint/2010/main" val="15843995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19200"/>
          </a:xfrm>
        </p:spPr>
        <p:txBody>
          <a:bodyPr>
            <a:noAutofit/>
          </a:bodyPr>
          <a:lstStyle/>
          <a:p>
            <a:r>
              <a:rPr lang="en-US" dirty="0" smtClean="0">
                <a:solidFill>
                  <a:schemeClr val="tx2">
                    <a:lumMod val="75000"/>
                  </a:schemeClr>
                </a:solidFill>
              </a:rPr>
              <a:t>General Education in TBR Universities and Community Colleges</a:t>
            </a:r>
            <a:endParaRPr lang="en-US" dirty="0">
              <a:solidFill>
                <a:schemeClr val="tx2">
                  <a:lumMod val="75000"/>
                </a:schemeClr>
              </a:solidFill>
            </a:endParaRPr>
          </a:p>
        </p:txBody>
      </p:sp>
      <p:sp>
        <p:nvSpPr>
          <p:cNvPr id="3" name="Content Placeholder 2"/>
          <p:cNvSpPr>
            <a:spLocks noGrp="1"/>
          </p:cNvSpPr>
          <p:nvPr>
            <p:ph idx="1"/>
          </p:nvPr>
        </p:nvSpPr>
        <p:spPr>
          <a:xfrm>
            <a:off x="457200" y="1905000"/>
            <a:ext cx="8229600" cy="4648200"/>
          </a:xfrm>
        </p:spPr>
        <p:txBody>
          <a:bodyPr>
            <a:normAutofit/>
          </a:bodyPr>
          <a:lstStyle/>
          <a:p>
            <a:pPr marL="0" indent="0">
              <a:buNone/>
            </a:pPr>
            <a:r>
              <a:rPr lang="en-US" dirty="0">
                <a:solidFill>
                  <a:schemeClr val="accent4">
                    <a:lumMod val="75000"/>
                  </a:schemeClr>
                </a:solidFill>
              </a:rPr>
              <a:t>The purpose of the Tennessee Board of Regents’ general education core is to ensure that college students have the broad knowledge and skills to become life-long learners in a global community that will continue to change.  Because courses in general education should emphasize breadth, they should not be reduced in design to the skills, techniques, or procedures associated with a specific occupation or </a:t>
            </a:r>
            <a:r>
              <a:rPr lang="en-US" dirty="0" smtClean="0">
                <a:solidFill>
                  <a:schemeClr val="accent4">
                    <a:lumMod val="75000"/>
                  </a:schemeClr>
                </a:solidFill>
              </a:rPr>
              <a:t>profession.</a:t>
            </a:r>
          </a:p>
          <a:p>
            <a:pPr marL="0" indent="0">
              <a:buNone/>
            </a:pPr>
            <a:endParaRPr lang="en-US" dirty="0" smtClean="0">
              <a:solidFill>
                <a:schemeClr val="accent4">
                  <a:lumMod val="75000"/>
                </a:schemeClr>
              </a:solidFill>
            </a:endParaRPr>
          </a:p>
          <a:p>
            <a:pPr marL="0" indent="0">
              <a:buNone/>
            </a:pPr>
            <a:r>
              <a:rPr lang="en-US" dirty="0">
                <a:solidFill>
                  <a:schemeClr val="accent4">
                    <a:lumMod val="75000"/>
                  </a:schemeClr>
                </a:solidFill>
              </a:rPr>
              <a:t>~</a:t>
            </a:r>
            <a:r>
              <a:rPr lang="en-US" dirty="0" smtClean="0">
                <a:solidFill>
                  <a:schemeClr val="accent4">
                    <a:lumMod val="75000"/>
                  </a:schemeClr>
                </a:solidFill>
              </a:rPr>
              <a:t>The </a:t>
            </a:r>
            <a:r>
              <a:rPr lang="en-US" dirty="0">
                <a:solidFill>
                  <a:schemeClr val="accent4">
                    <a:lumMod val="75000"/>
                  </a:schemeClr>
                </a:solidFill>
              </a:rPr>
              <a:t>Ad Hoc Committee </a:t>
            </a:r>
            <a:r>
              <a:rPr lang="en-US" dirty="0" smtClean="0">
                <a:solidFill>
                  <a:schemeClr val="accent4">
                    <a:lumMod val="75000"/>
                  </a:schemeClr>
                </a:solidFill>
              </a:rPr>
              <a:t>for Lower </a:t>
            </a:r>
            <a:r>
              <a:rPr lang="en-US" dirty="0">
                <a:solidFill>
                  <a:schemeClr val="accent4">
                    <a:lumMod val="75000"/>
                  </a:schemeClr>
                </a:solidFill>
              </a:rPr>
              <a:t>Division General Education Core Curriculum </a:t>
            </a:r>
            <a:r>
              <a:rPr lang="en-US" dirty="0" smtClean="0">
                <a:solidFill>
                  <a:schemeClr val="accent4">
                    <a:lumMod val="75000"/>
                  </a:schemeClr>
                </a:solidFill>
              </a:rPr>
              <a:t>- November 2002</a:t>
            </a:r>
            <a:endParaRPr lang="en-US" dirty="0">
              <a:solidFill>
                <a:schemeClr val="accent4">
                  <a:lumMod val="75000"/>
                </a:schemeClr>
              </a:solidFill>
            </a:endParaRPr>
          </a:p>
        </p:txBody>
      </p:sp>
    </p:spTree>
    <p:extLst>
      <p:ext uri="{BB962C8B-B14F-4D97-AF65-F5344CB8AC3E}">
        <p14:creationId xmlns:p14="http://schemas.microsoft.com/office/powerpoint/2010/main" val="20806202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75000"/>
                  </a:schemeClr>
                </a:solidFill>
              </a:rPr>
              <a:t>Background at TBR</a:t>
            </a:r>
            <a:endParaRPr lang="en-US" dirty="0">
              <a:solidFill>
                <a:schemeClr val="tx2">
                  <a:lumMod val="75000"/>
                </a:schemeClr>
              </a:solidFill>
            </a:endParaRPr>
          </a:p>
        </p:txBody>
      </p:sp>
      <p:sp>
        <p:nvSpPr>
          <p:cNvPr id="3" name="Content Placeholder 2"/>
          <p:cNvSpPr>
            <a:spLocks noGrp="1"/>
          </p:cNvSpPr>
          <p:nvPr>
            <p:ph idx="1"/>
          </p:nvPr>
        </p:nvSpPr>
        <p:spPr>
          <a:xfrm>
            <a:off x="304800" y="1447800"/>
            <a:ext cx="8534400" cy="5334000"/>
          </a:xfrm>
        </p:spPr>
        <p:txBody>
          <a:bodyPr>
            <a:normAutofit fontScale="70000" lnSpcReduction="20000"/>
          </a:bodyPr>
          <a:lstStyle/>
          <a:p>
            <a:r>
              <a:rPr lang="en-US" sz="2900" dirty="0">
                <a:solidFill>
                  <a:schemeClr val="accent4">
                    <a:lumMod val="75000"/>
                  </a:schemeClr>
                </a:solidFill>
              </a:rPr>
              <a:t>2001 – Defining Our Future</a:t>
            </a:r>
          </a:p>
          <a:p>
            <a:r>
              <a:rPr lang="en-US" sz="2900" dirty="0" smtClean="0">
                <a:solidFill>
                  <a:schemeClr val="accent4">
                    <a:lumMod val="75000"/>
                  </a:schemeClr>
                </a:solidFill>
              </a:rPr>
              <a:t>2001 – General Education Ad Hoc Committee</a:t>
            </a:r>
          </a:p>
          <a:p>
            <a:r>
              <a:rPr lang="en-US" sz="2900" dirty="0" smtClean="0">
                <a:solidFill>
                  <a:schemeClr val="accent4">
                    <a:lumMod val="75000"/>
                  </a:schemeClr>
                </a:solidFill>
              </a:rPr>
              <a:t>2002 – Establishment of 41 Hour General Education Core </a:t>
            </a:r>
          </a:p>
          <a:p>
            <a:r>
              <a:rPr lang="en-US" sz="2900" dirty="0" smtClean="0">
                <a:solidFill>
                  <a:schemeClr val="accent4">
                    <a:lumMod val="75000"/>
                  </a:schemeClr>
                </a:solidFill>
              </a:rPr>
              <a:t>2003 - System-Wide General Education Course Approvals with Common Course Numbering</a:t>
            </a:r>
          </a:p>
          <a:p>
            <a:r>
              <a:rPr lang="en-US" sz="2900" dirty="0" smtClean="0">
                <a:solidFill>
                  <a:schemeClr val="accent4">
                    <a:lumMod val="75000"/>
                  </a:schemeClr>
                </a:solidFill>
              </a:rPr>
              <a:t>2004 </a:t>
            </a:r>
            <a:r>
              <a:rPr lang="en-US" sz="2900" dirty="0">
                <a:solidFill>
                  <a:schemeClr val="accent4">
                    <a:lumMod val="75000"/>
                  </a:schemeClr>
                </a:solidFill>
              </a:rPr>
              <a:t>– </a:t>
            </a:r>
            <a:r>
              <a:rPr lang="en-US" sz="2900" dirty="0" smtClean="0">
                <a:solidFill>
                  <a:schemeClr val="accent4">
                    <a:lumMod val="75000"/>
                  </a:schemeClr>
                </a:solidFill>
              </a:rPr>
              <a:t>Implementation of 41 Hour Common Gen Ed Core Requirements </a:t>
            </a:r>
          </a:p>
          <a:p>
            <a:r>
              <a:rPr lang="en-US" sz="2900" dirty="0" smtClean="0">
                <a:solidFill>
                  <a:schemeClr val="accent4">
                    <a:lumMod val="75000"/>
                  </a:schemeClr>
                </a:solidFill>
              </a:rPr>
              <a:t>2005 – Ongoing General Education Advisory Committee</a:t>
            </a:r>
          </a:p>
          <a:p>
            <a:r>
              <a:rPr lang="en-US" sz="2900" dirty="0" smtClean="0">
                <a:solidFill>
                  <a:schemeClr val="accent4">
                    <a:lumMod val="75000"/>
                  </a:schemeClr>
                </a:solidFill>
              </a:rPr>
              <a:t>2007 – General Education Assessment Conference</a:t>
            </a:r>
          </a:p>
          <a:p>
            <a:r>
              <a:rPr lang="en-US" sz="2900" dirty="0" smtClean="0">
                <a:solidFill>
                  <a:schemeClr val="accent4">
                    <a:lumMod val="75000"/>
                  </a:schemeClr>
                </a:solidFill>
              </a:rPr>
              <a:t>2008 – Pilot Assessments on Vital Gen Ed Areas of Mathematics, Oral Communication, Writing, and Critical Thinking (2008-09)</a:t>
            </a:r>
          </a:p>
          <a:p>
            <a:r>
              <a:rPr lang="en-US" sz="2900" dirty="0" smtClean="0">
                <a:solidFill>
                  <a:schemeClr val="accent4">
                    <a:lumMod val="75000"/>
                  </a:schemeClr>
                </a:solidFill>
              </a:rPr>
              <a:t>2010 – Complete College Tennessee Act (CCTA)</a:t>
            </a:r>
          </a:p>
          <a:p>
            <a:r>
              <a:rPr lang="en-US" sz="2900" dirty="0" smtClean="0">
                <a:solidFill>
                  <a:schemeClr val="accent4">
                    <a:lumMod val="75000"/>
                  </a:schemeClr>
                </a:solidFill>
              </a:rPr>
              <a:t>2010 – Strategic plan includes general education assessment as a quality indicator</a:t>
            </a:r>
          </a:p>
          <a:p>
            <a:r>
              <a:rPr lang="en-US" sz="2900" dirty="0" smtClean="0">
                <a:solidFill>
                  <a:schemeClr val="accent4">
                    <a:lumMod val="75000"/>
                  </a:schemeClr>
                </a:solidFill>
              </a:rPr>
              <a:t>2011 – General Education Certificates for AA, AS, and AAS</a:t>
            </a:r>
          </a:p>
          <a:p>
            <a:r>
              <a:rPr lang="en-US" sz="2900" dirty="0" smtClean="0">
                <a:solidFill>
                  <a:schemeClr val="accent4">
                    <a:lumMod val="75000"/>
                  </a:schemeClr>
                </a:solidFill>
              </a:rPr>
              <a:t>2011 </a:t>
            </a:r>
            <a:r>
              <a:rPr lang="en-US" sz="2900" dirty="0">
                <a:solidFill>
                  <a:schemeClr val="accent4">
                    <a:lumMod val="75000"/>
                  </a:schemeClr>
                </a:solidFill>
              </a:rPr>
              <a:t>– </a:t>
            </a:r>
            <a:r>
              <a:rPr lang="en-US" sz="2900" dirty="0" smtClean="0">
                <a:solidFill>
                  <a:schemeClr val="accent4">
                    <a:lumMod val="75000"/>
                  </a:schemeClr>
                </a:solidFill>
              </a:rPr>
              <a:t>Initial Reporting </a:t>
            </a:r>
            <a:r>
              <a:rPr lang="en-US" sz="2900" dirty="0">
                <a:solidFill>
                  <a:schemeClr val="accent4">
                    <a:lumMod val="75000"/>
                  </a:schemeClr>
                </a:solidFill>
              </a:rPr>
              <a:t>on General Education Assessment </a:t>
            </a:r>
            <a:r>
              <a:rPr lang="en-US" sz="2900" dirty="0" smtClean="0">
                <a:solidFill>
                  <a:schemeClr val="accent4">
                    <a:lumMod val="75000"/>
                  </a:schemeClr>
                </a:solidFill>
              </a:rPr>
              <a:t>Outcomes</a:t>
            </a:r>
            <a:endParaRPr lang="en-US" sz="2900" dirty="0">
              <a:solidFill>
                <a:schemeClr val="accent4">
                  <a:lumMod val="75000"/>
                </a:schemeClr>
              </a:solidFill>
            </a:endParaRPr>
          </a:p>
          <a:p>
            <a:endParaRPr lang="en-US" dirty="0" smtClean="0"/>
          </a:p>
          <a:p>
            <a:endParaRPr lang="en-US" dirty="0"/>
          </a:p>
        </p:txBody>
      </p:sp>
    </p:spTree>
    <p:extLst>
      <p:ext uri="{BB962C8B-B14F-4D97-AF65-F5344CB8AC3E}">
        <p14:creationId xmlns:p14="http://schemas.microsoft.com/office/powerpoint/2010/main" val="6516077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75000"/>
                  </a:schemeClr>
                </a:solidFill>
              </a:rPr>
              <a:t>Learning in the Curriculum</a:t>
            </a:r>
            <a:endParaRPr lang="en-US" dirty="0">
              <a:solidFill>
                <a:schemeClr val="tx2">
                  <a:lumMod val="75000"/>
                </a:schemeClr>
              </a:solidFill>
            </a:endParaRPr>
          </a:p>
        </p:txBody>
      </p:sp>
      <p:sp>
        <p:nvSpPr>
          <p:cNvPr id="3" name="Content Placeholder 2"/>
          <p:cNvSpPr>
            <a:spLocks noGrp="1"/>
          </p:cNvSpPr>
          <p:nvPr>
            <p:ph idx="1"/>
          </p:nvPr>
        </p:nvSpPr>
        <p:spPr/>
        <p:txBody>
          <a:bodyPr>
            <a:normAutofit/>
          </a:bodyPr>
          <a:lstStyle/>
          <a:p>
            <a:pPr marL="0" indent="0">
              <a:buNone/>
            </a:pPr>
            <a:r>
              <a:rPr lang="en-US" dirty="0">
                <a:solidFill>
                  <a:schemeClr val="accent4">
                    <a:lumMod val="75000"/>
                  </a:schemeClr>
                </a:solidFill>
              </a:rPr>
              <a:t>Far too </a:t>
            </a:r>
            <a:r>
              <a:rPr lang="en-US" dirty="0" smtClean="0">
                <a:solidFill>
                  <a:schemeClr val="accent4">
                    <a:lumMod val="75000"/>
                  </a:schemeClr>
                </a:solidFill>
              </a:rPr>
              <a:t>many institutions </a:t>
            </a:r>
            <a:r>
              <a:rPr lang="en-US" dirty="0">
                <a:solidFill>
                  <a:schemeClr val="accent4">
                    <a:lumMod val="75000"/>
                  </a:schemeClr>
                </a:solidFill>
              </a:rPr>
              <a:t>have established learning outcomes in response to </a:t>
            </a:r>
            <a:r>
              <a:rPr lang="en-US" dirty="0" smtClean="0">
                <a:solidFill>
                  <a:schemeClr val="accent4">
                    <a:lumMod val="75000"/>
                  </a:schemeClr>
                </a:solidFill>
              </a:rPr>
              <a:t>accreditation requirements </a:t>
            </a:r>
            <a:r>
              <a:rPr lang="en-US" dirty="0">
                <a:solidFill>
                  <a:schemeClr val="accent4">
                    <a:lumMod val="75000"/>
                  </a:schemeClr>
                </a:solidFill>
              </a:rPr>
              <a:t>and to drive assessments without ensuring that these goals </a:t>
            </a:r>
            <a:r>
              <a:rPr lang="en-US" dirty="0" smtClean="0">
                <a:solidFill>
                  <a:schemeClr val="accent4">
                    <a:lumMod val="75000"/>
                  </a:schemeClr>
                </a:solidFill>
              </a:rPr>
              <a:t>are continuously </a:t>
            </a:r>
            <a:r>
              <a:rPr lang="en-US" dirty="0">
                <a:solidFill>
                  <a:schemeClr val="accent4">
                    <a:lumMod val="75000"/>
                  </a:schemeClr>
                </a:solidFill>
              </a:rPr>
              <a:t>mapped to, and reinforced by, the teaching and learning </a:t>
            </a:r>
            <a:r>
              <a:rPr lang="en-US" dirty="0" smtClean="0">
                <a:solidFill>
                  <a:schemeClr val="accent4">
                    <a:lumMod val="75000"/>
                  </a:schemeClr>
                </a:solidFill>
              </a:rPr>
              <a:t>process throughout </a:t>
            </a:r>
            <a:r>
              <a:rPr lang="en-US" dirty="0">
                <a:solidFill>
                  <a:schemeClr val="accent4">
                    <a:lumMod val="75000"/>
                  </a:schemeClr>
                </a:solidFill>
              </a:rPr>
              <a:t>the curriculum as part of a systematic competency-based </a:t>
            </a:r>
            <a:r>
              <a:rPr lang="en-US" dirty="0" smtClean="0">
                <a:solidFill>
                  <a:schemeClr val="accent4">
                    <a:lumMod val="75000"/>
                  </a:schemeClr>
                </a:solidFill>
              </a:rPr>
              <a:t>approach (</a:t>
            </a:r>
            <a:r>
              <a:rPr lang="en-US" dirty="0" err="1" smtClean="0">
                <a:solidFill>
                  <a:schemeClr val="accent4">
                    <a:lumMod val="75000"/>
                  </a:schemeClr>
                </a:solidFill>
              </a:rPr>
              <a:t>Ewell</a:t>
            </a:r>
            <a:r>
              <a:rPr lang="en-US" dirty="0" smtClean="0">
                <a:solidFill>
                  <a:schemeClr val="accent4">
                    <a:lumMod val="75000"/>
                  </a:schemeClr>
                </a:solidFill>
              </a:rPr>
              <a:t> 2009).</a:t>
            </a:r>
            <a:endParaRPr lang="en-US" dirty="0">
              <a:solidFill>
                <a:schemeClr val="accent4">
                  <a:lumMod val="75000"/>
                </a:schemeClr>
              </a:solidFill>
            </a:endParaRPr>
          </a:p>
        </p:txBody>
      </p:sp>
    </p:spTree>
    <p:extLst>
      <p:ext uri="{BB962C8B-B14F-4D97-AF65-F5344CB8AC3E}">
        <p14:creationId xmlns:p14="http://schemas.microsoft.com/office/powerpoint/2010/main" val="12348373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lumMod val="75000"/>
                  </a:schemeClr>
                </a:solidFill>
              </a:rPr>
              <a:t>Assessment of Student Learning</a:t>
            </a:r>
            <a:endParaRPr lang="en-US" dirty="0">
              <a:solidFill>
                <a:schemeClr val="tx2">
                  <a:lumMod val="75000"/>
                </a:schemeClr>
              </a:solidFill>
            </a:endParaRPr>
          </a:p>
        </p:txBody>
      </p:sp>
      <p:sp>
        <p:nvSpPr>
          <p:cNvPr id="3" name="Content Placeholder 2"/>
          <p:cNvSpPr>
            <a:spLocks noGrp="1"/>
          </p:cNvSpPr>
          <p:nvPr>
            <p:ph idx="1"/>
          </p:nvPr>
        </p:nvSpPr>
        <p:spPr/>
        <p:txBody>
          <a:bodyPr/>
          <a:lstStyle/>
          <a:p>
            <a:pPr marL="0" indent="0">
              <a:buNone/>
            </a:pPr>
            <a:r>
              <a:rPr lang="en-US" dirty="0">
                <a:solidFill>
                  <a:schemeClr val="accent4">
                    <a:lumMod val="75000"/>
                  </a:schemeClr>
                </a:solidFill>
              </a:rPr>
              <a:t>Nonetheless, most of us </a:t>
            </a:r>
            <a:r>
              <a:rPr lang="en-US" dirty="0" smtClean="0">
                <a:solidFill>
                  <a:schemeClr val="accent4">
                    <a:lumMod val="75000"/>
                  </a:schemeClr>
                </a:solidFill>
              </a:rPr>
              <a:t>think assessment </a:t>
            </a:r>
            <a:r>
              <a:rPr lang="en-US" dirty="0">
                <a:solidFill>
                  <a:schemeClr val="accent4">
                    <a:lumMod val="75000"/>
                  </a:schemeClr>
                </a:solidFill>
              </a:rPr>
              <a:t>should be, first and foremost, about improving student learning </a:t>
            </a:r>
            <a:r>
              <a:rPr lang="en-US" dirty="0" smtClean="0">
                <a:solidFill>
                  <a:schemeClr val="accent4">
                    <a:lumMod val="75000"/>
                  </a:schemeClr>
                </a:solidFill>
              </a:rPr>
              <a:t>and, secondarily</a:t>
            </a:r>
            <a:r>
              <a:rPr lang="en-US" dirty="0">
                <a:solidFill>
                  <a:schemeClr val="accent4">
                    <a:lumMod val="75000"/>
                  </a:schemeClr>
                </a:solidFill>
              </a:rPr>
              <a:t>, about determining accountability for the quality of learning produced. </a:t>
            </a:r>
            <a:r>
              <a:rPr lang="en-US" dirty="0" smtClean="0">
                <a:solidFill>
                  <a:schemeClr val="accent4">
                    <a:lumMod val="75000"/>
                  </a:schemeClr>
                </a:solidFill>
              </a:rPr>
              <a:t>In short</a:t>
            </a:r>
            <a:r>
              <a:rPr lang="en-US" dirty="0">
                <a:solidFill>
                  <a:schemeClr val="accent4">
                    <a:lumMod val="75000"/>
                  </a:schemeClr>
                </a:solidFill>
              </a:rPr>
              <a:t>, though accountability matters, learning still matters </a:t>
            </a:r>
            <a:r>
              <a:rPr lang="en-US" dirty="0" smtClean="0">
                <a:solidFill>
                  <a:schemeClr val="accent4">
                    <a:lumMod val="75000"/>
                  </a:schemeClr>
                </a:solidFill>
              </a:rPr>
              <a:t>most (Angelo, 1999).</a:t>
            </a:r>
            <a:endParaRPr lang="en-US" dirty="0">
              <a:solidFill>
                <a:schemeClr val="accent4">
                  <a:lumMod val="75000"/>
                </a:schemeClr>
              </a:solidFill>
            </a:endParaRPr>
          </a:p>
        </p:txBody>
      </p:sp>
    </p:spTree>
    <p:extLst>
      <p:ext uri="{BB962C8B-B14F-4D97-AF65-F5344CB8AC3E}">
        <p14:creationId xmlns:p14="http://schemas.microsoft.com/office/powerpoint/2010/main" val="42845139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75000"/>
                  </a:schemeClr>
                </a:solidFill>
              </a:rPr>
              <a:t>Definitions</a:t>
            </a:r>
            <a:endParaRPr lang="en-US" dirty="0">
              <a:solidFill>
                <a:schemeClr val="tx2">
                  <a:lumMod val="75000"/>
                </a:schemeClr>
              </a:solidFill>
            </a:endParaRPr>
          </a:p>
        </p:txBody>
      </p:sp>
      <p:sp>
        <p:nvSpPr>
          <p:cNvPr id="3" name="Content Placeholder 2"/>
          <p:cNvSpPr>
            <a:spLocks noGrp="1"/>
          </p:cNvSpPr>
          <p:nvPr>
            <p:ph idx="1"/>
          </p:nvPr>
        </p:nvSpPr>
        <p:spPr>
          <a:xfrm>
            <a:off x="457200" y="1295400"/>
            <a:ext cx="8229600" cy="5334000"/>
          </a:xfrm>
        </p:spPr>
        <p:txBody>
          <a:bodyPr>
            <a:noAutofit/>
          </a:bodyPr>
          <a:lstStyle/>
          <a:p>
            <a:r>
              <a:rPr lang="en-US" sz="2000" dirty="0" smtClean="0">
                <a:solidFill>
                  <a:schemeClr val="accent4">
                    <a:lumMod val="75000"/>
                  </a:schemeClr>
                </a:solidFill>
              </a:rPr>
              <a:t>General Education </a:t>
            </a:r>
            <a:endParaRPr lang="en-US" sz="2000" dirty="0">
              <a:solidFill>
                <a:schemeClr val="accent4">
                  <a:lumMod val="75000"/>
                </a:schemeClr>
              </a:solidFill>
            </a:endParaRPr>
          </a:p>
          <a:p>
            <a:pPr lvl="1"/>
            <a:r>
              <a:rPr lang="en-US" sz="1500" dirty="0">
                <a:solidFill>
                  <a:schemeClr val="accent4">
                    <a:lumMod val="75000"/>
                  </a:schemeClr>
                </a:solidFill>
              </a:rPr>
              <a:t>General education course work is designed to provide a foundation and a context in which upper division learning and work in the major take place. </a:t>
            </a:r>
            <a:r>
              <a:rPr lang="en-US" sz="1500" dirty="0" smtClean="0">
                <a:solidFill>
                  <a:schemeClr val="accent4">
                    <a:lumMod val="75000"/>
                  </a:schemeClr>
                </a:solidFill>
              </a:rPr>
              <a:t>Consequently</a:t>
            </a:r>
            <a:r>
              <a:rPr lang="en-US" sz="1500" dirty="0">
                <a:solidFill>
                  <a:schemeClr val="accent4">
                    <a:lumMod val="75000"/>
                  </a:schemeClr>
                </a:solidFill>
              </a:rPr>
              <a:t>, general education courses are not deliberately designed to meet pre-major requirements or to support solely the needs of a specific major or </a:t>
            </a:r>
            <a:r>
              <a:rPr lang="en-US" sz="1500" dirty="0" smtClean="0">
                <a:solidFill>
                  <a:schemeClr val="accent4">
                    <a:lumMod val="75000"/>
                  </a:schemeClr>
                </a:solidFill>
              </a:rPr>
              <a:t>program (TBR Proposal for Gen Ed Core, 2002).</a:t>
            </a:r>
          </a:p>
          <a:p>
            <a:pPr lvl="1"/>
            <a:r>
              <a:rPr lang="en-US" sz="1500" dirty="0">
                <a:solidFill>
                  <a:schemeClr val="accent4">
                    <a:lumMod val="75000"/>
                  </a:schemeClr>
                </a:solidFill>
              </a:rPr>
              <a:t>The [General Education] courses do not narrowly focus on </a:t>
            </a:r>
            <a:r>
              <a:rPr lang="en-US" sz="1500" dirty="0" smtClean="0">
                <a:solidFill>
                  <a:schemeClr val="accent4">
                    <a:lumMod val="75000"/>
                  </a:schemeClr>
                </a:solidFill>
              </a:rPr>
              <a:t>those skills</a:t>
            </a:r>
            <a:r>
              <a:rPr lang="en-US" sz="1500" dirty="0">
                <a:solidFill>
                  <a:schemeClr val="accent4">
                    <a:lumMod val="75000"/>
                  </a:schemeClr>
                </a:solidFill>
              </a:rPr>
              <a:t>, techniques, and procedures specific to a particular </a:t>
            </a:r>
            <a:r>
              <a:rPr lang="en-US" sz="1500" dirty="0" smtClean="0">
                <a:solidFill>
                  <a:schemeClr val="accent4">
                    <a:lumMod val="75000"/>
                  </a:schemeClr>
                </a:solidFill>
              </a:rPr>
              <a:t>occupation or profession (Principles </a:t>
            </a:r>
            <a:r>
              <a:rPr lang="en-US" sz="1500" dirty="0">
                <a:solidFill>
                  <a:schemeClr val="accent4">
                    <a:lumMod val="75000"/>
                  </a:schemeClr>
                </a:solidFill>
              </a:rPr>
              <a:t>of Accreditation </a:t>
            </a:r>
            <a:r>
              <a:rPr lang="en-US" sz="1500" dirty="0" smtClean="0">
                <a:solidFill>
                  <a:schemeClr val="accent4">
                    <a:lumMod val="75000"/>
                  </a:schemeClr>
                </a:solidFill>
              </a:rPr>
              <a:t>, 2012).</a:t>
            </a:r>
          </a:p>
          <a:p>
            <a:r>
              <a:rPr lang="en-US" sz="2000" dirty="0" smtClean="0">
                <a:solidFill>
                  <a:schemeClr val="accent4">
                    <a:lumMod val="75000"/>
                  </a:schemeClr>
                </a:solidFill>
              </a:rPr>
              <a:t>Competency-Based Learning</a:t>
            </a:r>
          </a:p>
          <a:p>
            <a:pPr lvl="1"/>
            <a:r>
              <a:rPr lang="en-US" sz="1500" dirty="0" smtClean="0">
                <a:solidFill>
                  <a:schemeClr val="accent4">
                    <a:lumMod val="75000"/>
                  </a:schemeClr>
                </a:solidFill>
              </a:rPr>
              <a:t>A combination </a:t>
            </a:r>
            <a:r>
              <a:rPr lang="en-US" sz="1500" dirty="0">
                <a:solidFill>
                  <a:schemeClr val="accent4">
                    <a:lumMod val="75000"/>
                  </a:schemeClr>
                </a:solidFill>
              </a:rPr>
              <a:t>of skills, abilities, and knowledge needed to perform a </a:t>
            </a:r>
            <a:r>
              <a:rPr lang="en-US" sz="1500" dirty="0" smtClean="0">
                <a:solidFill>
                  <a:schemeClr val="accent4">
                    <a:lumMod val="75000"/>
                  </a:schemeClr>
                </a:solidFill>
              </a:rPr>
              <a:t>specific task </a:t>
            </a:r>
            <a:r>
              <a:rPr lang="en-US" sz="1500" dirty="0">
                <a:solidFill>
                  <a:schemeClr val="accent4">
                    <a:lumMod val="75000"/>
                  </a:schemeClr>
                </a:solidFill>
              </a:rPr>
              <a:t>(USDOE, Defining </a:t>
            </a:r>
            <a:r>
              <a:rPr lang="en-US" sz="1500" dirty="0" smtClean="0">
                <a:solidFill>
                  <a:schemeClr val="accent4">
                    <a:lumMod val="75000"/>
                  </a:schemeClr>
                </a:solidFill>
              </a:rPr>
              <a:t>and Assessing Learning, </a:t>
            </a:r>
            <a:r>
              <a:rPr lang="en-US" sz="1500" dirty="0">
                <a:solidFill>
                  <a:schemeClr val="accent4">
                    <a:lumMod val="75000"/>
                  </a:schemeClr>
                </a:solidFill>
              </a:rPr>
              <a:t>2001).</a:t>
            </a:r>
          </a:p>
          <a:p>
            <a:r>
              <a:rPr lang="en-US" sz="2000" dirty="0" smtClean="0">
                <a:solidFill>
                  <a:schemeClr val="accent4">
                    <a:lumMod val="75000"/>
                  </a:schemeClr>
                </a:solidFill>
              </a:rPr>
              <a:t>Assessment</a:t>
            </a:r>
          </a:p>
          <a:p>
            <a:pPr lvl="1"/>
            <a:r>
              <a:rPr lang="en-US" sz="1500" dirty="0" smtClean="0">
                <a:solidFill>
                  <a:schemeClr val="accent4">
                    <a:lumMod val="75000"/>
                  </a:schemeClr>
                </a:solidFill>
              </a:rPr>
              <a:t>Assessment </a:t>
            </a:r>
            <a:r>
              <a:rPr lang="en-US" sz="1500" dirty="0">
                <a:solidFill>
                  <a:schemeClr val="accent4">
                    <a:lumMod val="75000"/>
                  </a:schemeClr>
                </a:solidFill>
              </a:rPr>
              <a:t>is an ongoing process aimed at understanding and improving student learning. </a:t>
            </a:r>
            <a:r>
              <a:rPr lang="en-US" sz="1500" dirty="0" smtClean="0">
                <a:solidFill>
                  <a:schemeClr val="accent4">
                    <a:lumMod val="75000"/>
                  </a:schemeClr>
                </a:solidFill>
              </a:rPr>
              <a:t>(</a:t>
            </a:r>
            <a:r>
              <a:rPr lang="en-US" sz="1500" dirty="0">
                <a:solidFill>
                  <a:schemeClr val="accent4">
                    <a:lumMod val="75000"/>
                  </a:schemeClr>
                </a:solidFill>
              </a:rPr>
              <a:t>Angelo, AAHE Bulletin, November 1995, p. 7).</a:t>
            </a:r>
            <a:endParaRPr lang="en-US" sz="1500" dirty="0" smtClean="0">
              <a:solidFill>
                <a:schemeClr val="accent4">
                  <a:lumMod val="75000"/>
                </a:schemeClr>
              </a:solidFill>
            </a:endParaRPr>
          </a:p>
          <a:p>
            <a:r>
              <a:rPr lang="en-US" sz="2000" dirty="0" smtClean="0">
                <a:solidFill>
                  <a:schemeClr val="accent4">
                    <a:lumMod val="75000"/>
                  </a:schemeClr>
                </a:solidFill>
              </a:rPr>
              <a:t>Competency Measurement Levels and Rubrics</a:t>
            </a:r>
          </a:p>
          <a:p>
            <a:pPr lvl="1"/>
            <a:r>
              <a:rPr lang="en-US" sz="1500" dirty="0" smtClean="0">
                <a:solidFill>
                  <a:schemeClr val="accent4">
                    <a:lumMod val="75000"/>
                  </a:schemeClr>
                </a:solidFill>
              </a:rPr>
              <a:t>Mastery</a:t>
            </a:r>
          </a:p>
          <a:p>
            <a:pPr lvl="1"/>
            <a:r>
              <a:rPr lang="en-US" sz="1500" dirty="0" smtClean="0">
                <a:solidFill>
                  <a:schemeClr val="accent4">
                    <a:lumMod val="75000"/>
                  </a:schemeClr>
                </a:solidFill>
              </a:rPr>
              <a:t>Satisfactory</a:t>
            </a:r>
          </a:p>
          <a:p>
            <a:pPr lvl="1"/>
            <a:r>
              <a:rPr lang="en-US" sz="1500" dirty="0" smtClean="0">
                <a:solidFill>
                  <a:schemeClr val="accent4">
                    <a:lumMod val="75000"/>
                  </a:schemeClr>
                </a:solidFill>
              </a:rPr>
              <a:t>Unsatisfactory</a:t>
            </a:r>
            <a:endParaRPr lang="en-US" sz="1500" dirty="0">
              <a:solidFill>
                <a:schemeClr val="accent4">
                  <a:lumMod val="75000"/>
                </a:schemeClr>
              </a:solidFill>
            </a:endParaRPr>
          </a:p>
        </p:txBody>
      </p:sp>
    </p:spTree>
    <p:extLst>
      <p:ext uri="{BB962C8B-B14F-4D97-AF65-F5344CB8AC3E}">
        <p14:creationId xmlns:p14="http://schemas.microsoft.com/office/powerpoint/2010/main" val="14756070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75000"/>
                  </a:schemeClr>
                </a:solidFill>
              </a:rPr>
              <a:t>National Environment</a:t>
            </a:r>
            <a:endParaRPr lang="en-US" dirty="0">
              <a:solidFill>
                <a:schemeClr val="tx2">
                  <a:lumMod val="75000"/>
                </a:schemeClr>
              </a:solidFill>
            </a:endParaRPr>
          </a:p>
        </p:txBody>
      </p:sp>
      <p:sp>
        <p:nvSpPr>
          <p:cNvPr id="3" name="Content Placeholder 2"/>
          <p:cNvSpPr>
            <a:spLocks noGrp="1"/>
          </p:cNvSpPr>
          <p:nvPr>
            <p:ph idx="1"/>
          </p:nvPr>
        </p:nvSpPr>
        <p:spPr>
          <a:xfrm>
            <a:off x="457200" y="1447800"/>
            <a:ext cx="8382000" cy="5257800"/>
          </a:xfrm>
        </p:spPr>
        <p:txBody>
          <a:bodyPr>
            <a:normAutofit fontScale="70000" lnSpcReduction="20000"/>
          </a:bodyPr>
          <a:lstStyle/>
          <a:p>
            <a:r>
              <a:rPr lang="en-US" sz="2900" dirty="0" smtClean="0"/>
              <a:t>Accreditation 2.0: “Heightened </a:t>
            </a:r>
            <a:r>
              <a:rPr lang="en-US" sz="2900" dirty="0"/>
              <a:t>national </a:t>
            </a:r>
            <a:r>
              <a:rPr lang="en-US" sz="2900" dirty="0" smtClean="0"/>
              <a:t>emphasis on </a:t>
            </a:r>
            <a:r>
              <a:rPr lang="en-US" sz="2900" dirty="0"/>
              <a:t>access and attainment of quality higher </a:t>
            </a:r>
            <a:r>
              <a:rPr lang="en-US" sz="2900" dirty="0" smtClean="0"/>
              <a:t>education.” (Judith Eaton)</a:t>
            </a:r>
          </a:p>
          <a:p>
            <a:pPr lvl="1"/>
            <a:r>
              <a:rPr lang="en-US" sz="2100" dirty="0" smtClean="0"/>
              <a:t>Accountability and Institutional Improvement (transparency and common general education).</a:t>
            </a:r>
          </a:p>
          <a:p>
            <a:pPr lvl="1"/>
            <a:r>
              <a:rPr lang="en-US" sz="2100" dirty="0" smtClean="0"/>
              <a:t>Questioning accreditation’s role as the gatekeeper of federal funds.</a:t>
            </a:r>
          </a:p>
          <a:p>
            <a:pPr lvl="1"/>
            <a:r>
              <a:rPr lang="en-US" sz="2100" dirty="0" smtClean="0"/>
              <a:t>Expanding accreditation as the gatekeeper of federal accountability expectations.</a:t>
            </a:r>
          </a:p>
          <a:p>
            <a:r>
              <a:rPr lang="en-US" sz="2900" dirty="0"/>
              <a:t>Distance Education defines learning outside the confines of seat time.</a:t>
            </a:r>
          </a:p>
          <a:p>
            <a:r>
              <a:rPr lang="en-US" sz="2900" dirty="0" smtClean="0"/>
              <a:t>Student-Learning outcomes as part of accreditation process.</a:t>
            </a:r>
          </a:p>
          <a:p>
            <a:r>
              <a:rPr lang="en-US" sz="2900" dirty="0" smtClean="0"/>
              <a:t>Assessment movement </a:t>
            </a:r>
            <a:r>
              <a:rPr lang="en-US" sz="2900" dirty="0"/>
              <a:t>(began in 1980s</a:t>
            </a:r>
            <a:r>
              <a:rPr lang="en-US" sz="2900" dirty="0" smtClean="0"/>
              <a:t>).</a:t>
            </a:r>
          </a:p>
          <a:p>
            <a:r>
              <a:rPr lang="en-US" sz="2900" dirty="0" smtClean="0"/>
              <a:t>2012 Lumina grants to state systems for competency-based learning </a:t>
            </a:r>
            <a:r>
              <a:rPr lang="en-US" sz="2900" dirty="0"/>
              <a:t>strategies </a:t>
            </a:r>
            <a:r>
              <a:rPr lang="en-US" sz="2900" dirty="0" smtClean="0"/>
              <a:t>("</a:t>
            </a:r>
            <a:r>
              <a:rPr lang="en-US" sz="2900" dirty="0"/>
              <a:t>shared understanding of what a degree represents in terms of </a:t>
            </a:r>
            <a:r>
              <a:rPr lang="en-US" sz="2900" dirty="0" smtClean="0"/>
              <a:t>learning"  </a:t>
            </a:r>
            <a:r>
              <a:rPr lang="en-US" sz="2900" dirty="0" err="1" smtClean="0"/>
              <a:t>InsideHigherEd</a:t>
            </a:r>
            <a:r>
              <a:rPr lang="en-US" sz="2900" dirty="0" smtClean="0"/>
              <a:t> 1/25/11).</a:t>
            </a:r>
            <a:endParaRPr lang="en-US" sz="2900" dirty="0"/>
          </a:p>
          <a:p>
            <a:r>
              <a:rPr lang="en-US" sz="2900" dirty="0" smtClean="0"/>
              <a:t>$9 million in Grants from Gates Foundation for “break through learning models.” </a:t>
            </a:r>
          </a:p>
          <a:p>
            <a:r>
              <a:rPr lang="en-US" sz="2900" dirty="0" smtClean="0"/>
              <a:t>Incomplete on measuring learning between states (Measuring Up 2008).</a:t>
            </a:r>
          </a:p>
          <a:p>
            <a:r>
              <a:rPr lang="en-US" sz="2900" dirty="0" smtClean="0"/>
              <a:t>Association of American Colleges and Universities conference in spring 2013 is going to focus on </a:t>
            </a:r>
            <a:r>
              <a:rPr lang="en-US" sz="2900" dirty="0"/>
              <a:t>“General Education and Assessment: </a:t>
            </a:r>
            <a:r>
              <a:rPr lang="en-US" sz="2900" dirty="0" smtClean="0"/>
              <a:t>A </a:t>
            </a:r>
            <a:r>
              <a:rPr lang="en-US" sz="2900" dirty="0"/>
              <a:t>Sea Change in Student </a:t>
            </a:r>
            <a:r>
              <a:rPr lang="en-US" sz="2900" dirty="0" smtClean="0"/>
              <a:t>Learning.”</a:t>
            </a:r>
          </a:p>
          <a:p>
            <a:endParaRPr lang="en-US" dirty="0"/>
          </a:p>
        </p:txBody>
      </p:sp>
    </p:spTree>
    <p:extLst>
      <p:ext uri="{BB962C8B-B14F-4D97-AF65-F5344CB8AC3E}">
        <p14:creationId xmlns:p14="http://schemas.microsoft.com/office/powerpoint/2010/main" val="14509085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75000"/>
                  </a:schemeClr>
                </a:solidFill>
              </a:rPr>
              <a:t>Mathematics Outcomes</a:t>
            </a:r>
            <a:endParaRPr lang="en-US" dirty="0">
              <a:solidFill>
                <a:schemeClr val="tx2">
                  <a:lumMod val="75000"/>
                </a:schemeClr>
              </a:solidFill>
            </a:endParaRPr>
          </a:p>
        </p:txBody>
      </p:sp>
      <p:sp>
        <p:nvSpPr>
          <p:cNvPr id="3" name="Content Placeholder 2"/>
          <p:cNvSpPr>
            <a:spLocks noGrp="1"/>
          </p:cNvSpPr>
          <p:nvPr>
            <p:ph idx="1"/>
          </p:nvPr>
        </p:nvSpPr>
        <p:spPr/>
        <p:txBody>
          <a:bodyPr>
            <a:normAutofit/>
          </a:bodyPr>
          <a:lstStyle/>
          <a:p>
            <a:r>
              <a:rPr lang="en-US" dirty="0" smtClean="0">
                <a:solidFill>
                  <a:schemeClr val="accent4">
                    <a:lumMod val="75000"/>
                  </a:schemeClr>
                </a:solidFill>
              </a:rPr>
              <a:t>Students are able to use mathematics to </a:t>
            </a:r>
            <a:r>
              <a:rPr lang="en-US" u="sng" dirty="0" smtClean="0">
                <a:solidFill>
                  <a:schemeClr val="accent4">
                    <a:lumMod val="75000"/>
                  </a:schemeClr>
                </a:solidFill>
              </a:rPr>
              <a:t>solve problems</a:t>
            </a:r>
            <a:r>
              <a:rPr lang="en-US" dirty="0" smtClean="0">
                <a:solidFill>
                  <a:schemeClr val="accent4">
                    <a:lumMod val="75000"/>
                  </a:schemeClr>
                </a:solidFill>
              </a:rPr>
              <a:t> and determine if results are reasonable.</a:t>
            </a:r>
          </a:p>
          <a:p>
            <a:r>
              <a:rPr lang="en-US" dirty="0" smtClean="0">
                <a:solidFill>
                  <a:schemeClr val="accent4">
                    <a:lumMod val="75000"/>
                  </a:schemeClr>
                </a:solidFill>
              </a:rPr>
              <a:t>Students are able to use mathematics to </a:t>
            </a:r>
            <a:r>
              <a:rPr lang="en-US" u="sng" dirty="0" smtClean="0">
                <a:solidFill>
                  <a:schemeClr val="accent4">
                    <a:lumMod val="75000"/>
                  </a:schemeClr>
                </a:solidFill>
              </a:rPr>
              <a:t>model</a:t>
            </a:r>
            <a:r>
              <a:rPr lang="en-US" dirty="0" smtClean="0">
                <a:solidFill>
                  <a:schemeClr val="accent4">
                    <a:lumMod val="75000"/>
                  </a:schemeClr>
                </a:solidFill>
              </a:rPr>
              <a:t> real-world behaviors and apply mathematical concepts to the solution of real life problems.</a:t>
            </a:r>
          </a:p>
          <a:p>
            <a:r>
              <a:rPr lang="en-US" dirty="0" smtClean="0">
                <a:solidFill>
                  <a:schemeClr val="accent4">
                    <a:lumMod val="75000"/>
                  </a:schemeClr>
                </a:solidFill>
              </a:rPr>
              <a:t>Students are able to make meaningful </a:t>
            </a:r>
            <a:r>
              <a:rPr lang="en-US" u="sng" dirty="0" smtClean="0">
                <a:solidFill>
                  <a:schemeClr val="accent4">
                    <a:lumMod val="75000"/>
                  </a:schemeClr>
                </a:solidFill>
              </a:rPr>
              <a:t>connections</a:t>
            </a:r>
            <a:r>
              <a:rPr lang="en-US" dirty="0" smtClean="0">
                <a:solidFill>
                  <a:schemeClr val="accent4">
                    <a:lumMod val="75000"/>
                  </a:schemeClr>
                </a:solidFill>
              </a:rPr>
              <a:t> between mathematics and other disciplines.</a:t>
            </a:r>
          </a:p>
          <a:p>
            <a:r>
              <a:rPr lang="en-US" dirty="0" smtClean="0">
                <a:solidFill>
                  <a:schemeClr val="accent4">
                    <a:lumMod val="75000"/>
                  </a:schemeClr>
                </a:solidFill>
              </a:rPr>
              <a:t>Students are able to use </a:t>
            </a:r>
            <a:r>
              <a:rPr lang="en-US" u="sng" dirty="0" smtClean="0">
                <a:solidFill>
                  <a:schemeClr val="accent4">
                    <a:lumMod val="75000"/>
                  </a:schemeClr>
                </a:solidFill>
              </a:rPr>
              <a:t>technology</a:t>
            </a:r>
            <a:r>
              <a:rPr lang="en-US" dirty="0" smtClean="0">
                <a:solidFill>
                  <a:schemeClr val="accent4">
                    <a:lumMod val="75000"/>
                  </a:schemeClr>
                </a:solidFill>
              </a:rPr>
              <a:t> for mathematical reasoning and problem solving.</a:t>
            </a:r>
          </a:p>
          <a:p>
            <a:r>
              <a:rPr lang="en-US" dirty="0" smtClean="0">
                <a:solidFill>
                  <a:schemeClr val="accent4">
                    <a:lumMod val="75000"/>
                  </a:schemeClr>
                </a:solidFill>
              </a:rPr>
              <a:t>Students are able to apply mathematical and/or basic statistical </a:t>
            </a:r>
            <a:r>
              <a:rPr lang="en-US" u="sng" dirty="0" smtClean="0">
                <a:solidFill>
                  <a:schemeClr val="accent4">
                    <a:lumMod val="75000"/>
                  </a:schemeClr>
                </a:solidFill>
              </a:rPr>
              <a:t>reasoning</a:t>
            </a:r>
            <a:r>
              <a:rPr lang="en-US" dirty="0" smtClean="0">
                <a:solidFill>
                  <a:schemeClr val="accent4">
                    <a:lumMod val="75000"/>
                  </a:schemeClr>
                </a:solidFill>
              </a:rPr>
              <a:t> to analyze data and graphs.</a:t>
            </a:r>
            <a:endParaRPr lang="en-US" dirty="0">
              <a:solidFill>
                <a:schemeClr val="accent4">
                  <a:lumMod val="75000"/>
                </a:schemeClr>
              </a:solidFill>
            </a:endParaRPr>
          </a:p>
        </p:txBody>
      </p:sp>
    </p:spTree>
    <p:extLst>
      <p:ext uri="{BB962C8B-B14F-4D97-AF65-F5344CB8AC3E}">
        <p14:creationId xmlns:p14="http://schemas.microsoft.com/office/powerpoint/2010/main" val="25727924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1835</TotalTime>
  <Words>1561</Words>
  <Application>Microsoft Office PowerPoint</Application>
  <PresentationFormat>On-screen Show (4:3)</PresentationFormat>
  <Paragraphs>193</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Clarity</vt:lpstr>
      <vt:lpstr>General Education Assessment</vt:lpstr>
      <vt:lpstr>Purpose</vt:lpstr>
      <vt:lpstr>General Education in TBR Universities and Community Colleges</vt:lpstr>
      <vt:lpstr>Background at TBR</vt:lpstr>
      <vt:lpstr>Learning in the Curriculum</vt:lpstr>
      <vt:lpstr>Assessment of Student Learning</vt:lpstr>
      <vt:lpstr>Definitions</vt:lpstr>
      <vt:lpstr>National Environment</vt:lpstr>
      <vt:lpstr>Mathematics Outcomes</vt:lpstr>
      <vt:lpstr>Oral Communication / Writing</vt:lpstr>
      <vt:lpstr>Institution Reporting vs. System Reporting </vt:lpstr>
      <vt:lpstr>Competency Data Collection</vt:lpstr>
      <vt:lpstr>Results: Mathematics</vt:lpstr>
      <vt:lpstr>Results: Oral Communication</vt:lpstr>
      <vt:lpstr>Results: Writing</vt:lpstr>
      <vt:lpstr>Findings from Progress Results</vt:lpstr>
      <vt:lpstr>Findings from Narratives </vt:lpstr>
      <vt:lpstr>Recommendations</vt:lpstr>
      <vt:lpstr>Next Steps</vt:lpstr>
      <vt:lpstr>General Education Assessment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Education Design</dc:title>
  <dc:creator>Greg Schutz</dc:creator>
  <cp:lastModifiedBy>Greg Schutz</cp:lastModifiedBy>
  <cp:revision>50</cp:revision>
  <cp:lastPrinted>2012-08-13T15:42:35Z</cp:lastPrinted>
  <dcterms:created xsi:type="dcterms:W3CDTF">2006-08-16T00:00:00Z</dcterms:created>
  <dcterms:modified xsi:type="dcterms:W3CDTF">2012-09-10T12:57:41Z</dcterms:modified>
</cp:coreProperties>
</file>