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charts/chart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43"/>
  </p:notesMasterIdLst>
  <p:handoutMasterIdLst>
    <p:handoutMasterId r:id="rId44"/>
  </p:handoutMasterIdLst>
  <p:sldIdLst>
    <p:sldId id="412" r:id="rId2"/>
    <p:sldId id="329" r:id="rId3"/>
    <p:sldId id="470" r:id="rId4"/>
    <p:sldId id="473" r:id="rId5"/>
    <p:sldId id="472" r:id="rId6"/>
    <p:sldId id="474" r:id="rId7"/>
    <p:sldId id="429" r:id="rId8"/>
    <p:sldId id="445" r:id="rId9"/>
    <p:sldId id="454" r:id="rId10"/>
    <p:sldId id="392" r:id="rId11"/>
    <p:sldId id="446" r:id="rId12"/>
    <p:sldId id="455" r:id="rId13"/>
    <p:sldId id="466" r:id="rId14"/>
    <p:sldId id="393" r:id="rId15"/>
    <p:sldId id="447" r:id="rId16"/>
    <p:sldId id="456" r:id="rId17"/>
    <p:sldId id="462" r:id="rId18"/>
    <p:sldId id="394" r:id="rId19"/>
    <p:sldId id="448" r:id="rId20"/>
    <p:sldId id="457" r:id="rId21"/>
    <p:sldId id="395" r:id="rId22"/>
    <p:sldId id="449" r:id="rId23"/>
    <p:sldId id="458" r:id="rId24"/>
    <p:sldId id="463" r:id="rId25"/>
    <p:sldId id="464" r:id="rId26"/>
    <p:sldId id="396" r:id="rId27"/>
    <p:sldId id="450" r:id="rId28"/>
    <p:sldId id="459" r:id="rId29"/>
    <p:sldId id="467" r:id="rId30"/>
    <p:sldId id="468" r:id="rId31"/>
    <p:sldId id="397" r:id="rId32"/>
    <p:sldId id="451" r:id="rId33"/>
    <p:sldId id="460" r:id="rId34"/>
    <p:sldId id="398" r:id="rId35"/>
    <p:sldId id="475" r:id="rId36"/>
    <p:sldId id="476" r:id="rId37"/>
    <p:sldId id="477" r:id="rId38"/>
    <p:sldId id="434" r:id="rId39"/>
    <p:sldId id="469" r:id="rId40"/>
    <p:sldId id="410" r:id="rId41"/>
    <p:sldId id="324"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368" autoAdjust="0"/>
    <p:restoredTop sz="90635" autoAdjust="0"/>
  </p:normalViewPr>
  <p:slideViewPr>
    <p:cSldViewPr>
      <p:cViewPr varScale="1">
        <p:scale>
          <a:sx n="112" d="100"/>
          <a:sy n="112" d="100"/>
        </p:scale>
        <p:origin x="120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7290"/>
    </p:cViewPr>
  </p:sorterViewPr>
  <p:notesViewPr>
    <p:cSldViewPr>
      <p:cViewPr>
        <p:scale>
          <a:sx n="110" d="100"/>
          <a:sy n="110" d="100"/>
        </p:scale>
        <p:origin x="2292" y="-11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507874015748"/>
          <c:y val="1.8343926752874402E-2"/>
          <c:w val="0.86307390395644989"/>
          <c:h val="0.71096835641234868"/>
        </c:manualLayout>
      </c:layout>
      <c:barChart>
        <c:barDir val="col"/>
        <c:grouping val="stacked"/>
        <c:varyColors val="0"/>
        <c:ser>
          <c:idx val="0"/>
          <c:order val="0"/>
          <c:tx>
            <c:strRef>
              <c:f>Sheet1!$B$1</c:f>
              <c:strCache>
                <c:ptCount val="1"/>
                <c:pt idx="0">
                  <c:v>Salary</c:v>
                </c:pt>
              </c:strCache>
            </c:strRef>
          </c:tx>
          <c:spPr>
            <a:solidFill>
              <a:schemeClr val="accent1"/>
            </a:solidFill>
            <a:ln>
              <a:noFill/>
            </a:ln>
            <a:effectLst/>
          </c:spPr>
          <c:invertIfNegative val="0"/>
          <c:cat>
            <c:strRef>
              <c:f>Sheet1!$A$2:$A$7</c:f>
              <c:strCache>
                <c:ptCount val="6"/>
                <c:pt idx="0">
                  <c:v>Universities w/ 1 Hr Overtime</c:v>
                </c:pt>
                <c:pt idx="1">
                  <c:v>Colleges w/ 1 Hr Overtime</c:v>
                </c:pt>
                <c:pt idx="2">
                  <c:v>Total w/ 1 Hr Overtime</c:v>
                </c:pt>
                <c:pt idx="3">
                  <c:v>Universities w/ 5 Hr Overtime</c:v>
                </c:pt>
                <c:pt idx="4">
                  <c:v>Colleges w/ 5 Hr Overtime</c:v>
                </c:pt>
                <c:pt idx="5">
                  <c:v>Total w/ 5 Hr Overtime</c:v>
                </c:pt>
              </c:strCache>
            </c:strRef>
          </c:cat>
          <c:val>
            <c:numRef>
              <c:f>Sheet1!$B$2:$B$7</c:f>
              <c:numCache>
                <c:formatCode>_("$"* #,##0.0_);_("$"* \(#,##0.0\);_("$"* "-"??_);_(@_)</c:formatCode>
                <c:ptCount val="6"/>
                <c:pt idx="0">
                  <c:v>0.52</c:v>
                </c:pt>
                <c:pt idx="1">
                  <c:v>1.1700000000000002</c:v>
                </c:pt>
                <c:pt idx="2">
                  <c:v>1.6900000000000002</c:v>
                </c:pt>
                <c:pt idx="3">
                  <c:v>0.52</c:v>
                </c:pt>
                <c:pt idx="4">
                  <c:v>1.1700000000000002</c:v>
                </c:pt>
                <c:pt idx="5">
                  <c:v>1.6900000000000002</c:v>
                </c:pt>
              </c:numCache>
            </c:numRef>
          </c:val>
          <c:extLst xmlns:c16r2="http://schemas.microsoft.com/office/drawing/2015/06/chart">
            <c:ext xmlns:c16="http://schemas.microsoft.com/office/drawing/2014/chart" uri="{C3380CC4-5D6E-409C-BE32-E72D297353CC}">
              <c16:uniqueId val="{00000000-BBF7-457E-B062-6B48A855A738}"/>
            </c:ext>
          </c:extLst>
        </c:ser>
        <c:ser>
          <c:idx val="1"/>
          <c:order val="1"/>
          <c:tx>
            <c:strRef>
              <c:f>Sheet1!$C$1</c:f>
              <c:strCache>
                <c:ptCount val="1"/>
                <c:pt idx="0">
                  <c:v>Overtime</c:v>
                </c:pt>
              </c:strCache>
            </c:strRef>
          </c:tx>
          <c:spPr>
            <a:solidFill>
              <a:schemeClr val="accent2"/>
            </a:solidFill>
            <a:ln>
              <a:noFill/>
            </a:ln>
            <a:effectLst/>
          </c:spPr>
          <c:invertIfNegative val="0"/>
          <c:cat>
            <c:strRef>
              <c:f>Sheet1!$A$2:$A$7</c:f>
              <c:strCache>
                <c:ptCount val="6"/>
                <c:pt idx="0">
                  <c:v>Universities w/ 1 Hr Overtime</c:v>
                </c:pt>
                <c:pt idx="1">
                  <c:v>Colleges w/ 1 Hr Overtime</c:v>
                </c:pt>
                <c:pt idx="2">
                  <c:v>Total w/ 1 Hr Overtime</c:v>
                </c:pt>
                <c:pt idx="3">
                  <c:v>Universities w/ 5 Hr Overtime</c:v>
                </c:pt>
                <c:pt idx="4">
                  <c:v>Colleges w/ 5 Hr Overtime</c:v>
                </c:pt>
                <c:pt idx="5">
                  <c:v>Total w/ 5 Hr Overtime</c:v>
                </c:pt>
              </c:strCache>
            </c:strRef>
          </c:cat>
          <c:val>
            <c:numRef>
              <c:f>Sheet1!$C$2:$C$7</c:f>
              <c:numCache>
                <c:formatCode>_("$"* #,##0.0_);_("$"* \(#,##0.0\);_("$"* "-"??_);_(@_)</c:formatCode>
                <c:ptCount val="6"/>
                <c:pt idx="0">
                  <c:v>2.4699999999999998</c:v>
                </c:pt>
                <c:pt idx="1">
                  <c:v>0.39</c:v>
                </c:pt>
                <c:pt idx="2">
                  <c:v>2.86</c:v>
                </c:pt>
                <c:pt idx="3">
                  <c:v>11.700000000000001</c:v>
                </c:pt>
                <c:pt idx="4">
                  <c:v>2.2000000000000002</c:v>
                </c:pt>
                <c:pt idx="5">
                  <c:v>13.9</c:v>
                </c:pt>
              </c:numCache>
            </c:numRef>
          </c:val>
          <c:extLst xmlns:c16r2="http://schemas.microsoft.com/office/drawing/2015/06/chart">
            <c:ext xmlns:c16="http://schemas.microsoft.com/office/drawing/2014/chart" uri="{C3380CC4-5D6E-409C-BE32-E72D297353CC}">
              <c16:uniqueId val="{00000001-BBF7-457E-B062-6B48A855A738}"/>
            </c:ext>
          </c:extLst>
        </c:ser>
        <c:dLbls>
          <c:showLegendKey val="0"/>
          <c:showVal val="0"/>
          <c:showCatName val="0"/>
          <c:showSerName val="0"/>
          <c:showPercent val="0"/>
          <c:showBubbleSize val="0"/>
        </c:dLbls>
        <c:gapWidth val="150"/>
        <c:overlap val="100"/>
        <c:axId val="-1054483856"/>
        <c:axId val="-1054486032"/>
      </c:barChart>
      <c:catAx>
        <c:axId val="-105448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86032"/>
        <c:crosses val="autoZero"/>
        <c:auto val="1"/>
        <c:lblAlgn val="ctr"/>
        <c:lblOffset val="100"/>
        <c:noMultiLvlLbl val="0"/>
      </c:catAx>
      <c:valAx>
        <c:axId val="-10544860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83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Potential Financial Impact as % Institutional Reserves</a:t>
            </a:r>
          </a:p>
          <a:p>
            <a:pPr>
              <a:defRPr/>
            </a:pPr>
            <a:r>
              <a:rPr lang="en-US" dirty="0" smtClean="0"/>
              <a:t>Assuming</a:t>
            </a:r>
            <a:r>
              <a:rPr lang="en-US" baseline="0" dirty="0" smtClean="0"/>
              <a:t> 5 Hours/Week in Overtime</a:t>
            </a:r>
            <a:endParaRPr lang="en-US" dirty="0"/>
          </a:p>
        </c:rich>
      </c:tx>
      <c:layout>
        <c:manualLayout>
          <c:xMode val="edge"/>
          <c:yMode val="edge"/>
          <c:x val="0.14159327306308933"/>
          <c:y val="3.225806451612903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8"/>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86D-4B66-A365-BE5BD47AB5DC}"/>
              </c:ext>
            </c:extLst>
          </c:dPt>
          <c:dPt>
            <c:idx val="1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86D-4B66-A365-BE5BD47AB5DC}"/>
              </c:ext>
            </c:extLst>
          </c:dPt>
          <c:dPt>
            <c:idx val="1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86D-4B66-A365-BE5BD47AB5DC}"/>
              </c:ext>
            </c:extLst>
          </c:dPt>
          <c:cat>
            <c:strRef>
              <c:f>Sheet1!$A$2:$A$23</c:f>
              <c:strCache>
                <c:ptCount val="22"/>
                <c:pt idx="0">
                  <c:v>UOM</c:v>
                </c:pt>
                <c:pt idx="1">
                  <c:v>SWCC</c:v>
                </c:pt>
                <c:pt idx="2">
                  <c:v>NASCC</c:v>
                </c:pt>
                <c:pt idx="3">
                  <c:v>MSCC</c:v>
                </c:pt>
                <c:pt idx="4">
                  <c:v>CHSCC</c:v>
                </c:pt>
                <c:pt idx="5">
                  <c:v>JSCC</c:v>
                </c:pt>
                <c:pt idx="6">
                  <c:v>COSCC</c:v>
                </c:pt>
                <c:pt idx="7">
                  <c:v>TTU</c:v>
                </c:pt>
                <c:pt idx="8">
                  <c:v>CC Avg.</c:v>
                </c:pt>
                <c:pt idx="9">
                  <c:v>VSCC</c:v>
                </c:pt>
                <c:pt idx="10">
                  <c:v>System Avg.</c:v>
                </c:pt>
                <c:pt idx="11">
                  <c:v>Univ. Avg.</c:v>
                </c:pt>
                <c:pt idx="12">
                  <c:v>TSU</c:v>
                </c:pt>
                <c:pt idx="13">
                  <c:v>RSCC</c:v>
                </c:pt>
                <c:pt idx="14">
                  <c:v>APSU</c:v>
                </c:pt>
                <c:pt idx="15">
                  <c:v>PSCC</c:v>
                </c:pt>
                <c:pt idx="16">
                  <c:v>MTSU</c:v>
                </c:pt>
                <c:pt idx="17">
                  <c:v>WSCC</c:v>
                </c:pt>
                <c:pt idx="18">
                  <c:v>CLSCC</c:v>
                </c:pt>
                <c:pt idx="19">
                  <c:v>ETSU</c:v>
                </c:pt>
                <c:pt idx="20">
                  <c:v>NESCC</c:v>
                </c:pt>
                <c:pt idx="21">
                  <c:v>DSCC</c:v>
                </c:pt>
              </c:strCache>
            </c:strRef>
          </c:cat>
          <c:val>
            <c:numRef>
              <c:f>Sheet1!$B$2:$B$23</c:f>
              <c:numCache>
                <c:formatCode>0.0%</c:formatCode>
                <c:ptCount val="22"/>
                <c:pt idx="0">
                  <c:v>2E-3</c:v>
                </c:pt>
                <c:pt idx="1">
                  <c:v>2E-3</c:v>
                </c:pt>
                <c:pt idx="2">
                  <c:v>6.0000000000000001E-3</c:v>
                </c:pt>
                <c:pt idx="3">
                  <c:v>7.0000000000000001E-3</c:v>
                </c:pt>
                <c:pt idx="4">
                  <c:v>1.0999999999999999E-2</c:v>
                </c:pt>
                <c:pt idx="5">
                  <c:v>1.2E-2</c:v>
                </c:pt>
                <c:pt idx="6">
                  <c:v>1.7999999999999999E-2</c:v>
                </c:pt>
                <c:pt idx="7">
                  <c:v>1.9E-2</c:v>
                </c:pt>
                <c:pt idx="8">
                  <c:v>1.9E-2</c:v>
                </c:pt>
                <c:pt idx="9">
                  <c:v>2.9000000000000001E-2</c:v>
                </c:pt>
                <c:pt idx="10">
                  <c:v>0.03</c:v>
                </c:pt>
                <c:pt idx="11">
                  <c:v>3.5999999999999997E-2</c:v>
                </c:pt>
                <c:pt idx="12">
                  <c:v>3.7999999999999999E-2</c:v>
                </c:pt>
                <c:pt idx="13">
                  <c:v>0.04</c:v>
                </c:pt>
                <c:pt idx="14">
                  <c:v>4.7E-2</c:v>
                </c:pt>
                <c:pt idx="15">
                  <c:v>4.8000000000000001E-2</c:v>
                </c:pt>
                <c:pt idx="16">
                  <c:v>5.2999999999999999E-2</c:v>
                </c:pt>
                <c:pt idx="17">
                  <c:v>6.6000000000000003E-2</c:v>
                </c:pt>
                <c:pt idx="18">
                  <c:v>6.8000000000000005E-2</c:v>
                </c:pt>
                <c:pt idx="19">
                  <c:v>7.0999999999999994E-2</c:v>
                </c:pt>
                <c:pt idx="20">
                  <c:v>8.2000000000000003E-2</c:v>
                </c:pt>
                <c:pt idx="21">
                  <c:v>0.16300000000000001</c:v>
                </c:pt>
              </c:numCache>
            </c:numRef>
          </c:val>
          <c:extLst xmlns:c16r2="http://schemas.microsoft.com/office/drawing/2015/06/chart">
            <c:ext xmlns:c16="http://schemas.microsoft.com/office/drawing/2014/chart" uri="{C3380CC4-5D6E-409C-BE32-E72D297353CC}">
              <c16:uniqueId val="{00000006-886D-4B66-A365-BE5BD47AB5DC}"/>
            </c:ext>
          </c:extLst>
        </c:ser>
        <c:dLbls>
          <c:showLegendKey val="0"/>
          <c:showVal val="0"/>
          <c:showCatName val="0"/>
          <c:showSerName val="0"/>
          <c:showPercent val="0"/>
          <c:showBubbleSize val="0"/>
        </c:dLbls>
        <c:gapWidth val="219"/>
        <c:overlap val="-27"/>
        <c:axId val="-1054483312"/>
        <c:axId val="-1054474608"/>
      </c:barChart>
      <c:catAx>
        <c:axId val="-10544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74608"/>
        <c:crosses val="autoZero"/>
        <c:auto val="1"/>
        <c:lblAlgn val="ctr"/>
        <c:lblOffset val="100"/>
        <c:noMultiLvlLbl val="0"/>
      </c:catAx>
      <c:valAx>
        <c:axId val="-1054474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8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6735802954607"/>
          <c:y val="4.6321942056539216E-2"/>
          <c:w val="0.81219216490815582"/>
          <c:h val="0.75708062343133431"/>
        </c:manualLayout>
      </c:layout>
      <c:barChart>
        <c:barDir val="col"/>
        <c:grouping val="stacked"/>
        <c:varyColors val="0"/>
        <c:ser>
          <c:idx val="0"/>
          <c:order val="0"/>
          <c:tx>
            <c:strRef>
              <c:f>Revised!$B$45</c:f>
              <c:strCache>
                <c:ptCount val="1"/>
                <c:pt idx="0">
                  <c:v>Mandatory Fee Changes Only</c:v>
                </c:pt>
              </c:strCache>
            </c:strRef>
          </c:tx>
          <c:spPr>
            <a:solidFill>
              <a:schemeClr val="accent1"/>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Revised!$B$46:$B$53</c:f>
              <c:numCache>
                <c:formatCode>0.0%</c:formatCode>
                <c:ptCount val="8"/>
                <c:pt idx="0">
                  <c:v>1E-3</c:v>
                </c:pt>
                <c:pt idx="1">
                  <c:v>2E-3</c:v>
                </c:pt>
                <c:pt idx="2">
                  <c:v>1E-3</c:v>
                </c:pt>
                <c:pt idx="3">
                  <c:v>0</c:v>
                </c:pt>
                <c:pt idx="4">
                  <c:v>0</c:v>
                </c:pt>
                <c:pt idx="5">
                  <c:v>6.0000000000000001E-3</c:v>
                </c:pt>
                <c:pt idx="6">
                  <c:v>1E-3</c:v>
                </c:pt>
                <c:pt idx="7">
                  <c:v>0</c:v>
                </c:pt>
              </c:numCache>
            </c:numRef>
          </c:val>
          <c:extLst xmlns:c16r2="http://schemas.microsoft.com/office/drawing/2015/06/chart">
            <c:ext xmlns:c16="http://schemas.microsoft.com/office/drawing/2014/chart" uri="{C3380CC4-5D6E-409C-BE32-E72D297353CC}">
              <c16:uniqueId val="{00000000-E59E-4B78-A10A-8DD4D6226B75}"/>
            </c:ext>
          </c:extLst>
        </c:ser>
        <c:ser>
          <c:idx val="1"/>
          <c:order val="1"/>
          <c:tx>
            <c:strRef>
              <c:f>Revised!$D$45</c:f>
              <c:strCache>
                <c:ptCount val="1"/>
                <c:pt idx="0">
                  <c:v>Fixed Costs</c:v>
                </c:pt>
              </c:strCache>
            </c:strRef>
          </c:tx>
          <c:spPr>
            <a:solidFill>
              <a:schemeClr val="accent2"/>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Revised!$D$46:$D$53</c:f>
              <c:numCache>
                <c:formatCode>0.0%</c:formatCode>
                <c:ptCount val="8"/>
                <c:pt idx="0">
                  <c:v>6.0000000000000001E-3</c:v>
                </c:pt>
                <c:pt idx="1">
                  <c:v>6.0000000000000001E-3</c:v>
                </c:pt>
                <c:pt idx="2">
                  <c:v>7.0000000000000001E-3</c:v>
                </c:pt>
                <c:pt idx="3">
                  <c:v>5.0000000000000001E-3</c:v>
                </c:pt>
                <c:pt idx="4">
                  <c:v>6.0000000000000001E-3</c:v>
                </c:pt>
                <c:pt idx="5">
                  <c:v>0.01</c:v>
                </c:pt>
                <c:pt idx="6">
                  <c:v>6.0000000000000001E-3</c:v>
                </c:pt>
                <c:pt idx="7">
                  <c:v>8.0000000000000002E-3</c:v>
                </c:pt>
              </c:numCache>
            </c:numRef>
          </c:val>
          <c:extLst xmlns:c16r2="http://schemas.microsoft.com/office/drawing/2015/06/chart">
            <c:ext xmlns:c16="http://schemas.microsoft.com/office/drawing/2014/chart" uri="{C3380CC4-5D6E-409C-BE32-E72D297353CC}">
              <c16:uniqueId val="{00000001-E59E-4B78-A10A-8DD4D6226B75}"/>
            </c:ext>
          </c:extLst>
        </c:ser>
        <c:ser>
          <c:idx val="3"/>
          <c:order val="2"/>
          <c:tx>
            <c:strRef>
              <c:f>Revised!$C$45</c:f>
              <c:strCache>
                <c:ptCount val="1"/>
                <c:pt idx="0">
                  <c:v>Salary Pool</c:v>
                </c:pt>
              </c:strCache>
            </c:strRef>
          </c:tx>
          <c:invertIfNegative val="0"/>
          <c:val>
            <c:numRef>
              <c:f>Revised!$C$46:$C$53</c:f>
              <c:numCache>
                <c:formatCode>0.0%</c:formatCode>
                <c:ptCount val="8"/>
                <c:pt idx="0">
                  <c:v>5.0000000000000001E-3</c:v>
                </c:pt>
                <c:pt idx="1">
                  <c:v>6.0000000000000001E-3</c:v>
                </c:pt>
                <c:pt idx="2">
                  <c:v>6.0000000000000001E-3</c:v>
                </c:pt>
                <c:pt idx="3">
                  <c:v>6.0000000000000001E-3</c:v>
                </c:pt>
                <c:pt idx="4">
                  <c:v>5.0000000000000001E-3</c:v>
                </c:pt>
                <c:pt idx="5">
                  <c:v>7.0000000000000001E-3</c:v>
                </c:pt>
                <c:pt idx="6">
                  <c:v>5.0000000000000001E-3</c:v>
                </c:pt>
                <c:pt idx="7">
                  <c:v>0</c:v>
                </c:pt>
              </c:numCache>
            </c:numRef>
          </c:val>
          <c:extLst xmlns:c16r2="http://schemas.microsoft.com/office/drawing/2015/06/chart">
            <c:ext xmlns:c16="http://schemas.microsoft.com/office/drawing/2014/chart" uri="{C3380CC4-5D6E-409C-BE32-E72D297353CC}">
              <c16:uniqueId val="{00000000-A372-4873-9DC2-72744C53CEC4}"/>
            </c:ext>
          </c:extLst>
        </c:ser>
        <c:ser>
          <c:idx val="2"/>
          <c:order val="3"/>
          <c:tx>
            <c:strRef>
              <c:f>Revised!$E$45</c:f>
              <c:strCache>
                <c:ptCount val="1"/>
                <c:pt idx="0">
                  <c:v>Institutional Requests</c:v>
                </c:pt>
              </c:strCache>
            </c:strRef>
          </c:tx>
          <c:spPr>
            <a:solidFill>
              <a:schemeClr val="accent3"/>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Revised!$E$46:$E$53</c:f>
              <c:numCache>
                <c:formatCode>0.0%</c:formatCode>
                <c:ptCount val="8"/>
                <c:pt idx="0">
                  <c:v>1.7000000000000001E-2</c:v>
                </c:pt>
                <c:pt idx="1">
                  <c:v>1.7000000000000001E-2</c:v>
                </c:pt>
                <c:pt idx="2">
                  <c:v>1.4999999999999999E-2</c:v>
                </c:pt>
                <c:pt idx="3">
                  <c:v>1.7999999999999999E-2</c:v>
                </c:pt>
                <c:pt idx="4">
                  <c:v>1.7999999999999999E-2</c:v>
                </c:pt>
                <c:pt idx="5">
                  <c:v>6.0000000000000001E-3</c:v>
                </c:pt>
                <c:pt idx="6">
                  <c:v>1.7000000000000001E-2</c:v>
                </c:pt>
                <c:pt idx="7">
                  <c:v>0.02</c:v>
                </c:pt>
              </c:numCache>
            </c:numRef>
          </c:val>
          <c:extLst xmlns:c16r2="http://schemas.microsoft.com/office/drawing/2015/06/chart">
            <c:ext xmlns:c16="http://schemas.microsoft.com/office/drawing/2014/chart" uri="{C3380CC4-5D6E-409C-BE32-E72D297353CC}">
              <c16:uniqueId val="{00000002-E59E-4B78-A10A-8DD4D6226B75}"/>
            </c:ext>
          </c:extLst>
        </c:ser>
        <c:dLbls>
          <c:showLegendKey val="0"/>
          <c:showVal val="0"/>
          <c:showCatName val="0"/>
          <c:showSerName val="0"/>
          <c:showPercent val="0"/>
          <c:showBubbleSize val="0"/>
        </c:dLbls>
        <c:gapWidth val="150"/>
        <c:overlap val="100"/>
        <c:axId val="-1054481680"/>
        <c:axId val="-940082016"/>
      </c:barChart>
      <c:catAx>
        <c:axId val="-10544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0082016"/>
        <c:crosses val="autoZero"/>
        <c:auto val="1"/>
        <c:lblAlgn val="ctr"/>
        <c:lblOffset val="100"/>
        <c:noMultiLvlLbl val="0"/>
      </c:catAx>
      <c:valAx>
        <c:axId val="-94008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smtClean="0"/>
                  <a:t>Increase Over FY 2015-16 Combined Maintenance</a:t>
                </a:r>
                <a:r>
                  <a:rPr lang="en-US" baseline="0" dirty="0" smtClean="0"/>
                  <a:t> and Mandatory Fees</a:t>
                </a:r>
                <a:endParaRPr lang="en-US" dirty="0"/>
              </a:p>
            </c:rich>
          </c:tx>
          <c:layout>
            <c:manualLayout>
              <c:xMode val="edge"/>
              <c:yMode val="edge"/>
              <c:x val="8.4821438510198549E-2"/>
              <c:y val="6.6062794498813457E-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4481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87926261708648"/>
          <c:y val="4.6321942056539216E-2"/>
          <c:w val="0.81368026032061547"/>
          <c:h val="0.82811550627371844"/>
        </c:manualLayout>
      </c:layout>
      <c:barChart>
        <c:barDir val="col"/>
        <c:grouping val="stacked"/>
        <c:varyColors val="0"/>
        <c:ser>
          <c:idx val="3"/>
          <c:order val="1"/>
          <c:tx>
            <c:strRef>
              <c:f>Revised!$C$45</c:f>
              <c:strCache>
                <c:ptCount val="1"/>
                <c:pt idx="0">
                  <c:v>Growth in Appropriation</c:v>
                </c:pt>
              </c:strCache>
            </c:strRef>
          </c:tx>
          <c:spPr>
            <a:solidFill>
              <a:schemeClr val="accent2"/>
            </a:solidFill>
          </c:spPr>
          <c:invertIfNegative val="0"/>
          <c:val>
            <c:numRef>
              <c:f>Revised!$C$46:$C$53</c:f>
              <c:numCache>
                <c:formatCode>0.0%</c:formatCode>
                <c:ptCount val="8"/>
                <c:pt idx="0">
                  <c:v>3.3000000000000002E-2</c:v>
                </c:pt>
                <c:pt idx="1">
                  <c:v>2.3E-2</c:v>
                </c:pt>
                <c:pt idx="2">
                  <c:v>1.9E-2</c:v>
                </c:pt>
                <c:pt idx="3">
                  <c:v>7.0000000000000001E-3</c:v>
                </c:pt>
                <c:pt idx="4">
                  <c:v>2.5000000000000001E-2</c:v>
                </c:pt>
                <c:pt idx="5">
                  <c:v>2.9000000000000001E-2</c:v>
                </c:pt>
                <c:pt idx="6">
                  <c:v>2.9000000000000001E-2</c:v>
                </c:pt>
                <c:pt idx="7">
                  <c:v>0.05</c:v>
                </c:pt>
              </c:numCache>
            </c:numRef>
          </c:val>
          <c:extLst xmlns:c16r2="http://schemas.microsoft.com/office/drawing/2015/06/chart">
            <c:ext xmlns:c16="http://schemas.microsoft.com/office/drawing/2014/chart" uri="{C3380CC4-5D6E-409C-BE32-E72D297353CC}">
              <c16:uniqueId val="{00000000-A372-4873-9DC2-72744C53CEC4}"/>
            </c:ext>
          </c:extLst>
        </c:ser>
        <c:ser>
          <c:idx val="0"/>
          <c:order val="2"/>
          <c:tx>
            <c:strRef>
              <c:f>Revised!$B$45</c:f>
              <c:strCache>
                <c:ptCount val="1"/>
                <c:pt idx="0">
                  <c:v>Growth in Fees</c:v>
                </c:pt>
              </c:strCache>
            </c:strRef>
          </c:tx>
          <c:spPr>
            <a:solidFill>
              <a:schemeClr val="accent1"/>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Revised!$B$46:$B$53</c:f>
              <c:numCache>
                <c:formatCode>0.0%</c:formatCode>
                <c:ptCount val="8"/>
                <c:pt idx="0">
                  <c:v>1.7000000000000001E-2</c:v>
                </c:pt>
                <c:pt idx="1">
                  <c:v>1.7999999999999999E-2</c:v>
                </c:pt>
                <c:pt idx="2">
                  <c:v>1.6E-2</c:v>
                </c:pt>
                <c:pt idx="3">
                  <c:v>1.9E-2</c:v>
                </c:pt>
                <c:pt idx="4">
                  <c:v>2.1000000000000001E-2</c:v>
                </c:pt>
                <c:pt idx="5">
                  <c:v>1.4E-2</c:v>
                </c:pt>
                <c:pt idx="6">
                  <c:v>1.4999999999999999E-2</c:v>
                </c:pt>
                <c:pt idx="7">
                  <c:v>0.01</c:v>
                </c:pt>
              </c:numCache>
            </c:numRef>
          </c:val>
          <c:extLst xmlns:c16r2="http://schemas.microsoft.com/office/drawing/2015/06/chart">
            <c:ext xmlns:c16="http://schemas.microsoft.com/office/drawing/2014/chart" uri="{C3380CC4-5D6E-409C-BE32-E72D297353CC}">
              <c16:uniqueId val="{00000000-E59E-4B78-A10A-8DD4D6226B75}"/>
            </c:ext>
          </c:extLst>
        </c:ser>
        <c:dLbls>
          <c:showLegendKey val="0"/>
          <c:showVal val="0"/>
          <c:showCatName val="0"/>
          <c:showSerName val="0"/>
          <c:showPercent val="0"/>
          <c:showBubbleSize val="0"/>
        </c:dLbls>
        <c:gapWidth val="150"/>
        <c:overlap val="100"/>
        <c:axId val="-940077664"/>
        <c:axId val="-940088000"/>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Revised!$D$45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Revised!$A$46:$A$53</c15:sqref>
                        </c15:formulaRef>
                      </c:ext>
                    </c:extLst>
                    <c:strCache>
                      <c:ptCount val="8"/>
                      <c:pt idx="0">
                        <c:v>APSU</c:v>
                      </c:pt>
                      <c:pt idx="1">
                        <c:v>ETSU</c:v>
                      </c:pt>
                      <c:pt idx="2">
                        <c:v>MTSU</c:v>
                      </c:pt>
                      <c:pt idx="3">
                        <c:v>TSU</c:v>
                      </c:pt>
                      <c:pt idx="4">
                        <c:v>TTU</c:v>
                      </c:pt>
                      <c:pt idx="5">
                        <c:v>UOM</c:v>
                      </c:pt>
                      <c:pt idx="6">
                        <c:v>Com. Colleges</c:v>
                      </c:pt>
                      <c:pt idx="7">
                        <c:v>TCATs</c:v>
                      </c:pt>
                    </c:strCache>
                  </c:strRef>
                </c:cat>
                <c:val>
                  <c:numRef>
                    <c:extLst xmlns:c16r2="http://schemas.microsoft.com/office/drawing/2015/06/chart">
                      <c:ext uri="{02D57815-91ED-43cb-92C2-25804820EDAC}">
                        <c15:formulaRef>
                          <c15:sqref>Revised!$D$46:$D$53</c15:sqref>
                        </c15:formulaRef>
                      </c:ext>
                    </c:extLst>
                    <c:numCache>
                      <c:formatCode>General</c:formatCode>
                      <c:ptCount val="8"/>
                    </c:numCache>
                  </c:numRef>
                </c:val>
                <c:extLst xmlns:c16r2="http://schemas.microsoft.com/office/drawing/2015/06/chart">
                  <c:ext xmlns:c16="http://schemas.microsoft.com/office/drawing/2014/chart" uri="{C3380CC4-5D6E-409C-BE32-E72D297353CC}">
                    <c16:uniqueId val="{00000001-E59E-4B78-A10A-8DD4D6226B75}"/>
                  </c:ext>
                </c:extLst>
              </c15:ser>
            </c15:filteredBarSeries>
            <c15:filteredBarSeries>
              <c15:ser>
                <c:idx val="2"/>
                <c:order val="3"/>
                <c:tx>
                  <c:strRef>
                    <c:extLst xmlns:c16r2="http://schemas.microsoft.com/office/drawing/2015/06/chart" xmlns:c15="http://schemas.microsoft.com/office/drawing/2012/chart">
                      <c:ext xmlns:c15="http://schemas.microsoft.com/office/drawing/2012/chart" uri="{02D57815-91ED-43cb-92C2-25804820EDAC}">
                        <c15:formulaRef>
                          <c15:sqref>Revised!$E$45</c15:sqref>
                        </c15:formulaRef>
                      </c:ext>
                    </c:extLst>
                    <c:strCache>
                      <c:ptCount val="1"/>
                    </c:strCache>
                  </c:strRef>
                </c:tx>
                <c:spPr>
                  <a:solidFill>
                    <a:schemeClr val="accent3"/>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Revised!$A$46:$A$53</c15:sqref>
                        </c15:formulaRef>
                      </c:ext>
                    </c:extLst>
                    <c:strCache>
                      <c:ptCount val="8"/>
                      <c:pt idx="0">
                        <c:v>APSU</c:v>
                      </c:pt>
                      <c:pt idx="1">
                        <c:v>ETSU</c:v>
                      </c:pt>
                      <c:pt idx="2">
                        <c:v>MTSU</c:v>
                      </c:pt>
                      <c:pt idx="3">
                        <c:v>TSU</c:v>
                      </c:pt>
                      <c:pt idx="4">
                        <c:v>TTU</c:v>
                      </c:pt>
                      <c:pt idx="5">
                        <c:v>UOM</c:v>
                      </c:pt>
                      <c:pt idx="6">
                        <c:v>Com. Colleges</c:v>
                      </c:pt>
                      <c:pt idx="7">
                        <c:v>TCATs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Revised!$E$46:$E$53</c15:sqref>
                        </c15:formulaRef>
                      </c:ext>
                    </c:extLst>
                    <c:numCache>
                      <c:formatCode>General</c:formatCode>
                      <c:ptCount val="8"/>
                    </c:numCache>
                  </c:numRef>
                </c:val>
                <c:extLst xmlns:c16r2="http://schemas.microsoft.com/office/drawing/2015/06/chart" xmlns:c15="http://schemas.microsoft.com/office/drawing/2012/chart">
                  <c:ext xmlns:c16="http://schemas.microsoft.com/office/drawing/2014/chart" uri="{C3380CC4-5D6E-409C-BE32-E72D297353CC}">
                    <c16:uniqueId val="{00000002-E59E-4B78-A10A-8DD4D6226B75}"/>
                  </c:ext>
                </c:extLst>
              </c15:ser>
            </c15:filteredBarSeries>
          </c:ext>
        </c:extLst>
      </c:barChart>
      <c:catAx>
        <c:axId val="-94007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0088000"/>
        <c:crosses val="autoZero"/>
        <c:auto val="1"/>
        <c:lblAlgn val="ctr"/>
        <c:lblOffset val="100"/>
        <c:noMultiLvlLbl val="0"/>
      </c:catAx>
      <c:valAx>
        <c:axId val="-94008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smtClean="0"/>
                  <a:t>Increase Over FY 2015-16 Combined Recurring Appropriation</a:t>
                </a:r>
                <a:r>
                  <a:rPr lang="en-US" baseline="0" dirty="0" smtClean="0"/>
                  <a:t> and Tuition and Fees</a:t>
                </a:r>
                <a:endParaRPr lang="en-US" dirty="0"/>
              </a:p>
            </c:rich>
          </c:tx>
          <c:layout>
            <c:manualLayout>
              <c:xMode val="edge"/>
              <c:yMode val="edge"/>
              <c:x val="8.4821438510198549E-2"/>
              <c:y val="6.6062794498813457E-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0077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55EFFD3C-8F63-4C6E-8725-3431987D9E86}" type="datetimeFigureOut">
              <a:rPr lang="en-US" smtClean="0"/>
              <a:t>5/5/2016</a:t>
            </a:fld>
            <a:endParaRPr lang="en-US" dirty="0"/>
          </a:p>
        </p:txBody>
      </p:sp>
      <p:sp>
        <p:nvSpPr>
          <p:cNvPr id="4" name="Footer Placeholder 3"/>
          <p:cNvSpPr>
            <a:spLocks noGrp="1"/>
          </p:cNvSpPr>
          <p:nvPr>
            <p:ph type="ftr" sz="quarter" idx="2"/>
          </p:nvPr>
        </p:nvSpPr>
        <p:spPr>
          <a:xfrm>
            <a:off x="1" y="8829180"/>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a:defRPr sz="1200"/>
            </a:lvl1pPr>
          </a:lstStyle>
          <a:p>
            <a:fld id="{ECBEC2DB-BB90-4B73-90F0-3C9543237144}" type="slidenum">
              <a:rPr lang="en-US" smtClean="0"/>
              <a:t>‹#›</a:t>
            </a:fld>
            <a:endParaRPr lang="en-US" dirty="0"/>
          </a:p>
        </p:txBody>
      </p:sp>
    </p:spTree>
    <p:extLst>
      <p:ext uri="{BB962C8B-B14F-4D97-AF65-F5344CB8AC3E}">
        <p14:creationId xmlns:p14="http://schemas.microsoft.com/office/powerpoint/2010/main" val="251405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1925" y="0"/>
            <a:ext cx="3036888" cy="464020"/>
          </a:xfrm>
          <a:prstGeom prst="rect">
            <a:avLst/>
          </a:prstGeom>
        </p:spPr>
        <p:txBody>
          <a:bodyPr vert="horz" lIns="90919" tIns="45459" rIns="90919" bIns="45459" rtlCol="0"/>
          <a:lstStyle>
            <a:lvl1pPr algn="r" fontAlgn="auto">
              <a:spcBef>
                <a:spcPts val="0"/>
              </a:spcBef>
              <a:spcAft>
                <a:spcPts val="0"/>
              </a:spcAft>
              <a:defRPr sz="1200" smtClean="0">
                <a:latin typeface="+mn-lt"/>
                <a:cs typeface="+mn-cs"/>
              </a:defRPr>
            </a:lvl1pPr>
          </a:lstStyle>
          <a:p>
            <a:pPr>
              <a:defRPr/>
            </a:pPr>
            <a:fld id="{F9A79E40-B21C-418A-9378-500BC36D7C79}" type="datetimeFigureOut">
              <a:rPr lang="en-US"/>
              <a:pPr>
                <a:defRPr/>
              </a:pPr>
              <a:t>5/5/2016</a:t>
            </a:fld>
            <a:endParaRPr lang="en-US" dirty="0"/>
          </a:p>
        </p:txBody>
      </p:sp>
      <p:sp>
        <p:nvSpPr>
          <p:cNvPr id="4" name="Slide Image Placeholder 3"/>
          <p:cNvSpPr>
            <a:spLocks noGrp="1" noRot="1" noChangeAspect="1"/>
          </p:cNvSpPr>
          <p:nvPr>
            <p:ph type="sldImg" idx="2"/>
          </p:nvPr>
        </p:nvSpPr>
        <p:spPr>
          <a:xfrm>
            <a:off x="454970" y="464020"/>
            <a:ext cx="6193615" cy="4869980"/>
          </a:xfrm>
          <a:prstGeom prst="rect">
            <a:avLst/>
          </a:prstGeom>
          <a:noFill/>
          <a:ln w="12700">
            <a:solidFill>
              <a:prstClr val="black"/>
            </a:solidFill>
          </a:ln>
        </p:spPr>
        <p:txBody>
          <a:bodyPr vert="horz" lIns="90919" tIns="45459" rIns="90919" bIns="45459" rtlCol="0" anchor="ctr"/>
          <a:lstStyle/>
          <a:p>
            <a:pPr lvl="0"/>
            <a:endParaRPr lang="en-US" noProof="0" dirty="0"/>
          </a:p>
        </p:txBody>
      </p:sp>
      <p:sp>
        <p:nvSpPr>
          <p:cNvPr id="5" name="Notes Placeholder 4"/>
          <p:cNvSpPr>
            <a:spLocks noGrp="1"/>
          </p:cNvSpPr>
          <p:nvPr>
            <p:ph type="body" sz="quarter" idx="3"/>
          </p:nvPr>
        </p:nvSpPr>
        <p:spPr>
          <a:xfrm>
            <a:off x="700089" y="5791200"/>
            <a:ext cx="5610225" cy="2807570"/>
          </a:xfrm>
          <a:prstGeom prst="rect">
            <a:avLst/>
          </a:prstGeom>
        </p:spPr>
        <p:txBody>
          <a:bodyPr vert="horz" lIns="90919" tIns="45459" rIns="90919" bIns="4545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781"/>
            <a:ext cx="3036888" cy="464020"/>
          </a:xfrm>
          <a:prstGeom prst="rect">
            <a:avLst/>
          </a:prstGeom>
        </p:spPr>
        <p:txBody>
          <a:bodyPr vert="horz" lIns="90919" tIns="45459" rIns="90919" bIns="4545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925" y="8830781"/>
            <a:ext cx="3036888" cy="464020"/>
          </a:xfrm>
          <a:prstGeom prst="rect">
            <a:avLst/>
          </a:prstGeom>
        </p:spPr>
        <p:txBody>
          <a:bodyPr vert="horz" lIns="90919" tIns="45459" rIns="90919" bIns="45459" rtlCol="0" anchor="b"/>
          <a:lstStyle>
            <a:lvl1pPr algn="r" fontAlgn="auto">
              <a:spcBef>
                <a:spcPts val="0"/>
              </a:spcBef>
              <a:spcAft>
                <a:spcPts val="0"/>
              </a:spcAft>
              <a:defRPr sz="1200" smtClean="0">
                <a:latin typeface="+mn-lt"/>
                <a:cs typeface="+mn-cs"/>
              </a:defRPr>
            </a:lvl1pPr>
          </a:lstStyle>
          <a:p>
            <a:pPr>
              <a:defRPr/>
            </a:pPr>
            <a:fld id="{604B215D-E10C-4AEB-B02A-A591F6AF93D0}" type="slidenum">
              <a:rPr lang="en-US"/>
              <a:pPr>
                <a:defRPr/>
              </a:pPr>
              <a:t>‹#›</a:t>
            </a:fld>
            <a:endParaRPr lang="en-US" dirty="0"/>
          </a:p>
        </p:txBody>
      </p:sp>
    </p:spTree>
    <p:extLst>
      <p:ext uri="{BB962C8B-B14F-4D97-AF65-F5344CB8AC3E}">
        <p14:creationId xmlns:p14="http://schemas.microsoft.com/office/powerpoint/2010/main" val="748887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a:t>
            </a:fld>
            <a:endParaRPr lang="en-US" dirty="0"/>
          </a:p>
        </p:txBody>
      </p:sp>
    </p:spTree>
    <p:extLst>
      <p:ext uri="{BB962C8B-B14F-4D97-AF65-F5344CB8AC3E}">
        <p14:creationId xmlns:p14="http://schemas.microsoft.com/office/powerpoint/2010/main" val="384588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350032"/>
            <a:ext cx="6544173" cy="490776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10</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3" y="457200"/>
            <a:ext cx="6602412" cy="4953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12</a:t>
            </a:fld>
            <a:endParaRPr lang="en-US" dirty="0"/>
          </a:p>
        </p:txBody>
      </p:sp>
    </p:spTree>
    <p:extLst>
      <p:ext uri="{BB962C8B-B14F-4D97-AF65-F5344CB8AC3E}">
        <p14:creationId xmlns:p14="http://schemas.microsoft.com/office/powerpoint/2010/main" val="351688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13</a:t>
            </a:fld>
            <a:endParaRPr lang="en-US" dirty="0"/>
          </a:p>
        </p:txBody>
      </p:sp>
    </p:spTree>
    <p:extLst>
      <p:ext uri="{BB962C8B-B14F-4D97-AF65-F5344CB8AC3E}">
        <p14:creationId xmlns:p14="http://schemas.microsoft.com/office/powerpoint/2010/main" val="182918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14069"/>
            <a:ext cx="6750548"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14</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96888"/>
            <a:ext cx="6748463"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45943"/>
            <a:ext cx="6343785" cy="498805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16</a:t>
            </a:fld>
            <a:endParaRPr lang="en-US" dirty="0"/>
          </a:p>
        </p:txBody>
      </p:sp>
    </p:spTree>
    <p:extLst>
      <p:ext uri="{BB962C8B-B14F-4D97-AF65-F5344CB8AC3E}">
        <p14:creationId xmlns:p14="http://schemas.microsoft.com/office/powerpoint/2010/main" val="167209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17</a:t>
            </a:fld>
            <a:endParaRPr lang="en-US" dirty="0"/>
          </a:p>
        </p:txBody>
      </p:sp>
    </p:spTree>
    <p:extLst>
      <p:ext uri="{BB962C8B-B14F-4D97-AF65-F5344CB8AC3E}">
        <p14:creationId xmlns:p14="http://schemas.microsoft.com/office/powerpoint/2010/main" val="246731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6648941" cy="4986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18</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98488"/>
            <a:ext cx="6646863" cy="4986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59682" y="696913"/>
            <a:ext cx="6082568" cy="4560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CF10AC-29E1-4C0D-AFBD-03AC6E814FFC}" type="slidenum">
              <a:rPr lang="en-US" altLang="en-US"/>
              <a:pPr fontAlgn="base">
                <a:spcBef>
                  <a:spcPct val="0"/>
                </a:spcBef>
                <a:spcAft>
                  <a:spcPct val="0"/>
                </a:spcAft>
              </a:pPr>
              <a:t>2</a:t>
            </a:fld>
            <a:endParaRPr lang="en-US" altLang="en-US" dirty="0"/>
          </a:p>
        </p:txBody>
      </p:sp>
    </p:spTree>
    <p:extLst>
      <p:ext uri="{BB962C8B-B14F-4D97-AF65-F5344CB8AC3E}">
        <p14:creationId xmlns:p14="http://schemas.microsoft.com/office/powerpoint/2010/main" val="309720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20</a:t>
            </a:fld>
            <a:endParaRPr lang="en-US" dirty="0"/>
          </a:p>
        </p:txBody>
      </p:sp>
    </p:spTree>
    <p:extLst>
      <p:ext uri="{BB962C8B-B14F-4D97-AF65-F5344CB8AC3E}">
        <p14:creationId xmlns:p14="http://schemas.microsoft.com/office/powerpoint/2010/main" val="104555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71" y="420452"/>
            <a:ext cx="6653489" cy="498974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21</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90538"/>
            <a:ext cx="6757988" cy="5068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23</a:t>
            </a:fld>
            <a:endParaRPr lang="en-US" dirty="0"/>
          </a:p>
        </p:txBody>
      </p:sp>
    </p:spTree>
    <p:extLst>
      <p:ext uri="{BB962C8B-B14F-4D97-AF65-F5344CB8AC3E}">
        <p14:creationId xmlns:p14="http://schemas.microsoft.com/office/powerpoint/2010/main" val="407603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24</a:t>
            </a:fld>
            <a:endParaRPr lang="en-US" dirty="0"/>
          </a:p>
        </p:txBody>
      </p:sp>
    </p:spTree>
    <p:extLst>
      <p:ext uri="{BB962C8B-B14F-4D97-AF65-F5344CB8AC3E}">
        <p14:creationId xmlns:p14="http://schemas.microsoft.com/office/powerpoint/2010/main" val="4149189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25</a:t>
            </a:fld>
            <a:endParaRPr lang="en-US" dirty="0"/>
          </a:p>
        </p:txBody>
      </p:sp>
    </p:spTree>
    <p:extLst>
      <p:ext uri="{BB962C8B-B14F-4D97-AF65-F5344CB8AC3E}">
        <p14:creationId xmlns:p14="http://schemas.microsoft.com/office/powerpoint/2010/main" val="282708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96652"/>
            <a:ext cx="6750548"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26</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33400"/>
            <a:ext cx="6646863" cy="4986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28</a:t>
            </a:fld>
            <a:endParaRPr lang="en-US" dirty="0"/>
          </a:p>
        </p:txBody>
      </p:sp>
    </p:spTree>
    <p:extLst>
      <p:ext uri="{BB962C8B-B14F-4D97-AF65-F5344CB8AC3E}">
        <p14:creationId xmlns:p14="http://schemas.microsoft.com/office/powerpoint/2010/main" val="2920250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29</a:t>
            </a:fld>
            <a:endParaRPr lang="en-US" dirty="0"/>
          </a:p>
        </p:txBody>
      </p:sp>
    </p:spTree>
    <p:extLst>
      <p:ext uri="{BB962C8B-B14F-4D97-AF65-F5344CB8AC3E}">
        <p14:creationId xmlns:p14="http://schemas.microsoft.com/office/powerpoint/2010/main" val="133005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a:t>
            </a:fld>
            <a:endParaRPr lang="en-US" dirty="0"/>
          </a:p>
        </p:txBody>
      </p:sp>
    </p:spTree>
    <p:extLst>
      <p:ext uri="{BB962C8B-B14F-4D97-AF65-F5344CB8AC3E}">
        <p14:creationId xmlns:p14="http://schemas.microsoft.com/office/powerpoint/2010/main" val="364224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30</a:t>
            </a:fld>
            <a:endParaRPr lang="en-US" dirty="0"/>
          </a:p>
        </p:txBody>
      </p:sp>
    </p:spTree>
    <p:extLst>
      <p:ext uri="{BB962C8B-B14F-4D97-AF65-F5344CB8AC3E}">
        <p14:creationId xmlns:p14="http://schemas.microsoft.com/office/powerpoint/2010/main" val="52499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381000"/>
            <a:ext cx="6547333" cy="491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31</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47688"/>
            <a:ext cx="6681788" cy="5011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33</a:t>
            </a:fld>
            <a:endParaRPr lang="en-US" dirty="0"/>
          </a:p>
        </p:txBody>
      </p:sp>
    </p:spTree>
    <p:extLst>
      <p:ext uri="{BB962C8B-B14F-4D97-AF65-F5344CB8AC3E}">
        <p14:creationId xmlns:p14="http://schemas.microsoft.com/office/powerpoint/2010/main" val="1308839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57200"/>
            <a:ext cx="6750548"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34</a:t>
            </a:fld>
            <a:endParaRPr lang="en-US" dirty="0"/>
          </a:p>
        </p:txBody>
      </p:sp>
    </p:spTree>
    <p:extLst>
      <p:ext uri="{BB962C8B-B14F-4D97-AF65-F5344CB8AC3E}">
        <p14:creationId xmlns:p14="http://schemas.microsoft.com/office/powerpoint/2010/main" val="466930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381000"/>
            <a:ext cx="6748463" cy="5062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29096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36</a:t>
            </a:fld>
            <a:endParaRPr lang="en-US" dirty="0"/>
          </a:p>
        </p:txBody>
      </p:sp>
    </p:spTree>
    <p:extLst>
      <p:ext uri="{BB962C8B-B14F-4D97-AF65-F5344CB8AC3E}">
        <p14:creationId xmlns:p14="http://schemas.microsoft.com/office/powerpoint/2010/main" val="125993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85766"/>
            <a:ext cx="6750548"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37</a:t>
            </a:fld>
            <a:endParaRPr lang="en-US" dirty="0"/>
          </a:p>
        </p:txBody>
      </p:sp>
    </p:spTree>
    <p:extLst>
      <p:ext uri="{BB962C8B-B14F-4D97-AF65-F5344CB8AC3E}">
        <p14:creationId xmlns:p14="http://schemas.microsoft.com/office/powerpoint/2010/main" val="3922239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A12FD-AED2-4338-BB3D-6729644A5761}" type="slidenum">
              <a:rPr lang="en-US" smtClean="0"/>
              <a:t>38</a:t>
            </a:fld>
            <a:endParaRPr lang="en-US" dirty="0"/>
          </a:p>
        </p:txBody>
      </p:sp>
    </p:spTree>
    <p:extLst>
      <p:ext uri="{BB962C8B-B14F-4D97-AF65-F5344CB8AC3E}">
        <p14:creationId xmlns:p14="http://schemas.microsoft.com/office/powerpoint/2010/main" val="1371167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A12FD-AED2-4338-BB3D-6729644A5761}" type="slidenum">
              <a:rPr lang="en-US" smtClean="0"/>
              <a:t>39</a:t>
            </a:fld>
            <a:endParaRPr lang="en-US" dirty="0"/>
          </a:p>
        </p:txBody>
      </p:sp>
    </p:spTree>
    <p:extLst>
      <p:ext uri="{BB962C8B-B14F-4D97-AF65-F5344CB8AC3E}">
        <p14:creationId xmlns:p14="http://schemas.microsoft.com/office/powerpoint/2010/main" val="27941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4</a:t>
            </a:fld>
            <a:endParaRPr lang="en-US" dirty="0"/>
          </a:p>
        </p:txBody>
      </p:sp>
    </p:spTree>
    <p:extLst>
      <p:ext uri="{BB962C8B-B14F-4D97-AF65-F5344CB8AC3E}">
        <p14:creationId xmlns:p14="http://schemas.microsoft.com/office/powerpoint/2010/main" val="3089609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09600"/>
            <a:ext cx="6118225" cy="4587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DEC508-5AC3-472C-999C-453540DC8209}" type="slidenum">
              <a:rPr lang="en-US" altLang="en-US"/>
              <a:pPr fontAlgn="base">
                <a:spcBef>
                  <a:spcPct val="0"/>
                </a:spcBef>
                <a:spcAft>
                  <a:spcPct val="0"/>
                </a:spcAft>
              </a:pPr>
              <a:t>40</a:t>
            </a:fld>
            <a:endParaRPr lang="en-US" altLang="en-US" dirty="0"/>
          </a:p>
        </p:txBody>
      </p:sp>
    </p:spTree>
    <p:extLst>
      <p:ext uri="{BB962C8B-B14F-4D97-AF65-F5344CB8AC3E}">
        <p14:creationId xmlns:p14="http://schemas.microsoft.com/office/powerpoint/2010/main" val="4192711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41</a:t>
            </a:fld>
            <a:endParaRPr lang="en-US" dirty="0"/>
          </a:p>
        </p:txBody>
      </p:sp>
    </p:spTree>
    <p:extLst>
      <p:ext uri="{BB962C8B-B14F-4D97-AF65-F5344CB8AC3E}">
        <p14:creationId xmlns:p14="http://schemas.microsoft.com/office/powerpoint/2010/main" val="386944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5</a:t>
            </a:fld>
            <a:endParaRPr lang="en-US" dirty="0"/>
          </a:p>
        </p:txBody>
      </p:sp>
    </p:spTree>
    <p:extLst>
      <p:ext uri="{BB962C8B-B14F-4D97-AF65-F5344CB8AC3E}">
        <p14:creationId xmlns:p14="http://schemas.microsoft.com/office/powerpoint/2010/main" val="228682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6</a:t>
            </a:fld>
            <a:endParaRPr lang="en-US" dirty="0"/>
          </a:p>
        </p:txBody>
      </p:sp>
    </p:spTree>
    <p:extLst>
      <p:ext uri="{BB962C8B-B14F-4D97-AF65-F5344CB8AC3E}">
        <p14:creationId xmlns:p14="http://schemas.microsoft.com/office/powerpoint/2010/main" val="345293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7</a:t>
            </a:fld>
            <a:endParaRPr lang="en-US" dirty="0"/>
          </a:p>
        </p:txBody>
      </p:sp>
    </p:spTree>
    <p:extLst>
      <p:ext uri="{BB962C8B-B14F-4D97-AF65-F5344CB8AC3E}">
        <p14:creationId xmlns:p14="http://schemas.microsoft.com/office/powerpoint/2010/main" val="47137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949" y="271463"/>
            <a:ext cx="6545884" cy="491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6693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9</a:t>
            </a:fld>
            <a:endParaRPr lang="en-US" dirty="0"/>
          </a:p>
        </p:txBody>
      </p:sp>
    </p:spTree>
    <p:extLst>
      <p:ext uri="{BB962C8B-B14F-4D97-AF65-F5344CB8AC3E}">
        <p14:creationId xmlns:p14="http://schemas.microsoft.com/office/powerpoint/2010/main" val="556576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7347"/>
            <a:ext cx="7772400" cy="1470025"/>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27367"/>
            <a:ext cx="6400800" cy="1524000"/>
          </a:xfrm>
        </p:spPr>
        <p:txBody>
          <a:bodyPr/>
          <a:lstStyle>
            <a:lvl1pPr marL="0" indent="0" algn="ctr">
              <a:buNone/>
              <a:defRPr>
                <a:solidFill>
                  <a:srgbClr val="262F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7286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3703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7" name="Slide Number Placeholder 6"/>
          <p:cNvSpPr>
            <a:spLocks noGrp="1"/>
          </p:cNvSpPr>
          <p:nvPr>
            <p:ph type="sldNum" sz="quarter" idx="12"/>
          </p:nvPr>
        </p:nvSpPr>
        <p:spPr>
          <a:xfrm>
            <a:off x="7010400" y="6243810"/>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78333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09246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6" name="Slide Number Placeholder 5"/>
          <p:cNvSpPr>
            <a:spLocks noGrp="1"/>
          </p:cNvSpPr>
          <p:nvPr>
            <p:ph type="sldNum" sz="quarter" idx="12"/>
          </p:nvPr>
        </p:nvSpPr>
        <p:spPr>
          <a:xfrm>
            <a:off x="7010400" y="6246985"/>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82654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3604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43604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418527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64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46886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45980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Standard Se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4" name="Slide Number Placeholder 3"/>
          <p:cNvSpPr>
            <a:spLocks noGrp="1"/>
          </p:cNvSpPr>
          <p:nvPr>
            <p:ph type="sldNum" sz="quarter" idx="11"/>
          </p:nvPr>
        </p:nvSpPr>
        <p:spPr/>
        <p:txBody>
          <a:bodyPr/>
          <a:lstStyle/>
          <a:p>
            <a:fld id="{3759642A-79F0-B645-914E-35AFE00D152E}" type="slidenum">
              <a:rPr lang="en-US" smtClean="0">
                <a:solidFill>
                  <a:srgbClr val="EEECE1"/>
                </a:solidFill>
              </a:rPr>
              <a:pPr/>
              <a:t>‹#›</a:t>
            </a:fld>
            <a:endParaRPr lang="en-US" dirty="0">
              <a:solidFill>
                <a:srgbClr val="EEECE1"/>
              </a:solidFill>
            </a:endParaRPr>
          </a:p>
        </p:txBody>
      </p:sp>
      <p:sp>
        <p:nvSpPr>
          <p:cNvPr id="5"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6"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7010400" y="6039758"/>
            <a:ext cx="2133600" cy="214743"/>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1F8AB03-4757-F440-97C5-A699FB8D941D}" type="datetimeFigureOut">
              <a:rPr lang="en-US" smtClean="0">
                <a:solidFill>
                  <a:srgbClr val="EEECE1"/>
                </a:solidFill>
              </a:rPr>
              <a:pPr fontAlgn="auto">
                <a:spcBef>
                  <a:spcPts val="0"/>
                </a:spcBef>
                <a:spcAft>
                  <a:spcPts val="0"/>
                </a:spcAft>
              </a:pPr>
              <a:t>5/5/2016</a:t>
            </a:fld>
            <a:endParaRPr lang="en-US" dirty="0">
              <a:solidFill>
                <a:srgbClr val="EEECE1"/>
              </a:solidFill>
            </a:endParaRPr>
          </a:p>
        </p:txBody>
      </p:sp>
      <p:sp>
        <p:nvSpPr>
          <p:cNvPr id="8" name="Slide Number Placeholder 5"/>
          <p:cNvSpPr txBox="1">
            <a:spLocks/>
          </p:cNvSpPr>
          <p:nvPr userDrawn="1"/>
        </p:nvSpPr>
        <p:spPr>
          <a:xfrm>
            <a:off x="7010400" y="6254501"/>
            <a:ext cx="2133600" cy="365125"/>
          </a:xfrm>
          <a:prstGeom prst="rect">
            <a:avLst/>
          </a:prstGeom>
        </p:spPr>
        <p:txBody>
          <a:bodyP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759642A-79F0-B645-914E-35AFE00D152E}" type="slidenum">
              <a:rPr lang="en-US" smtClean="0">
                <a:solidFill>
                  <a:srgbClr val="EEECE1"/>
                </a:solidFill>
              </a:rPr>
              <a:pPr fontAlgn="auto">
                <a:spcBef>
                  <a:spcPts val="0"/>
                </a:spcBef>
                <a:spcAft>
                  <a:spcPts val="0"/>
                </a:spcAft>
              </a:pPr>
              <a:t>‹#›</a:t>
            </a:fld>
            <a:endParaRPr lang="en-US" dirty="0">
              <a:solidFill>
                <a:srgbClr val="EEECE1"/>
              </a:solidFill>
            </a:endParaRPr>
          </a:p>
        </p:txBody>
      </p:sp>
    </p:spTree>
    <p:extLst>
      <p:ext uri="{BB962C8B-B14F-4D97-AF65-F5344CB8AC3E}">
        <p14:creationId xmlns:p14="http://schemas.microsoft.com/office/powerpoint/2010/main" val="30030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55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5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7" name="Slide Number Placeholder 6"/>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
        <p:nvSpPr>
          <p:cNvPr id="9" name="TextBox 8"/>
          <p:cNvSpPr txBox="1"/>
          <p:nvPr userDrawn="1"/>
        </p:nvSpPr>
        <p:spPr>
          <a:xfrm>
            <a:off x="-614514" y="852129"/>
            <a:ext cx="184731" cy="369332"/>
          </a:xfrm>
          <a:prstGeom prst="rect">
            <a:avLst/>
          </a:prstGeom>
          <a:noFill/>
        </p:spPr>
        <p:txBody>
          <a:bodyPr wrap="none" rtlCol="0">
            <a:spAutoFit/>
          </a:bodyPr>
          <a:lstStyle/>
          <a:p>
            <a:pPr defTabSz="457200" fontAlgn="auto">
              <a:spcBef>
                <a:spcPts val="0"/>
              </a:spcBef>
              <a:spcAft>
                <a:spcPts val="0"/>
              </a:spcAft>
            </a:pPr>
            <a:endParaRPr lang="en-US" dirty="0">
              <a:solidFill>
                <a:prstClr val="black"/>
              </a:solidFill>
              <a:latin typeface="Franklin Gothic Book"/>
              <a:cs typeface="+mn-cs"/>
            </a:endParaRPr>
          </a:p>
        </p:txBody>
      </p:sp>
    </p:spTree>
    <p:extLst>
      <p:ext uri="{BB962C8B-B14F-4D97-AF65-F5344CB8AC3E}">
        <p14:creationId xmlns:p14="http://schemas.microsoft.com/office/powerpoint/2010/main" val="4410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26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526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9" name="Slide Number Placeholder 8"/>
          <p:cNvSpPr>
            <a:spLocks noGrp="1"/>
          </p:cNvSpPr>
          <p:nvPr>
            <p:ph type="sldNum" sz="quarter" idx="12"/>
          </p:nvPr>
        </p:nvSpPr>
        <p:spPr>
          <a:xfrm>
            <a:off x="7010400" y="6246985"/>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279511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5" name="Slide Number Placeholder 4"/>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294556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4" name="Slide Number Placeholder 3"/>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43745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46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2851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5/5/2016</a:t>
            </a:fld>
            <a:endParaRPr lang="en-US" dirty="0">
              <a:solidFill>
                <a:srgbClr val="EEECE1"/>
              </a:solidFill>
            </a:endParaRPr>
          </a:p>
        </p:txBody>
      </p:sp>
      <p:sp>
        <p:nvSpPr>
          <p:cNvPr id="7" name="Slide Number Placeholder 6"/>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46853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139"/>
            <a:ext cx="8229600" cy="10989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9984"/>
            <a:ext cx="8229600" cy="4371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6324319"/>
            <a:ext cx="2133600" cy="101806"/>
          </a:xfrm>
          <a:prstGeom prst="rect">
            <a:avLst/>
          </a:prstGeom>
        </p:spPr>
        <p:txBody>
          <a:bodyPr vert="horz" lIns="91440" tIns="45720" rIns="91440" bIns="45720" rtlCol="0" anchor="ctr"/>
          <a:lstStyle>
            <a:lvl1pPr algn="r">
              <a:defRPr sz="800" b="1" i="0">
                <a:solidFill>
                  <a:schemeClr val="bg2"/>
                </a:solidFill>
                <a:latin typeface="Verdana"/>
              </a:defRPr>
            </a:lvl1pPr>
          </a:lstStyle>
          <a:p>
            <a:pPr defTabSz="457200" fontAlgn="auto">
              <a:spcBef>
                <a:spcPts val="0"/>
              </a:spcBef>
              <a:spcAft>
                <a:spcPts val="0"/>
              </a:spcAft>
            </a:pPr>
            <a:fld id="{A1F8AB03-4757-F440-97C5-A699FB8D941D}" type="datetimeFigureOut">
              <a:rPr lang="en-US" smtClean="0">
                <a:solidFill>
                  <a:srgbClr val="EEECE1"/>
                </a:solidFill>
                <a:cs typeface="+mn-cs"/>
              </a:rPr>
              <a:pPr defTabSz="457200" fontAlgn="auto">
                <a:spcBef>
                  <a:spcPts val="0"/>
                </a:spcBef>
                <a:spcAft>
                  <a:spcPts val="0"/>
                </a:spcAft>
              </a:pPr>
              <a:t>5/5/2016</a:t>
            </a:fld>
            <a:endParaRPr lang="en-US" dirty="0">
              <a:solidFill>
                <a:srgbClr val="EEECE1"/>
              </a:solidFill>
              <a:cs typeface="+mn-cs"/>
            </a:endParaRPr>
          </a:p>
        </p:txBody>
      </p:sp>
      <p:sp>
        <p:nvSpPr>
          <p:cNvPr id="8" name="Slide Number Placeholder 5"/>
          <p:cNvSpPr>
            <a:spLocks noGrp="1"/>
          </p:cNvSpPr>
          <p:nvPr>
            <p:ph type="sldNum" sz="quarter" idx="4"/>
          </p:nvPr>
        </p:nvSpPr>
        <p:spPr>
          <a:xfrm>
            <a:off x="7010400" y="6426125"/>
            <a:ext cx="2133600" cy="323362"/>
          </a:xfrm>
          <a:prstGeom prst="rect">
            <a:avLst/>
          </a:prstGeom>
        </p:spPr>
        <p:txBody>
          <a:bodyPr/>
          <a:lstStyle>
            <a:lvl1pPr algn="r">
              <a:defRPr sz="800" b="1" i="0">
                <a:solidFill>
                  <a:schemeClr val="bg2"/>
                </a:solidFill>
                <a:latin typeface="Verdana"/>
              </a:defRPr>
            </a:lvl1pPr>
          </a:lstStyle>
          <a:p>
            <a:pPr defTabSz="457200" fontAlgn="auto">
              <a:spcBef>
                <a:spcPts val="0"/>
              </a:spcBef>
              <a:spcAft>
                <a:spcPts val="0"/>
              </a:spcAft>
            </a:pPr>
            <a:fld id="{3759642A-79F0-B645-914E-35AFE00D152E}" type="slidenum">
              <a:rPr lang="en-US" smtClean="0">
                <a:solidFill>
                  <a:srgbClr val="EEECE1"/>
                </a:solidFill>
                <a:cs typeface="+mn-cs"/>
              </a:rPr>
              <a:pPr defTabSz="457200" fontAlgn="auto">
                <a:spcBef>
                  <a:spcPts val="0"/>
                </a:spcBef>
                <a:spcAft>
                  <a:spcPts val="0"/>
                </a:spcAft>
              </a:pPr>
              <a:t>‹#›</a:t>
            </a:fld>
            <a:endParaRPr lang="en-US" dirty="0">
              <a:solidFill>
                <a:srgbClr val="EEECE1"/>
              </a:solidFill>
              <a:cs typeface="+mn-cs"/>
            </a:endParaRPr>
          </a:p>
        </p:txBody>
      </p:sp>
    </p:spTree>
    <p:extLst>
      <p:ext uri="{BB962C8B-B14F-4D97-AF65-F5344CB8AC3E}">
        <p14:creationId xmlns:p14="http://schemas.microsoft.com/office/powerpoint/2010/main" val="27406502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iming>
    <p:tnLst>
      <p:par>
        <p:cTn id="1" dur="indefinite" restart="never" nodeType="tmRoot"/>
      </p:par>
    </p:tnLst>
  </p:timing>
  <p:txStyles>
    <p:titleStyle>
      <a:lvl1pPr algn="l" defTabSz="457200" rtl="0" eaLnBrk="1" latinLnBrk="0" hangingPunct="1">
        <a:spcBef>
          <a:spcPct val="0"/>
        </a:spcBef>
        <a:buNone/>
        <a:defRPr sz="2800" b="1" i="0" kern="1200">
          <a:solidFill>
            <a:srgbClr val="364359"/>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package" Target="../embeddings/Microsoft_Excel_Worksheet3.xlsx"/><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057400"/>
            <a:ext cx="9144000" cy="4800600"/>
          </a:xfrm>
        </p:spPr>
        <p:txBody>
          <a:bodyPr>
            <a:normAutofit/>
          </a:bodyPr>
          <a:lstStyle/>
          <a:p>
            <a:r>
              <a:rPr lang="en-US" sz="3600" dirty="0" smtClean="0"/>
              <a:t>Committee </a:t>
            </a:r>
            <a:r>
              <a:rPr lang="en-US" sz="3600" dirty="0"/>
              <a:t>on Finance &amp; Business Operations </a:t>
            </a:r>
            <a:br>
              <a:rPr lang="en-US" sz="3600" dirty="0"/>
            </a:br>
            <a:r>
              <a:rPr lang="en-US" sz="3600" dirty="0"/>
              <a:t/>
            </a:r>
            <a:br>
              <a:rPr lang="en-US" sz="3600" dirty="0"/>
            </a:br>
            <a:r>
              <a:rPr lang="en-US" sz="2700" dirty="0"/>
              <a:t>Maintenance Fee &amp; Tuition Discussion</a:t>
            </a:r>
            <a:r>
              <a:rPr lang="en-US" sz="2000" dirty="0"/>
              <a:t/>
            </a:r>
            <a:br>
              <a:rPr lang="en-US" sz="2000" dirty="0"/>
            </a:br>
            <a:r>
              <a:rPr lang="en-US" sz="2000" dirty="0"/>
              <a:t/>
            </a:r>
            <a:br>
              <a:rPr lang="en-US" sz="2000" dirty="0"/>
            </a:br>
            <a:r>
              <a:rPr lang="en-US" sz="2000" dirty="0" smtClean="0"/>
              <a:t>May 11, 2016</a:t>
            </a:r>
            <a:endParaRPr lang="en-US" sz="2000" dirty="0"/>
          </a:p>
        </p:txBody>
      </p:sp>
    </p:spTree>
    <p:extLst>
      <p:ext uri="{BB962C8B-B14F-4D97-AF65-F5344CB8AC3E}">
        <p14:creationId xmlns:p14="http://schemas.microsoft.com/office/powerpoint/2010/main" val="392054157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10</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APSU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566665666"/>
              </p:ext>
            </p:extLst>
          </p:nvPr>
        </p:nvGraphicFramePr>
        <p:xfrm>
          <a:off x="609600" y="1600200"/>
          <a:ext cx="8064732" cy="4495800"/>
        </p:xfrm>
        <a:graphic>
          <a:graphicData uri="http://schemas.openxmlformats.org/presentationml/2006/ole">
            <mc:AlternateContent xmlns:mc="http://schemas.openxmlformats.org/markup-compatibility/2006">
              <mc:Choice xmlns:v="urn:schemas-microsoft-com:vml" Requires="v">
                <p:oleObj spid="_x0000_s66894" name="Worksheet" r:id="rId4" imgW="4886443" imgH="2724163" progId="Excel.Sheet.12">
                  <p:embed/>
                </p:oleObj>
              </mc:Choice>
              <mc:Fallback>
                <p:oleObj name="Worksheet" r:id="rId4" imgW="4886443" imgH="2724163" progId="Excel.Sheet.12">
                  <p:embed/>
                  <p:pic>
                    <p:nvPicPr>
                      <p:cNvPr id="0" name=""/>
                      <p:cNvPicPr>
                        <a:picLocks noGrp="1" noChangeAspect="1" noChangeArrowheads="1"/>
                      </p:cNvPicPr>
                      <p:nvPr/>
                    </p:nvPicPr>
                    <p:blipFill>
                      <a:blip r:embed="rId5"/>
                      <a:srcRect/>
                      <a:stretch>
                        <a:fillRect/>
                      </a:stretch>
                    </p:blipFill>
                    <p:spPr bwMode="auto">
                      <a:xfrm>
                        <a:off x="609600" y="1600200"/>
                        <a:ext cx="8064732"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97469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924800" cy="1143000"/>
          </a:xfrm>
        </p:spPr>
        <p:txBody>
          <a:bodyPr>
            <a:normAutofit/>
          </a:bodyPr>
          <a:lstStyle/>
          <a:p>
            <a:pPr algn="ctr"/>
            <a:r>
              <a:rPr lang="en-US" dirty="0" smtClean="0">
                <a:solidFill>
                  <a:schemeClr val="tx1"/>
                </a:solidFill>
                <a:effectLst/>
              </a:rPr>
              <a:t>East Tennesse</a:t>
            </a:r>
            <a:r>
              <a:rPr lang="en-US" dirty="0" smtClean="0"/>
              <a:t>e </a:t>
            </a:r>
            <a:r>
              <a:rPr lang="en-US" dirty="0" smtClean="0">
                <a:solidFill>
                  <a:schemeClr val="tx1"/>
                </a:solidFill>
                <a:effectLst/>
              </a:rPr>
              <a:t>State University</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374008030"/>
              </p:ext>
            </p:extLst>
          </p:nvPr>
        </p:nvGraphicFramePr>
        <p:xfrm>
          <a:off x="457200" y="1905000"/>
          <a:ext cx="8442325" cy="2163763"/>
        </p:xfrm>
        <a:graphic>
          <a:graphicData uri="http://schemas.openxmlformats.org/presentationml/2006/ole">
            <mc:AlternateContent xmlns:mc="http://schemas.openxmlformats.org/markup-compatibility/2006">
              <mc:Choice xmlns:v="urn:schemas-microsoft-com:vml" Requires="v">
                <p:oleObj spid="_x0000_s100425" name="Worksheet" r:id="rId4" imgW="4924328" imgH="1228591" progId="Excel.Sheet.12">
                  <p:embed/>
                </p:oleObj>
              </mc:Choice>
              <mc:Fallback>
                <p:oleObj name="Worksheet" r:id="rId4" imgW="4924328" imgH="1228591" progId="Excel.Sheet.12">
                  <p:embed/>
                  <p:pic>
                    <p:nvPicPr>
                      <p:cNvPr id="0" name=""/>
                      <p:cNvPicPr>
                        <a:picLocks noGrp="1" noChangeAspect="1" noChangeArrowheads="1"/>
                      </p:cNvPicPr>
                      <p:nvPr/>
                    </p:nvPicPr>
                    <p:blipFill>
                      <a:blip r:embed="rId5"/>
                      <a:srcRect/>
                      <a:stretch>
                        <a:fillRect/>
                      </a:stretch>
                    </p:blipFill>
                    <p:spPr bwMode="auto">
                      <a:xfrm>
                        <a:off x="457200" y="1905000"/>
                        <a:ext cx="8442325" cy="2163763"/>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0ED04548-7CAF-457C-AD22-212CBB869CFA}"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11</a:t>
            </a:fld>
            <a:endParaRPr lang="en-US" dirty="0"/>
          </a:p>
        </p:txBody>
      </p:sp>
    </p:spTree>
    <p:extLst>
      <p:ext uri="{BB962C8B-B14F-4D97-AF65-F5344CB8AC3E}">
        <p14:creationId xmlns:p14="http://schemas.microsoft.com/office/powerpoint/2010/main" val="3721766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East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524000"/>
            <a:ext cx="8229600" cy="4724400"/>
          </a:xfrm>
        </p:spPr>
        <p:txBody>
          <a:bodyPr>
            <a:normAutofit fontScale="25000" lnSpcReduction="20000"/>
          </a:bodyPr>
          <a:lstStyle/>
          <a:p>
            <a:pPr marL="0" indent="0">
              <a:buNone/>
            </a:pPr>
            <a:r>
              <a:rPr lang="en-US" sz="6400" dirty="0" smtClean="0"/>
              <a:t>Salary </a:t>
            </a:r>
            <a:r>
              <a:rPr lang="en-US" sz="6400" dirty="0"/>
              <a:t>Equity- $926,000 (1.0 percent</a:t>
            </a:r>
            <a:r>
              <a:rPr lang="en-US" sz="6400" dirty="0" smtClean="0"/>
              <a:t>) - </a:t>
            </a:r>
            <a:r>
              <a:rPr lang="en-US" sz="6400" dirty="0"/>
              <a:t>This will provide an equity pool of </a:t>
            </a:r>
            <a:r>
              <a:rPr lang="en-US" sz="6400" dirty="0" smtClean="0"/>
              <a:t>approximately 1 </a:t>
            </a:r>
            <a:r>
              <a:rPr lang="en-US" sz="6400" dirty="0"/>
              <a:t>percent for distribution to faculty and staff in accordance with our approved salary </a:t>
            </a:r>
            <a:r>
              <a:rPr lang="en-US" sz="6400" dirty="0" smtClean="0"/>
              <a:t>equity plan</a:t>
            </a:r>
            <a:r>
              <a:rPr lang="en-US" sz="6400" dirty="0"/>
              <a:t>. ETSU continues to be ranked near or at the bottom of all comparison studies to </a:t>
            </a:r>
            <a:r>
              <a:rPr lang="en-US" sz="6400" dirty="0" smtClean="0"/>
              <a:t>our peers </a:t>
            </a:r>
            <a:r>
              <a:rPr lang="en-US" sz="6400" dirty="0"/>
              <a:t>with regard to faculty and staff salaries. It is imperative that we invest in our </a:t>
            </a:r>
            <a:r>
              <a:rPr lang="en-US" sz="6400" dirty="0" smtClean="0"/>
              <a:t>faculty and </a:t>
            </a:r>
            <a:r>
              <a:rPr lang="en-US" sz="6400" dirty="0"/>
              <a:t>staff to ensure we retain our brightest and best faculty and staff employees.</a:t>
            </a:r>
          </a:p>
          <a:p>
            <a:pPr marL="0" indent="0">
              <a:buNone/>
            </a:pPr>
            <a:endParaRPr lang="en-US" dirty="0" smtClean="0"/>
          </a:p>
          <a:p>
            <a:pPr marL="0" indent="0">
              <a:buNone/>
            </a:pPr>
            <a:r>
              <a:rPr lang="en-US" sz="6400" dirty="0" smtClean="0"/>
              <a:t>Drive </a:t>
            </a:r>
            <a:r>
              <a:rPr lang="en-US" sz="6400" dirty="0"/>
              <a:t>to 55 Support- $650,000 (0.7 percent)- These funds will be used to address several </a:t>
            </a:r>
            <a:r>
              <a:rPr lang="en-US" sz="6400" dirty="0" smtClean="0"/>
              <a:t>areas that </a:t>
            </a:r>
            <a:r>
              <a:rPr lang="en-US" sz="6400" dirty="0"/>
              <a:t>support the governor's Drive to 55 initiative. The items are as follows</a:t>
            </a:r>
            <a:r>
              <a:rPr lang="en-US" sz="6400" dirty="0" smtClean="0"/>
              <a:t>: </a:t>
            </a:r>
          </a:p>
          <a:p>
            <a:pPr marL="0" indent="0">
              <a:buNone/>
            </a:pPr>
            <a:endParaRPr lang="en-US" sz="6400" dirty="0"/>
          </a:p>
          <a:p>
            <a:pPr>
              <a:buFont typeface="Arial" panose="020B0604020202020204" pitchFamily="34" charset="0"/>
              <a:buChar char="•"/>
            </a:pPr>
            <a:r>
              <a:rPr lang="en-US" sz="6400" dirty="0" smtClean="0"/>
              <a:t>Supporting </a:t>
            </a:r>
            <a:r>
              <a:rPr lang="en-US" sz="6400" dirty="0"/>
              <a:t>new faculty lines, graduate assistants, and staff to expand programs in </a:t>
            </a:r>
            <a:r>
              <a:rPr lang="en-US" sz="6400" dirty="0" smtClean="0"/>
              <a:t>the health </a:t>
            </a:r>
            <a:r>
              <a:rPr lang="en-US" sz="6400" dirty="0"/>
              <a:t>sciences that 1) meet work force needs, 2) support the state's Drive to 55 </a:t>
            </a:r>
            <a:r>
              <a:rPr lang="en-US" sz="6400" dirty="0" smtClean="0"/>
              <a:t>initiative, 3</a:t>
            </a:r>
            <a:r>
              <a:rPr lang="en-US" sz="6400" dirty="0"/>
              <a:t>) have current waiting lists, and 4) reach out to populations of adult learners (</a:t>
            </a:r>
            <a:r>
              <a:rPr lang="en-US" sz="6400" dirty="0" smtClean="0"/>
              <a:t>nursing, physical </a:t>
            </a:r>
            <a:r>
              <a:rPr lang="en-US" sz="6400" dirty="0"/>
              <a:t>therapy, audiology, and speech pathology). Specifically included will </a:t>
            </a:r>
            <a:r>
              <a:rPr lang="en-US" sz="6400" dirty="0" smtClean="0"/>
              <a:t>be expansion </a:t>
            </a:r>
            <a:r>
              <a:rPr lang="en-US" sz="6400" dirty="0"/>
              <a:t>of the DNP program through the Joint DNP with TTU, which we will launch </a:t>
            </a:r>
            <a:r>
              <a:rPr lang="en-US" sz="6400" dirty="0" smtClean="0"/>
              <a:t>in the </a:t>
            </a:r>
            <a:r>
              <a:rPr lang="en-US" sz="6400" dirty="0"/>
              <a:t>upcoming academic year; implementation of a Nursing Accelerate Second </a:t>
            </a:r>
            <a:r>
              <a:rPr lang="en-US" sz="6400" dirty="0" smtClean="0"/>
              <a:t>Degree Program</a:t>
            </a:r>
            <a:r>
              <a:rPr lang="en-US" sz="6400" dirty="0"/>
              <a:t>; and expansion of graduate programs in audiology and </a:t>
            </a:r>
            <a:r>
              <a:rPr lang="en-US" sz="6400" dirty="0" smtClean="0"/>
              <a:t>speech-language pathology </a:t>
            </a:r>
            <a:r>
              <a:rPr lang="en-US" sz="6400" dirty="0"/>
              <a:t>and physical therapy for which we have significant demand as evidenced </a:t>
            </a:r>
            <a:r>
              <a:rPr lang="en-US" sz="6400" dirty="0" smtClean="0"/>
              <a:t>by sizeable </a:t>
            </a:r>
            <a:r>
              <a:rPr lang="en-US" sz="6400" dirty="0"/>
              <a:t>wait lists</a:t>
            </a:r>
            <a:r>
              <a:rPr lang="en-US" sz="6400" dirty="0" smtClean="0"/>
              <a:t>.</a:t>
            </a:r>
            <a:endParaRPr lang="en-US" sz="6400"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East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261040"/>
            <a:ext cx="8229600" cy="4724399"/>
          </a:xfrm>
        </p:spPr>
        <p:txBody>
          <a:bodyPr>
            <a:normAutofit fontScale="25000" lnSpcReduction="20000"/>
          </a:bodyPr>
          <a:lstStyle/>
          <a:p>
            <a:pPr>
              <a:buFont typeface="Arial" panose="020B0604020202020204" pitchFamily="34" charset="0"/>
              <a:buChar char="•"/>
            </a:pPr>
            <a:r>
              <a:rPr lang="en-US" sz="6400" dirty="0" smtClean="0"/>
              <a:t>Establishment </a:t>
            </a:r>
            <a:r>
              <a:rPr lang="en-US" sz="6400" dirty="0"/>
              <a:t>of tenure-track faculty lines in academic programs such as </a:t>
            </a:r>
            <a:r>
              <a:rPr lang="en-US" sz="6400" dirty="0" smtClean="0"/>
              <a:t>Engineering, Sport </a:t>
            </a:r>
            <a:r>
              <a:rPr lang="en-US" sz="6400" dirty="0"/>
              <a:t>Science, Human Services, Mass Communications, Manufacturing and </a:t>
            </a:r>
            <a:r>
              <a:rPr lang="en-US" sz="6400" dirty="0" smtClean="0"/>
              <a:t>Product Design</a:t>
            </a:r>
            <a:r>
              <a:rPr lang="en-US" sz="6400" dirty="0"/>
              <a:t>, Digital Marketing, Political Science (International Relations), and </a:t>
            </a:r>
            <a:r>
              <a:rPr lang="en-US" sz="6400" dirty="0" smtClean="0"/>
              <a:t>Educational Leadership </a:t>
            </a:r>
            <a:r>
              <a:rPr lang="en-US" sz="6400" dirty="0"/>
              <a:t>(Community College Leadership focus)-</a:t>
            </a:r>
            <a:r>
              <a:rPr lang="en-US" sz="6400" dirty="0" smtClean="0"/>
              <a:t>all lines </a:t>
            </a:r>
            <a:r>
              <a:rPr lang="en-US" sz="6400" dirty="0"/>
              <a:t>that are consistent </a:t>
            </a:r>
            <a:r>
              <a:rPr lang="en-US" sz="6400" dirty="0" smtClean="0"/>
              <a:t>with specific </a:t>
            </a:r>
            <a:r>
              <a:rPr lang="en-US" sz="6400" dirty="0"/>
              <a:t>enrollment objectives as well as </a:t>
            </a:r>
            <a:r>
              <a:rPr lang="en-US" sz="6400" dirty="0" smtClean="0"/>
              <a:t>pro-forma’s </a:t>
            </a:r>
            <a:r>
              <a:rPr lang="en-US" sz="6400" dirty="0"/>
              <a:t>contained within our academic </a:t>
            </a:r>
            <a:r>
              <a:rPr lang="en-US" sz="6400" dirty="0" smtClean="0"/>
              <a:t>program approval </a:t>
            </a:r>
            <a:r>
              <a:rPr lang="en-US" sz="6400" dirty="0"/>
              <a:t>submissions that have been approved by TBR and THEC</a:t>
            </a:r>
            <a:r>
              <a:rPr lang="en-US" sz="6400" dirty="0" smtClean="0"/>
              <a:t>.</a:t>
            </a:r>
          </a:p>
          <a:p>
            <a:pPr>
              <a:buFont typeface="Arial" panose="020B0604020202020204" pitchFamily="34" charset="0"/>
              <a:buChar char="•"/>
            </a:pPr>
            <a:endParaRPr lang="en-US" sz="6400" dirty="0"/>
          </a:p>
          <a:p>
            <a:r>
              <a:rPr lang="en-US" sz="6400" dirty="0" smtClean="0"/>
              <a:t>Counseling </a:t>
            </a:r>
            <a:r>
              <a:rPr lang="en-US" sz="6400" dirty="0"/>
              <a:t>Center- Requested funding will support activities within the Division </a:t>
            </a:r>
            <a:r>
              <a:rPr lang="en-US" sz="6400" dirty="0" smtClean="0"/>
              <a:t>of Student </a:t>
            </a:r>
            <a:r>
              <a:rPr lang="en-US" sz="6400" dirty="0"/>
              <a:t>Affairs that enhance and promote completion. The Division of Student </a:t>
            </a:r>
            <a:r>
              <a:rPr lang="en-US" sz="6400" dirty="0" smtClean="0"/>
              <a:t>Affairs seeks </a:t>
            </a:r>
            <a:r>
              <a:rPr lang="en-US" sz="6400" dirty="0"/>
              <a:t>to implement new programs and case management systems that will </a:t>
            </a:r>
            <a:r>
              <a:rPr lang="en-US" sz="6400" dirty="0" smtClean="0"/>
              <a:t>facilitate student </a:t>
            </a:r>
            <a:r>
              <a:rPr lang="en-US" sz="6400" dirty="0"/>
              <a:t>tracking, accountability, and success</a:t>
            </a:r>
            <a:r>
              <a:rPr lang="en-US" sz="6400" dirty="0" smtClean="0"/>
              <a:t>.</a:t>
            </a:r>
          </a:p>
          <a:p>
            <a:endParaRPr lang="en-US" sz="6400" dirty="0"/>
          </a:p>
          <a:p>
            <a:pPr>
              <a:buFont typeface="Arial" panose="020B0604020202020204" pitchFamily="34" charset="0"/>
              <a:buChar char="•"/>
            </a:pPr>
            <a:r>
              <a:rPr lang="en-US" sz="6400" dirty="0" smtClean="0"/>
              <a:t>Enrollment </a:t>
            </a:r>
            <a:r>
              <a:rPr lang="en-US" sz="6400" dirty="0"/>
              <a:t>Services -In light of enhanced market competition precipitated </a:t>
            </a:r>
            <a:r>
              <a:rPr lang="en-US" sz="6400" dirty="0" smtClean="0"/>
              <a:t>by demographic </a:t>
            </a:r>
            <a:r>
              <a:rPr lang="en-US" sz="6400" dirty="0"/>
              <a:t>shifts, Tennessee Promise, and the need to grow out-of-state </a:t>
            </a:r>
            <a:r>
              <a:rPr lang="en-US" sz="6400" dirty="0" smtClean="0"/>
              <a:t>enrollment, ETSU </a:t>
            </a:r>
            <a:r>
              <a:rPr lang="en-US" sz="6400" dirty="0"/>
              <a:t>has implemented a holistic management strategy that allows us to </a:t>
            </a:r>
            <a:r>
              <a:rPr lang="en-US" sz="6400" dirty="0" smtClean="0"/>
              <a:t>maintain progress </a:t>
            </a:r>
            <a:r>
              <a:rPr lang="en-US" sz="6400" dirty="0"/>
              <a:t>toward our Drive to 55 goals. In order to meet the institution's share of </a:t>
            </a:r>
            <a:r>
              <a:rPr lang="en-US" sz="6400" dirty="0" smtClean="0"/>
              <a:t>the degree </a:t>
            </a:r>
            <a:r>
              <a:rPr lang="en-US" sz="6400" dirty="0"/>
              <a:t>production baselines, ETSU must grow its undergraduate and graduate </a:t>
            </a:r>
            <a:r>
              <a:rPr lang="en-US" sz="6400" dirty="0" smtClean="0"/>
              <a:t>enrollment. These </a:t>
            </a:r>
            <a:r>
              <a:rPr lang="en-US" sz="6400" dirty="0"/>
              <a:t>funds will support the addition of recruiters, support staff, and other technical </a:t>
            </a:r>
            <a:r>
              <a:rPr lang="en-US" sz="6400" dirty="0" smtClean="0"/>
              <a:t>items associated </a:t>
            </a:r>
            <a:r>
              <a:rPr lang="en-US" sz="6400" dirty="0"/>
              <a:t>with the implementation of our enrollment management initiatives</a:t>
            </a:r>
            <a:r>
              <a:rPr lang="en-US" sz="6400" dirty="0" smtClean="0"/>
              <a:t>.</a:t>
            </a:r>
            <a:endParaRPr lang="en-US" sz="6400" dirty="0"/>
          </a:p>
        </p:txBody>
      </p:sp>
    </p:spTree>
    <p:extLst>
      <p:ext uri="{BB962C8B-B14F-4D97-AF65-F5344CB8AC3E}">
        <p14:creationId xmlns:p14="http://schemas.microsoft.com/office/powerpoint/2010/main" val="361397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14</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ETSU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3572432830"/>
              </p:ext>
            </p:extLst>
          </p:nvPr>
        </p:nvGraphicFramePr>
        <p:xfrm>
          <a:off x="457200" y="1524000"/>
          <a:ext cx="8418681" cy="4648200"/>
        </p:xfrm>
        <a:graphic>
          <a:graphicData uri="http://schemas.openxmlformats.org/presentationml/2006/ole">
            <mc:AlternateContent xmlns:mc="http://schemas.openxmlformats.org/markup-compatibility/2006">
              <mc:Choice xmlns:v="urn:schemas-microsoft-com:vml" Requires="v">
                <p:oleObj spid="_x0000_s67920" name="Worksheet" r:id="rId4" imgW="4933972" imgH="2724163" progId="Excel.Sheet.12">
                  <p:embed/>
                </p:oleObj>
              </mc:Choice>
              <mc:Fallback>
                <p:oleObj name="Worksheet" r:id="rId4" imgW="4933972" imgH="2724163" progId="Excel.Sheet.12">
                  <p:embed/>
                  <p:pic>
                    <p:nvPicPr>
                      <p:cNvPr id="0" name=""/>
                      <p:cNvPicPr>
                        <a:picLocks noGrp="1" noChangeAspect="1" noChangeArrowheads="1"/>
                      </p:cNvPicPr>
                      <p:nvPr/>
                    </p:nvPicPr>
                    <p:blipFill>
                      <a:blip r:embed="rId5"/>
                      <a:srcRect/>
                      <a:stretch>
                        <a:fillRect/>
                      </a:stretch>
                    </p:blipFill>
                    <p:spPr bwMode="auto">
                      <a:xfrm>
                        <a:off x="457200" y="1524000"/>
                        <a:ext cx="8418681"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290418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848600" cy="1143000"/>
          </a:xfrm>
        </p:spPr>
        <p:txBody>
          <a:bodyPr>
            <a:normAutofit/>
          </a:bodyPr>
          <a:lstStyle/>
          <a:p>
            <a:pPr algn="ctr"/>
            <a:r>
              <a:rPr lang="en-US" dirty="0" smtClean="0">
                <a:solidFill>
                  <a:schemeClr val="tx1"/>
                </a:solidFill>
                <a:effectLst/>
              </a:rPr>
              <a:t>Middle Tennessee State University</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595183235"/>
              </p:ext>
            </p:extLst>
          </p:nvPr>
        </p:nvGraphicFramePr>
        <p:xfrm>
          <a:off x="609600" y="1786856"/>
          <a:ext cx="7937500" cy="1965325"/>
        </p:xfrm>
        <a:graphic>
          <a:graphicData uri="http://schemas.openxmlformats.org/presentationml/2006/ole">
            <mc:AlternateContent xmlns:mc="http://schemas.openxmlformats.org/markup-compatibility/2006">
              <mc:Choice xmlns:v="urn:schemas-microsoft-com:vml" Requires="v">
                <p:oleObj spid="_x0000_s101448" name="Worksheet" r:id="rId4" imgW="4962557" imgH="1228591" progId="Excel.Sheet.12">
                  <p:embed/>
                </p:oleObj>
              </mc:Choice>
              <mc:Fallback>
                <p:oleObj name="Worksheet" r:id="rId4" imgW="4962557" imgH="1228591" progId="Excel.Sheet.12">
                  <p:embed/>
                  <p:pic>
                    <p:nvPicPr>
                      <p:cNvPr id="0" name=""/>
                      <p:cNvPicPr>
                        <a:picLocks noGrp="1" noChangeAspect="1" noChangeArrowheads="1"/>
                      </p:cNvPicPr>
                      <p:nvPr/>
                    </p:nvPicPr>
                    <p:blipFill>
                      <a:blip r:embed="rId5"/>
                      <a:srcRect/>
                      <a:stretch>
                        <a:fillRect/>
                      </a:stretch>
                    </p:blipFill>
                    <p:spPr bwMode="auto">
                      <a:xfrm>
                        <a:off x="609600" y="1786856"/>
                        <a:ext cx="7937500" cy="1965325"/>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6A8039EB-F14D-45BA-A775-EEB6B55585F1}"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15</a:t>
            </a:fld>
            <a:endParaRPr lang="en-US" dirty="0"/>
          </a:p>
        </p:txBody>
      </p:sp>
    </p:spTree>
    <p:extLst>
      <p:ext uri="{BB962C8B-B14F-4D97-AF65-F5344CB8AC3E}">
        <p14:creationId xmlns:p14="http://schemas.microsoft.com/office/powerpoint/2010/main" val="113726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Middle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648199"/>
          </a:xfrm>
        </p:spPr>
        <p:txBody>
          <a:bodyPr>
            <a:noAutofit/>
          </a:bodyPr>
          <a:lstStyle/>
          <a:p>
            <a:pPr algn="just"/>
            <a:r>
              <a:rPr lang="en-US" sz="1600" dirty="0"/>
              <a:t>Expand Quest for Student Success initiatives		</a:t>
            </a:r>
            <a:r>
              <a:rPr lang="en-US" sz="1600" dirty="0" smtClean="0"/>
              <a:t> $</a:t>
            </a:r>
            <a:r>
              <a:rPr lang="en-US" sz="1600" dirty="0"/>
              <a:t>260,000		 </a:t>
            </a:r>
            <a:r>
              <a:rPr lang="en-US" sz="1600" dirty="0" smtClean="0"/>
              <a:t> 0.2%</a:t>
            </a:r>
            <a:endParaRPr lang="en-US" sz="1600" dirty="0"/>
          </a:p>
          <a:p>
            <a:pPr marL="400050" lvl="1" indent="0">
              <a:buNone/>
            </a:pPr>
            <a:r>
              <a:rPr lang="en-US" sz="1600" dirty="0"/>
              <a:t>MTSU is focused on enhancing student academic engagement and recently presented our Quality Enhancement Plan (QEP) - MT Engage, to our on-site SACS review team.  This most recent student success initiative will be accomplished by incorporating both in course and beyond-the-classroom engagement activities such as learning communities, problem-based learning, collaborative learning, service-learning, research, co-curricular activities, and attending events both on and off campus.  A new department has been established to oversee the program</a:t>
            </a:r>
            <a:r>
              <a:rPr lang="en-US" sz="1600" dirty="0" smtClean="0"/>
              <a:t>.</a:t>
            </a:r>
          </a:p>
          <a:p>
            <a:pPr marL="400050" lvl="1" indent="0">
              <a:buNone/>
            </a:pPr>
            <a:endParaRPr lang="en-US" sz="1600" dirty="0"/>
          </a:p>
          <a:p>
            <a:r>
              <a:rPr lang="en-US" sz="1600" dirty="0"/>
              <a:t>Technology Enhancements			  </a:t>
            </a:r>
            <a:r>
              <a:rPr lang="en-US" sz="1600" dirty="0" smtClean="0"/>
              <a:t>               </a:t>
            </a:r>
            <a:r>
              <a:rPr lang="en-US" sz="1600" dirty="0"/>
              <a:t>$</a:t>
            </a:r>
            <a:r>
              <a:rPr lang="en-US" sz="1600" dirty="0" smtClean="0"/>
              <a:t>1,300,000</a:t>
            </a:r>
            <a:r>
              <a:rPr lang="en-US" sz="1600" dirty="0"/>
              <a:t>	</a:t>
            </a:r>
            <a:r>
              <a:rPr lang="en-US" sz="1600" dirty="0" smtClean="0"/>
              <a:t>        0.9%</a:t>
            </a:r>
            <a:endParaRPr lang="en-US" sz="1600" dirty="0"/>
          </a:p>
          <a:p>
            <a:pPr marL="400050" lvl="1" indent="0">
              <a:buNone/>
            </a:pPr>
            <a:r>
              <a:rPr lang="en-US" sz="1600" dirty="0"/>
              <a:t>The technology needs of students and administration are continually evolving.  The wireless network system is in great need of expansion to meet the ever growing expectations of both students and administrators to use a variety of devices to connect to the internet. Software maintenance contracts and new software to support the Quest for Student Success initiatives continue to increase. In addition, there are over </a:t>
            </a:r>
            <a:r>
              <a:rPr lang="en-US" sz="1600" dirty="0" smtClean="0"/>
              <a:t>2,000</a:t>
            </a:r>
            <a:endParaRPr lang="en-US" sz="1600"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Middle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648199"/>
          </a:xfrm>
        </p:spPr>
        <p:txBody>
          <a:bodyPr>
            <a:noAutofit/>
          </a:bodyPr>
          <a:lstStyle/>
          <a:p>
            <a:pPr algn="just"/>
            <a:r>
              <a:rPr lang="en-US" sz="1600" dirty="0" smtClean="0"/>
              <a:t>Technology Enhancements (cont.)</a:t>
            </a:r>
            <a:r>
              <a:rPr lang="en-US" sz="1600" dirty="0"/>
              <a:t>		          $1,300,000		</a:t>
            </a:r>
            <a:r>
              <a:rPr lang="en-US" sz="1600" dirty="0" smtClean="0"/>
              <a:t>  0.9%</a:t>
            </a:r>
            <a:endParaRPr lang="en-US" sz="1600" dirty="0"/>
          </a:p>
          <a:p>
            <a:pPr marL="400050" lvl="1" indent="0">
              <a:buNone/>
            </a:pPr>
            <a:r>
              <a:rPr lang="en-US" sz="1600" dirty="0"/>
              <a:t>desktop computers on campus that are over 4 years old and out of warranty, creating increased repair costs and time to repair; base funding is needed for this ongoing cost.  This was proposed for 2015-16, but was cut from the budget when our tuition request was reduced from 3.8% to 3.1%, coupled with an enrollment decline last fall</a:t>
            </a:r>
            <a:r>
              <a:rPr lang="en-US" sz="1600" dirty="0" smtClean="0"/>
              <a:t>.</a:t>
            </a:r>
          </a:p>
          <a:p>
            <a:pPr marL="400050" lvl="1" indent="0">
              <a:buNone/>
            </a:pPr>
            <a:endParaRPr lang="en-US" sz="1600" dirty="0"/>
          </a:p>
          <a:p>
            <a:pPr algn="just"/>
            <a:r>
              <a:rPr lang="en-US" sz="1600" dirty="0"/>
              <a:t>Campus-based Scholarships				</a:t>
            </a:r>
            <a:r>
              <a:rPr lang="en-US" sz="1600" dirty="0" smtClean="0"/>
              <a:t>    $</a:t>
            </a:r>
            <a:r>
              <a:rPr lang="en-US" sz="1600" dirty="0"/>
              <a:t>560,000	</a:t>
            </a:r>
            <a:r>
              <a:rPr lang="en-US" sz="1600" dirty="0" smtClean="0"/>
              <a:t>  </a:t>
            </a:r>
            <a:r>
              <a:rPr lang="en-US" sz="1600" dirty="0"/>
              <a:t>	</a:t>
            </a:r>
            <a:r>
              <a:rPr lang="en-US" sz="1600" dirty="0" smtClean="0"/>
              <a:t>        0.4%</a:t>
            </a:r>
            <a:endParaRPr lang="en-US" sz="1600" dirty="0"/>
          </a:p>
          <a:p>
            <a:pPr marL="400050" lvl="1" indent="0">
              <a:buNone/>
            </a:pPr>
            <a:r>
              <a:rPr lang="en-US" sz="1600" dirty="0"/>
              <a:t>As part of the Student Success Advantage program rolled out last year, MTSU is offering a HOPE Supplemental Scholarship for new Lottery eligible incoming freshmen. These supplements offset the state’s recent reduction in the TN HOPE scholarship from $4,000 per year to $3,500 per year for freshmen and sophomores enrolling at a four year university.  Students who, at the completion of their first academic year, met all eligibility requirements to retain their TN HOPE scholarship will receive a $500 MTSU HOPE Supplemental Scholarship.  Freshmen who started in the Fall of 2015 will be the first recipients in the Fall of 2016. </a:t>
            </a:r>
          </a:p>
          <a:p>
            <a:pPr marL="400050" lvl="1" indent="0">
              <a:buNone/>
            </a:pPr>
            <a:endParaRPr lang="en-US" sz="1600" dirty="0"/>
          </a:p>
        </p:txBody>
      </p:sp>
    </p:spTree>
    <p:extLst>
      <p:ext uri="{BB962C8B-B14F-4D97-AF65-F5344CB8AC3E}">
        <p14:creationId xmlns:p14="http://schemas.microsoft.com/office/powerpoint/2010/main" val="2209057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18</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MTSU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878857931"/>
              </p:ext>
            </p:extLst>
          </p:nvPr>
        </p:nvGraphicFramePr>
        <p:xfrm>
          <a:off x="304800" y="1371600"/>
          <a:ext cx="8232842" cy="4724400"/>
        </p:xfrm>
        <a:graphic>
          <a:graphicData uri="http://schemas.openxmlformats.org/presentationml/2006/ole">
            <mc:AlternateContent xmlns:mc="http://schemas.openxmlformats.org/markup-compatibility/2006">
              <mc:Choice xmlns:v="urn:schemas-microsoft-com:vml" Requires="v">
                <p:oleObj spid="_x0000_s68941" name="Worksheet" r:id="rId4" imgW="5095843" imgH="2924054" progId="Excel.Sheet.12">
                  <p:embed/>
                </p:oleObj>
              </mc:Choice>
              <mc:Fallback>
                <p:oleObj name="Worksheet" r:id="rId4" imgW="5095843" imgH="2924054" progId="Excel.Sheet.12">
                  <p:embed/>
                  <p:pic>
                    <p:nvPicPr>
                      <p:cNvPr id="0" name=""/>
                      <p:cNvPicPr>
                        <a:picLocks noGrp="1" noChangeAspect="1" noChangeArrowheads="1"/>
                      </p:cNvPicPr>
                      <p:nvPr/>
                    </p:nvPicPr>
                    <p:blipFill>
                      <a:blip r:embed="rId5"/>
                      <a:srcRect/>
                      <a:stretch>
                        <a:fillRect/>
                      </a:stretch>
                    </p:blipFill>
                    <p:spPr bwMode="auto">
                      <a:xfrm>
                        <a:off x="304800" y="1371600"/>
                        <a:ext cx="8232842" cy="4724400"/>
                      </a:xfrm>
                      <a:prstGeom prst="rect">
                        <a:avLst/>
                      </a:prstGeom>
                      <a:noFill/>
                      <a:extLst/>
                    </p:spPr>
                  </p:pic>
                </p:oleObj>
              </mc:Fallback>
            </mc:AlternateContent>
          </a:graphicData>
        </a:graphic>
      </p:graphicFrame>
    </p:spTree>
    <p:extLst>
      <p:ext uri="{BB962C8B-B14F-4D97-AF65-F5344CB8AC3E}">
        <p14:creationId xmlns:p14="http://schemas.microsoft.com/office/powerpoint/2010/main" val="292508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924800" cy="1143000"/>
          </a:xfrm>
        </p:spPr>
        <p:txBody>
          <a:bodyPr>
            <a:normAutofit/>
          </a:bodyPr>
          <a:lstStyle/>
          <a:p>
            <a:pPr algn="ctr"/>
            <a:r>
              <a:rPr lang="en-US" dirty="0" smtClean="0">
                <a:solidFill>
                  <a:schemeClr val="tx1"/>
                </a:solidFill>
                <a:effectLst/>
              </a:rPr>
              <a:t>Tennessee State University</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765157410"/>
              </p:ext>
            </p:extLst>
          </p:nvPr>
        </p:nvGraphicFramePr>
        <p:xfrm>
          <a:off x="851910" y="1905000"/>
          <a:ext cx="7832189" cy="2286000"/>
        </p:xfrm>
        <a:graphic>
          <a:graphicData uri="http://schemas.openxmlformats.org/presentationml/2006/ole">
            <mc:AlternateContent xmlns:mc="http://schemas.openxmlformats.org/markup-compatibility/2006">
              <mc:Choice xmlns:v="urn:schemas-microsoft-com:vml" Requires="v">
                <p:oleObj spid="_x0000_s102473" name="Worksheet" r:id="rId4" imgW="4895742" imgH="1428826" progId="Excel.Sheet.12">
                  <p:embed/>
                </p:oleObj>
              </mc:Choice>
              <mc:Fallback>
                <p:oleObj name="Worksheet" r:id="rId4" imgW="4895742" imgH="1428826" progId="Excel.Sheet.12">
                  <p:embed/>
                  <p:pic>
                    <p:nvPicPr>
                      <p:cNvPr id="0" name=""/>
                      <p:cNvPicPr>
                        <a:picLocks noGrp="1" noChangeAspect="1" noChangeArrowheads="1"/>
                      </p:cNvPicPr>
                      <p:nvPr/>
                    </p:nvPicPr>
                    <p:blipFill>
                      <a:blip r:embed="rId5"/>
                      <a:srcRect/>
                      <a:stretch>
                        <a:fillRect/>
                      </a:stretch>
                    </p:blipFill>
                    <p:spPr bwMode="auto">
                      <a:xfrm>
                        <a:off x="851910" y="1905000"/>
                        <a:ext cx="7832189" cy="2286000"/>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1E94C3D5-83ED-446A-B079-E4175EEF757D}"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19</a:t>
            </a:fld>
            <a:endParaRPr lang="en-US" dirty="0"/>
          </a:p>
        </p:txBody>
      </p:sp>
    </p:spTree>
    <p:extLst>
      <p:ext uri="{BB962C8B-B14F-4D97-AF65-F5344CB8AC3E}">
        <p14:creationId xmlns:p14="http://schemas.microsoft.com/office/powerpoint/2010/main" val="2031838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dirty="0" smtClean="0"/>
              <a:t>Agenda</a:t>
            </a:r>
          </a:p>
        </p:txBody>
      </p:sp>
      <p:sp>
        <p:nvSpPr>
          <p:cNvPr id="3" name="Content Placeholder 2"/>
          <p:cNvSpPr>
            <a:spLocks noGrp="1"/>
          </p:cNvSpPr>
          <p:nvPr>
            <p:ph idx="1"/>
          </p:nvPr>
        </p:nvSpPr>
        <p:spPr/>
        <p:txBody>
          <a:bodyPr rtlCol="0">
            <a:normAutofit lnSpcReduction="10000"/>
          </a:bodyPr>
          <a:lstStyle/>
          <a:p>
            <a:pPr fontAlgn="auto">
              <a:lnSpc>
                <a:spcPct val="160000"/>
              </a:lnSpc>
              <a:spcBef>
                <a:spcPts val="0"/>
              </a:spcBef>
              <a:spcAft>
                <a:spcPts val="0"/>
              </a:spcAft>
              <a:buFont typeface="Arial"/>
              <a:buChar char="•"/>
              <a:defRPr/>
            </a:pPr>
            <a:r>
              <a:rPr lang="en-US" dirty="0" smtClean="0"/>
              <a:t>Update on Department of Labor Proposed Overtime Rule Change</a:t>
            </a:r>
          </a:p>
          <a:p>
            <a:pPr fontAlgn="auto">
              <a:lnSpc>
                <a:spcPct val="160000"/>
              </a:lnSpc>
              <a:spcBef>
                <a:spcPts val="0"/>
              </a:spcBef>
              <a:spcAft>
                <a:spcPts val="0"/>
              </a:spcAft>
              <a:buFont typeface="Arial"/>
              <a:buChar char="•"/>
              <a:defRPr/>
            </a:pPr>
            <a:r>
              <a:rPr lang="en-US" dirty="0" smtClean="0"/>
              <a:t>Review of Institutional Requests</a:t>
            </a:r>
          </a:p>
          <a:p>
            <a:pPr>
              <a:lnSpc>
                <a:spcPct val="160000"/>
              </a:lnSpc>
              <a:spcBef>
                <a:spcPts val="0"/>
              </a:spcBef>
              <a:defRPr/>
            </a:pPr>
            <a:r>
              <a:rPr lang="en-US" dirty="0"/>
              <a:t>Review of Indicated Student Revenue Increases</a:t>
            </a:r>
          </a:p>
          <a:p>
            <a:pPr fontAlgn="auto">
              <a:lnSpc>
                <a:spcPct val="160000"/>
              </a:lnSpc>
              <a:spcBef>
                <a:spcPts val="0"/>
              </a:spcBef>
              <a:spcAft>
                <a:spcPts val="0"/>
              </a:spcAft>
              <a:buFont typeface="Arial"/>
              <a:buChar char="•"/>
              <a:defRPr/>
            </a:pPr>
            <a:r>
              <a:rPr lang="en-US" dirty="0" smtClean="0"/>
              <a:t>Next Steps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CFDC9B-7FEB-419D-839B-E7D5ED0296B1}" type="slidenum">
              <a:rPr lang="en-US" altLang="en-US">
                <a:solidFill>
                  <a:schemeClr val="bg2"/>
                </a:solidFill>
              </a:rPr>
              <a:pPr fontAlgn="base">
                <a:spcBef>
                  <a:spcPct val="0"/>
                </a:spcBef>
                <a:spcAft>
                  <a:spcPct val="0"/>
                </a:spcAft>
              </a:pPr>
              <a:t>2</a:t>
            </a:fld>
            <a:endParaRPr lang="en-US" altLang="en-US" dirty="0">
              <a:solidFill>
                <a:schemeClr val="bg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r>
              <a:rPr lang="en-US" sz="1600" dirty="0"/>
              <a:t>We would use all of the additional revenue to enhance our student retention and student success initiatives and to continue with our campus safety initiatives.  This would include the hiring of additional faculty to help reduce the number of adjunct faculty in accordance with SACS-COC. It would also include the hiring of additional professional advisors related to CCTA, as our Title III funding for that is ending.  These additional positions will help us to better serve the student body and help them matriculate through the university.  Ultimately it will support the Drive to 55.    </a:t>
            </a:r>
          </a:p>
          <a:p>
            <a:pPr marL="0" indent="0">
              <a:buNone/>
            </a:pPr>
            <a:r>
              <a:rPr lang="en-US" sz="1600" dirty="0"/>
              <a:t> </a:t>
            </a:r>
          </a:p>
          <a:p>
            <a:r>
              <a:rPr lang="en-US" sz="1600" dirty="0"/>
              <a:t>Although we are requesting an increase in maintenance fees, we still understand the need to keep fees low to the extent possible.  However, we do not feel that this small increase in fees will not negatively impact our enrollment in the Fall.</a:t>
            </a:r>
          </a:p>
          <a:p>
            <a:endParaRPr lang="en-US"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21</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4215817301"/>
              </p:ext>
            </p:extLst>
          </p:nvPr>
        </p:nvGraphicFramePr>
        <p:xfrm>
          <a:off x="533399" y="1447800"/>
          <a:ext cx="8402671" cy="4648200"/>
        </p:xfrm>
        <a:graphic>
          <a:graphicData uri="http://schemas.openxmlformats.org/presentationml/2006/ole">
            <mc:AlternateContent xmlns:mc="http://schemas.openxmlformats.org/markup-compatibility/2006">
              <mc:Choice xmlns:v="urn:schemas-microsoft-com:vml" Requires="v">
                <p:oleObj spid="_x0000_s69965" name="Worksheet" r:id="rId5" imgW="4924370" imgH="2724150" progId="Excel.Sheet.12">
                  <p:embed/>
                </p:oleObj>
              </mc:Choice>
              <mc:Fallback>
                <p:oleObj name="Worksheet" r:id="rId5" imgW="4924370" imgH="2724150" progId="Excel.Sheet.12">
                  <p:embed/>
                  <p:pic>
                    <p:nvPicPr>
                      <p:cNvPr id="0" name=""/>
                      <p:cNvPicPr>
                        <a:picLocks noGrp="1" noChangeAspect="1" noChangeArrowheads="1"/>
                      </p:cNvPicPr>
                      <p:nvPr/>
                    </p:nvPicPr>
                    <p:blipFill>
                      <a:blip r:embed="rId6"/>
                      <a:srcRect/>
                      <a:stretch>
                        <a:fillRect/>
                      </a:stretch>
                    </p:blipFill>
                    <p:spPr bwMode="auto">
                      <a:xfrm>
                        <a:off x="533399" y="1447800"/>
                        <a:ext cx="8402671"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55594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924800" cy="1143000"/>
          </a:xfrm>
        </p:spPr>
        <p:txBody>
          <a:bodyPr>
            <a:normAutofit/>
          </a:bodyPr>
          <a:lstStyle/>
          <a:p>
            <a:pPr algn="ctr"/>
            <a:r>
              <a:rPr lang="en-US" dirty="0" smtClean="0">
                <a:solidFill>
                  <a:schemeClr val="tx1"/>
                </a:solidFill>
                <a:effectLst/>
              </a:rPr>
              <a:t>Tennessee Tech University</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540826415"/>
              </p:ext>
            </p:extLst>
          </p:nvPr>
        </p:nvGraphicFramePr>
        <p:xfrm>
          <a:off x="717683" y="1905000"/>
          <a:ext cx="7664317" cy="1981200"/>
        </p:xfrm>
        <a:graphic>
          <a:graphicData uri="http://schemas.openxmlformats.org/presentationml/2006/ole">
            <mc:AlternateContent xmlns:mc="http://schemas.openxmlformats.org/markup-compatibility/2006">
              <mc:Choice xmlns:v="urn:schemas-microsoft-com:vml" Requires="v">
                <p:oleObj spid="_x0000_s103497" name="Worksheet" r:id="rId4" imgW="4752814" imgH="1228591" progId="Excel.Sheet.12">
                  <p:embed/>
                </p:oleObj>
              </mc:Choice>
              <mc:Fallback>
                <p:oleObj name="Worksheet" r:id="rId4" imgW="4752814" imgH="1228591" progId="Excel.Sheet.12">
                  <p:embed/>
                  <p:pic>
                    <p:nvPicPr>
                      <p:cNvPr id="0" name=""/>
                      <p:cNvPicPr>
                        <a:picLocks noGrp="1" noChangeAspect="1" noChangeArrowheads="1"/>
                      </p:cNvPicPr>
                      <p:nvPr/>
                    </p:nvPicPr>
                    <p:blipFill>
                      <a:blip r:embed="rId5"/>
                      <a:srcRect/>
                      <a:stretch>
                        <a:fillRect/>
                      </a:stretch>
                    </p:blipFill>
                    <p:spPr bwMode="auto">
                      <a:xfrm>
                        <a:off x="717683" y="1905000"/>
                        <a:ext cx="7664317" cy="1981200"/>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AEC064CB-DFDA-4FE4-850F-582B12485321}"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22</a:t>
            </a:fld>
            <a:endParaRPr lang="en-US" dirty="0"/>
          </a:p>
        </p:txBody>
      </p:sp>
    </p:spTree>
    <p:extLst>
      <p:ext uri="{BB962C8B-B14F-4D97-AF65-F5344CB8AC3E}">
        <p14:creationId xmlns:p14="http://schemas.microsoft.com/office/powerpoint/2010/main" val="359828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495799"/>
          </a:xfrm>
        </p:spPr>
        <p:txBody>
          <a:bodyPr>
            <a:normAutofit fontScale="62500" lnSpcReduction="20000"/>
          </a:bodyPr>
          <a:lstStyle/>
          <a:p>
            <a:pPr lvl="0">
              <a:lnSpc>
                <a:spcPct val="120000"/>
              </a:lnSpc>
            </a:pPr>
            <a:r>
              <a:rPr lang="en-US" sz="2600" dirty="0"/>
              <a:t>Supplemental salary pool in the amount of 1% for a total salary pool of 2%.  A salary pool of 2% will allow Tennessee Tech to provide an across-the-board increase for all employees as well as recognize and reward high performing employees through merit salary increases based upon employee evaluations.</a:t>
            </a:r>
          </a:p>
          <a:p>
            <a:pPr lvl="1">
              <a:lnSpc>
                <a:spcPct val="120000"/>
              </a:lnSpc>
            </a:pPr>
            <a:r>
              <a:rPr lang="en-US" sz="2600" dirty="0"/>
              <a:t>$480,600 of the requested maintenance fee increase will be allocated to the additional salary pool.  Total allocation will be $896,700 of which $416,100 will come from outcomes funding.</a:t>
            </a:r>
          </a:p>
          <a:p>
            <a:pPr lvl="1">
              <a:lnSpc>
                <a:spcPct val="120000"/>
              </a:lnSpc>
            </a:pPr>
            <a:r>
              <a:rPr lang="en-US" sz="2600" dirty="0"/>
              <a:t>Allocation of funding toward a merit salary pool allows Tennessee Tech to reward high performing employees and increases the retention of these employees.  Retention of high performing and dedicated employees is essential to our efforts to retain and graduate students to further the State’s completion agenda.</a:t>
            </a:r>
          </a:p>
          <a:p>
            <a:pPr lvl="1">
              <a:lnSpc>
                <a:spcPct val="120000"/>
              </a:lnSpc>
            </a:pPr>
            <a:r>
              <a:rPr lang="en-US" sz="2600" dirty="0"/>
              <a:t>Tennessee Tech continues to seek opportunities to increase efficiencies and reallocate funds to high priority initiatives; however, demands on our resources continue to exceed dollars identified through efficiencies and reallocations</a:t>
            </a:r>
            <a:r>
              <a:rPr lang="en-US" sz="2600" dirty="0" smtClean="0"/>
              <a:t>.</a:t>
            </a:r>
            <a:endParaRPr lang="en-US"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495799"/>
          </a:xfrm>
        </p:spPr>
        <p:txBody>
          <a:bodyPr>
            <a:noAutofit/>
          </a:bodyPr>
          <a:lstStyle/>
          <a:p>
            <a:pPr lvl="0">
              <a:spcBef>
                <a:spcPts val="0"/>
              </a:spcBef>
            </a:pPr>
            <a:r>
              <a:rPr lang="en-US" sz="1600" dirty="0"/>
              <a:t>Funding of approximately $878,300 will be needed to address the changes in the FLSA projected to be effective fall 2016.  Tennessee Tech has approximately 174 employees that will be impacted by the proposed FLSA changes.  Of the 174 employees, approximately 32 will continue to be classified as exempt. The cost of bringing the salaries of the 32 exempt positions into line with the proposed rules will be $246,100.  The remaining 142 employees will be reclassified to non-exempt and will become eligible for overtime pay.  Although it is difficult to project the exact cost of overtime for these employees, we anticipate the cost to exceed $</a:t>
            </a:r>
            <a:r>
              <a:rPr lang="en-US" sz="1600" dirty="0" smtClean="0"/>
              <a:t>486,000. Additional </a:t>
            </a:r>
            <a:r>
              <a:rPr lang="en-US" sz="1600" dirty="0"/>
              <a:t>fringe benefits are calculated to be approximately $146,200. </a:t>
            </a:r>
            <a:endParaRPr lang="en-US" sz="1600" dirty="0" smtClean="0"/>
          </a:p>
          <a:p>
            <a:pPr lvl="1">
              <a:spcBef>
                <a:spcPts val="0"/>
              </a:spcBef>
            </a:pPr>
            <a:r>
              <a:rPr lang="en-US" sz="1600" dirty="0" smtClean="0"/>
              <a:t>$</a:t>
            </a:r>
            <a:r>
              <a:rPr lang="en-US" sz="1600" dirty="0"/>
              <a:t>878,300 of the requested maintenance fee increase will be allocated to the FLSA proposed changes.</a:t>
            </a:r>
          </a:p>
          <a:p>
            <a:pPr lvl="1"/>
            <a:r>
              <a:rPr lang="en-US" sz="1600" dirty="0" smtClean="0"/>
              <a:t>Tennessee </a:t>
            </a:r>
            <a:r>
              <a:rPr lang="en-US" sz="1600" dirty="0"/>
              <a:t>Tech continues to seek opportunities to increase efficiencies and reallocate funds to high priority initiatives; however, demands on our resources continue to exceed dollars identified through efficiencies and reallocations.</a:t>
            </a:r>
          </a:p>
        </p:txBody>
      </p:sp>
    </p:spTree>
    <p:extLst>
      <p:ext uri="{BB962C8B-B14F-4D97-AF65-F5344CB8AC3E}">
        <p14:creationId xmlns:p14="http://schemas.microsoft.com/office/powerpoint/2010/main" val="2804486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295400"/>
            <a:ext cx="8229600" cy="4495799"/>
          </a:xfrm>
        </p:spPr>
        <p:txBody>
          <a:bodyPr>
            <a:noAutofit/>
          </a:bodyPr>
          <a:lstStyle/>
          <a:p>
            <a:pPr lvl="0"/>
            <a:r>
              <a:rPr lang="en-US" sz="1600" dirty="0"/>
              <a:t>Tennessee Tech proposes to dedicate $555,000 toward a comprehensive initiative to increase enrollment of first-time, full-time students and transfer students.  This initiative includes identifying students during their sophomore and junior years of high school and communicating with them through email, social media, and direct mail to encourage them to schedule a campus visit, complete their application and FAFSA, and assist them with other issues that might prevent them from attending college.  Additionally, a comprehensive study of how our students pay for college will be undertaken to identify financial roadblocks to our students’ success.  This data will be used to inform a comprehensive tuition pricing model including a tuition discounting policy most effective at removing roadblocks to students’ success.  </a:t>
            </a:r>
          </a:p>
          <a:p>
            <a:pPr lvl="1"/>
            <a:r>
              <a:rPr lang="en-US" sz="1600" dirty="0"/>
              <a:t>Of the $555,000 required to support this initiative, $336,900 will come from an increase in maintenance fees and the balance will come from outcomes funding.</a:t>
            </a:r>
          </a:p>
          <a:p>
            <a:pPr lvl="1"/>
            <a:r>
              <a:rPr lang="en-US" sz="1600" dirty="0"/>
              <a:t>It is necessary for Tennessee Tech to increase our enrollment of both first-time, full-time students and transfer students if we are to meet the graduation goals set forth in the completion agenda</a:t>
            </a:r>
            <a:r>
              <a:rPr lang="en-US" sz="1600" dirty="0" smtClean="0"/>
              <a:t>.</a:t>
            </a:r>
            <a:endParaRPr lang="en-US" sz="1600" dirty="0"/>
          </a:p>
        </p:txBody>
      </p:sp>
    </p:spTree>
    <p:extLst>
      <p:ext uri="{BB962C8B-B14F-4D97-AF65-F5344CB8AC3E}">
        <p14:creationId xmlns:p14="http://schemas.microsoft.com/office/powerpoint/2010/main" val="3488860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26</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TTU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2773451387"/>
              </p:ext>
            </p:extLst>
          </p:nvPr>
        </p:nvGraphicFramePr>
        <p:xfrm>
          <a:off x="381000" y="1447800"/>
          <a:ext cx="8539562" cy="4724400"/>
        </p:xfrm>
        <a:graphic>
          <a:graphicData uri="http://schemas.openxmlformats.org/presentationml/2006/ole">
            <mc:AlternateContent xmlns:mc="http://schemas.openxmlformats.org/markup-compatibility/2006">
              <mc:Choice xmlns:v="urn:schemas-microsoft-com:vml" Requires="v">
                <p:oleObj spid="_x0000_s70990" name="Worksheet" r:id="rId4" imgW="4924328" imgH="2724163" progId="Excel.Sheet.12">
                  <p:embed/>
                </p:oleObj>
              </mc:Choice>
              <mc:Fallback>
                <p:oleObj name="Worksheet" r:id="rId4" imgW="4924328" imgH="2724163" progId="Excel.Sheet.12">
                  <p:embed/>
                  <p:pic>
                    <p:nvPicPr>
                      <p:cNvPr id="0" name=""/>
                      <p:cNvPicPr>
                        <a:picLocks noGrp="1" noChangeAspect="1" noChangeArrowheads="1"/>
                      </p:cNvPicPr>
                      <p:nvPr/>
                    </p:nvPicPr>
                    <p:blipFill>
                      <a:blip r:embed="rId5"/>
                      <a:srcRect/>
                      <a:stretch>
                        <a:fillRect/>
                      </a:stretch>
                    </p:blipFill>
                    <p:spPr bwMode="auto">
                      <a:xfrm>
                        <a:off x="381000" y="1447800"/>
                        <a:ext cx="8539562" cy="4724400"/>
                      </a:xfrm>
                      <a:prstGeom prst="rect">
                        <a:avLst/>
                      </a:prstGeom>
                      <a:noFill/>
                      <a:extLst/>
                    </p:spPr>
                  </p:pic>
                </p:oleObj>
              </mc:Fallback>
            </mc:AlternateContent>
          </a:graphicData>
        </a:graphic>
      </p:graphicFrame>
    </p:spTree>
    <p:extLst>
      <p:ext uri="{BB962C8B-B14F-4D97-AF65-F5344CB8AC3E}">
        <p14:creationId xmlns:p14="http://schemas.microsoft.com/office/powerpoint/2010/main" val="234015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7924800" cy="1143000"/>
          </a:xfrm>
        </p:spPr>
        <p:txBody>
          <a:bodyPr>
            <a:normAutofit/>
          </a:bodyPr>
          <a:lstStyle/>
          <a:p>
            <a:pPr algn="ctr"/>
            <a:r>
              <a:rPr lang="en-US" dirty="0" smtClean="0">
                <a:solidFill>
                  <a:schemeClr val="tx1"/>
                </a:solidFill>
                <a:effectLst/>
              </a:rPr>
              <a:t>University of Memphis</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952456377"/>
              </p:ext>
            </p:extLst>
          </p:nvPr>
        </p:nvGraphicFramePr>
        <p:xfrm>
          <a:off x="417513" y="1990725"/>
          <a:ext cx="8502650" cy="2722563"/>
        </p:xfrm>
        <a:graphic>
          <a:graphicData uri="http://schemas.openxmlformats.org/presentationml/2006/ole">
            <mc:AlternateContent xmlns:mc="http://schemas.openxmlformats.org/markup-compatibility/2006">
              <mc:Choice xmlns:v="urn:schemas-microsoft-com:vml" Requires="v">
                <p:oleObj spid="_x0000_s104520" name="Worksheet" r:id="rId4" imgW="5086199" imgH="1628718" progId="Excel.Sheet.12">
                  <p:embed/>
                </p:oleObj>
              </mc:Choice>
              <mc:Fallback>
                <p:oleObj name="Worksheet" r:id="rId4" imgW="5086199" imgH="1628718" progId="Excel.Sheet.12">
                  <p:embed/>
                  <p:pic>
                    <p:nvPicPr>
                      <p:cNvPr id="0" name=""/>
                      <p:cNvPicPr>
                        <a:picLocks noGrp="1" noChangeAspect="1" noChangeArrowheads="1"/>
                      </p:cNvPicPr>
                      <p:nvPr/>
                    </p:nvPicPr>
                    <p:blipFill>
                      <a:blip r:embed="rId5"/>
                      <a:srcRect/>
                      <a:stretch>
                        <a:fillRect/>
                      </a:stretch>
                    </p:blipFill>
                    <p:spPr bwMode="auto">
                      <a:xfrm>
                        <a:off x="417513" y="1990725"/>
                        <a:ext cx="8502650" cy="2722563"/>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2BAF7BBF-63B7-4DA3-A408-DEB680CBF448}"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27</a:t>
            </a:fld>
            <a:endParaRPr lang="en-US" dirty="0"/>
          </a:p>
        </p:txBody>
      </p:sp>
    </p:spTree>
    <p:extLst>
      <p:ext uri="{BB962C8B-B14F-4D97-AF65-F5344CB8AC3E}">
        <p14:creationId xmlns:p14="http://schemas.microsoft.com/office/powerpoint/2010/main" val="241856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n-US" sz="1600" dirty="0"/>
              <a:t>The University of Memphis is extremely sensitive to cost increases to our students.  Several years ago, the University embarked on a multi-year plan to maximize available resources through organizational restructures, cost saving and cost avoidance initiatives and efficiency measures. The momentum for this effort has grown in intensity in recent years.  We remain committed to enhancing access and success for our students; maximizing completion and demonstrating our commitment to student affordability. We are also committed to providing a quality education in an environment that promotes and provides for student success. </a:t>
            </a:r>
            <a:endParaRPr lang="en-US" sz="1600" dirty="0" smtClean="0"/>
          </a:p>
          <a:p>
            <a:pPr marL="0" indent="0">
              <a:buNone/>
            </a:pPr>
            <a:endParaRPr lang="en-US" sz="1600" dirty="0"/>
          </a:p>
          <a:p>
            <a:pPr marL="0" indent="0">
              <a:buNone/>
            </a:pPr>
            <a:r>
              <a:rPr lang="en-US" sz="1600" dirty="0"/>
              <a:t>To ensure these efforts continue and that the University of Memphis is poised to provide the greatest opportunity for student success, a supplemental maintenance fee increase of .6% is recommended.  This increase is expected to generate an additional S800k in gross tuition revenue.  This revenue would be invested in safety initiatives and completion/success efforts as described below:</a:t>
            </a:r>
          </a:p>
          <a:p>
            <a:pPr marL="0" indent="0">
              <a:buNone/>
            </a:pPr>
            <a:endParaRPr lang="en-US" sz="1600"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algn="just"/>
            <a:r>
              <a:rPr lang="en-US" sz="1600" dirty="0" smtClean="0"/>
              <a:t>Scholarship/waiver </a:t>
            </a:r>
            <a:r>
              <a:rPr lang="en-US" sz="1600" dirty="0"/>
              <a:t>costs associated with a .6% tuition increase. ($150,000)  </a:t>
            </a:r>
          </a:p>
          <a:p>
            <a:pPr algn="just"/>
            <a:r>
              <a:rPr lang="en-US" sz="1600" dirty="0"/>
              <a:t>Safety Initiatives ($300,000): This investment will provide additional Police Services coverage and maintenance and testing required for critical fire safety compliance.  Specifically, funding will be provided for additional Police Officer positions, an additional Police Services Dispatcher position as well as to provide funding for fire alarm devise inspections as required by NFPA72</a:t>
            </a:r>
            <a:r>
              <a:rPr lang="en-US" sz="1600" dirty="0" smtClean="0"/>
              <a:t>.</a:t>
            </a:r>
          </a:p>
          <a:p>
            <a:pPr algn="just" defTabSz="914400" eaLnBrk="0" fontAlgn="base" hangingPunct="0">
              <a:spcBef>
                <a:spcPct val="0"/>
              </a:spcBef>
              <a:spcAft>
                <a:spcPct val="0"/>
              </a:spcAft>
            </a:pPr>
            <a:r>
              <a:rPr lang="en-US" altLang="en-US" sz="1600" dirty="0"/>
              <a:t>Student Completion Initiatives ($350,000): The University has numerous completion initiatives that are consistent with and required to reach the goals set out in the CCTA and the Governor’s Drive to 55.  One major initiative is the </a:t>
            </a:r>
            <a:r>
              <a:rPr lang="en-US" altLang="en-US" sz="1600" dirty="0" smtClean="0"/>
              <a:t>UoM </a:t>
            </a:r>
            <a:r>
              <a:rPr lang="en-US" altLang="en-US" sz="1600" dirty="0"/>
              <a:t>Completion Academy; a systemic, data-driven implementation </a:t>
            </a:r>
            <a:r>
              <a:rPr lang="en-US" altLang="en-US" sz="1600" dirty="0" smtClean="0"/>
              <a:t>of best </a:t>
            </a:r>
            <a:r>
              <a:rPr lang="en-US" altLang="en-US" sz="1600" dirty="0"/>
              <a:t>practices designed to enhance retention, persistence, and completion rates for undergraduate students.  Using data analytics, the </a:t>
            </a:r>
            <a:r>
              <a:rPr lang="en-US" altLang="en-US" sz="1600" dirty="0" smtClean="0"/>
              <a:t>UoM </a:t>
            </a:r>
            <a:r>
              <a:rPr lang="en-US" altLang="en-US" sz="1600" dirty="0"/>
              <a:t>Completion Academy is led by cross-divisional student success teams that identify barriers to student progress and persistence, </a:t>
            </a:r>
            <a:endParaRPr lang="en-US" sz="1600" dirty="0"/>
          </a:p>
        </p:txBody>
      </p:sp>
    </p:spTree>
    <p:extLst>
      <p:ext uri="{BB962C8B-B14F-4D97-AF65-F5344CB8AC3E}">
        <p14:creationId xmlns:p14="http://schemas.microsoft.com/office/powerpoint/2010/main" val="134864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DOL Overtime Rule Change</a:t>
            </a:r>
            <a:endParaRPr lang="en-US" dirty="0"/>
          </a:p>
        </p:txBody>
      </p:sp>
      <p:sp>
        <p:nvSpPr>
          <p:cNvPr id="3" name="Content Placeholder 2"/>
          <p:cNvSpPr>
            <a:spLocks noGrp="1"/>
          </p:cNvSpPr>
          <p:nvPr>
            <p:ph idx="1"/>
          </p:nvPr>
        </p:nvSpPr>
        <p:spPr>
          <a:xfrm>
            <a:off x="457200" y="1219200"/>
            <a:ext cx="8229600" cy="5029200"/>
          </a:xfrm>
        </p:spPr>
        <p:txBody>
          <a:bodyPr>
            <a:normAutofit fontScale="85000" lnSpcReduction="10000"/>
          </a:bodyPr>
          <a:lstStyle/>
          <a:p>
            <a:r>
              <a:rPr lang="en-US" dirty="0" smtClean="0"/>
              <a:t>Under FLSA, exempt employees are not eligible for overtime payments</a:t>
            </a:r>
          </a:p>
          <a:p>
            <a:r>
              <a:rPr lang="en-US" dirty="0" smtClean="0"/>
              <a:t>To be considered “exempt” under FLSA, employee must meet three tests</a:t>
            </a:r>
          </a:p>
          <a:p>
            <a:pPr lvl="1"/>
            <a:r>
              <a:rPr lang="en-US" dirty="0" smtClean="0"/>
              <a:t>Paid on a salary basis;</a:t>
            </a:r>
            <a:endParaRPr lang="en-US" dirty="0"/>
          </a:p>
          <a:p>
            <a:pPr lvl="1"/>
            <a:r>
              <a:rPr lang="en-US" dirty="0" smtClean="0"/>
              <a:t>Primary duties must meet one of the “White Collar” exemptions under FSLA; and</a:t>
            </a:r>
          </a:p>
          <a:p>
            <a:pPr lvl="1"/>
            <a:r>
              <a:rPr lang="en-US" dirty="0" smtClean="0"/>
              <a:t>Salary meets minimum level of $23,660.</a:t>
            </a:r>
          </a:p>
          <a:p>
            <a:r>
              <a:rPr lang="en-US" dirty="0" smtClean="0"/>
              <a:t>US DOL has proposed an increase in the minimum salary test, from $23,660 to $50,440 </a:t>
            </a:r>
          </a:p>
          <a:p>
            <a:pPr lvl="1"/>
            <a:r>
              <a:rPr lang="en-US" dirty="0" smtClean="0"/>
              <a:t>Would increase TBR employees eligible for overtime by approximately 48% (5,563 to 8,243; incr. of 2,680)</a:t>
            </a:r>
          </a:p>
          <a:p>
            <a:pPr lvl="1"/>
            <a:r>
              <a:rPr lang="en-US" dirty="0" smtClean="0"/>
              <a:t>Some indication proposed level may be reduced to $47,000 but no official action taken</a:t>
            </a:r>
            <a:endParaRPr lang="en-US" dirty="0"/>
          </a:p>
        </p:txBody>
      </p:sp>
    </p:spTree>
    <p:extLst>
      <p:ext uri="{BB962C8B-B14F-4D97-AF65-F5344CB8AC3E}">
        <p14:creationId xmlns:p14="http://schemas.microsoft.com/office/powerpoint/2010/main" val="272850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marL="685800" lvl="1" algn="just">
              <a:buFont typeface="Arial" panose="020B0604020202020204" pitchFamily="34" charset="0"/>
              <a:buChar char="•"/>
            </a:pPr>
            <a:r>
              <a:rPr lang="en-US" altLang="en-US" sz="1600" dirty="0" smtClean="0"/>
              <a:t> Student </a:t>
            </a:r>
            <a:r>
              <a:rPr lang="en-US" altLang="en-US" sz="1600" dirty="0"/>
              <a:t>Completion Initiatives ($350,000</a:t>
            </a:r>
            <a:r>
              <a:rPr lang="en-US" altLang="en-US" sz="1600" dirty="0" smtClean="0"/>
              <a:t>) (cont.)</a:t>
            </a:r>
          </a:p>
          <a:p>
            <a:pPr marL="800100" lvl="2" indent="0" algn="just">
              <a:buNone/>
            </a:pPr>
            <a:r>
              <a:rPr lang="en-US" altLang="en-US" sz="1600" dirty="0" smtClean="0"/>
              <a:t>and outline strategic plans of action for improved outcomes in each college and school. These funds are also necessary to invest in the University First Scholars program; a multi-faceted program for First Generation, low income students designed to significantly increase completion rates for this population via multiple support systems that provide academic, leadership, coaching and social activities to guide these scholars through key transitions pivotal to their success.  First generation students constitute a large percentage of undergraduate enrollment at the University of Memphis.</a:t>
            </a:r>
            <a:endParaRPr lang="en-US" altLang="en-US" sz="1600" dirty="0"/>
          </a:p>
          <a:p>
            <a:pPr marL="0" indent="0">
              <a:buNone/>
            </a:pPr>
            <a:endParaRPr lang="en-US" sz="1600" dirty="0"/>
          </a:p>
        </p:txBody>
      </p:sp>
    </p:spTree>
    <p:extLst>
      <p:ext uri="{BB962C8B-B14F-4D97-AF65-F5344CB8AC3E}">
        <p14:creationId xmlns:p14="http://schemas.microsoft.com/office/powerpoint/2010/main" val="1360836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31</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UoM</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644729434"/>
              </p:ext>
            </p:extLst>
          </p:nvPr>
        </p:nvGraphicFramePr>
        <p:xfrm>
          <a:off x="381000" y="1447800"/>
          <a:ext cx="8467877" cy="4648200"/>
        </p:xfrm>
        <a:graphic>
          <a:graphicData uri="http://schemas.openxmlformats.org/presentationml/2006/ole">
            <mc:AlternateContent xmlns:mc="http://schemas.openxmlformats.org/markup-compatibility/2006">
              <mc:Choice xmlns:v="urn:schemas-microsoft-com:vml" Requires="v">
                <p:oleObj spid="_x0000_s72012" name="Worksheet" r:id="rId4" imgW="4962557" imgH="2724163" progId="Excel.Sheet.12">
                  <p:embed/>
                </p:oleObj>
              </mc:Choice>
              <mc:Fallback>
                <p:oleObj name="Worksheet" r:id="rId4" imgW="4962557" imgH="2724163" progId="Excel.Sheet.12">
                  <p:embed/>
                  <p:pic>
                    <p:nvPicPr>
                      <p:cNvPr id="0" name=""/>
                      <p:cNvPicPr>
                        <a:picLocks noGrp="1" noChangeAspect="1" noChangeArrowheads="1"/>
                      </p:cNvPicPr>
                      <p:nvPr/>
                    </p:nvPicPr>
                    <p:blipFill>
                      <a:blip r:embed="rId5"/>
                      <a:srcRect/>
                      <a:stretch>
                        <a:fillRect/>
                      </a:stretch>
                    </p:blipFill>
                    <p:spPr bwMode="auto">
                      <a:xfrm>
                        <a:off x="381000" y="1447800"/>
                        <a:ext cx="8467877"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2772424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924800" cy="1066800"/>
          </a:xfrm>
        </p:spPr>
        <p:txBody>
          <a:bodyPr>
            <a:normAutofit/>
          </a:bodyPr>
          <a:lstStyle/>
          <a:p>
            <a:pPr algn="ctr"/>
            <a:r>
              <a:rPr lang="en-US" dirty="0" smtClean="0">
                <a:solidFill>
                  <a:schemeClr val="tx1"/>
                </a:solidFill>
                <a:effectLst/>
              </a:rPr>
              <a:t>Community Colleges</a:t>
            </a:r>
            <a:br>
              <a:rPr lang="en-US" dirty="0" smtClean="0">
                <a:solidFill>
                  <a:schemeClr val="tx1"/>
                </a:solidFill>
                <a:effectLst/>
              </a:rPr>
            </a:br>
            <a:r>
              <a:rPr lang="en-US" dirty="0" smtClean="0">
                <a:solidFill>
                  <a:schemeClr val="tx1"/>
                </a:solidFill>
                <a:effectLst/>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377662361"/>
              </p:ext>
            </p:extLst>
          </p:nvPr>
        </p:nvGraphicFramePr>
        <p:xfrm>
          <a:off x="533400" y="1676400"/>
          <a:ext cx="8217158" cy="3352800"/>
        </p:xfrm>
        <a:graphic>
          <a:graphicData uri="http://schemas.openxmlformats.org/presentationml/2006/ole">
            <mc:AlternateContent xmlns:mc="http://schemas.openxmlformats.org/markup-compatibility/2006">
              <mc:Choice xmlns:v="urn:schemas-microsoft-com:vml" Requires="v">
                <p:oleObj spid="_x0000_s105544" name="Worksheet" r:id="rId4" imgW="4972201" imgH="2028844" progId="Excel.Sheet.12">
                  <p:embed/>
                </p:oleObj>
              </mc:Choice>
              <mc:Fallback>
                <p:oleObj name="Worksheet" r:id="rId4" imgW="4972201" imgH="2028844" progId="Excel.Sheet.12">
                  <p:embed/>
                  <p:pic>
                    <p:nvPicPr>
                      <p:cNvPr id="0" name=""/>
                      <p:cNvPicPr>
                        <a:picLocks noGrp="1" noChangeAspect="1" noChangeArrowheads="1"/>
                      </p:cNvPicPr>
                      <p:nvPr/>
                    </p:nvPicPr>
                    <p:blipFill>
                      <a:blip r:embed="rId5"/>
                      <a:srcRect/>
                      <a:stretch>
                        <a:fillRect/>
                      </a:stretch>
                    </p:blipFill>
                    <p:spPr bwMode="auto">
                      <a:xfrm>
                        <a:off x="533400" y="1676400"/>
                        <a:ext cx="8217158" cy="3352800"/>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B2E9FEA5-620F-4067-95B4-A9417CAF20BA}"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32</a:t>
            </a:fld>
            <a:endParaRPr lang="en-US" dirty="0"/>
          </a:p>
        </p:txBody>
      </p:sp>
    </p:spTree>
    <p:extLst>
      <p:ext uri="{BB962C8B-B14F-4D97-AF65-F5344CB8AC3E}">
        <p14:creationId xmlns:p14="http://schemas.microsoft.com/office/powerpoint/2010/main" val="942776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Community Colleges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371600"/>
            <a:ext cx="8229600" cy="4876799"/>
          </a:xfrm>
        </p:spPr>
        <p:txBody>
          <a:bodyPr>
            <a:normAutofit fontScale="25000" lnSpcReduction="20000"/>
          </a:bodyPr>
          <a:lstStyle/>
          <a:p>
            <a:pPr lvl="0"/>
            <a:r>
              <a:rPr lang="en-US" sz="6400" dirty="0"/>
              <a:t>Two colleges (Chattanooga and Cleveland State) request an additional 2.0 % supplemental maintenance fee increase that would be used to:</a:t>
            </a:r>
          </a:p>
          <a:p>
            <a:pPr lvl="1"/>
            <a:r>
              <a:rPr lang="en-US" sz="6400" dirty="0"/>
              <a:t>Fully fund the COLA, and fund inflationary costs</a:t>
            </a:r>
          </a:p>
          <a:p>
            <a:pPr lvl="1"/>
            <a:r>
              <a:rPr lang="en-US" sz="6400" dirty="0"/>
              <a:t>Career attainment counselors/advisors</a:t>
            </a:r>
          </a:p>
          <a:p>
            <a:pPr lvl="1"/>
            <a:r>
              <a:rPr lang="en-US" sz="6400" dirty="0"/>
              <a:t>Extend institutional financial aid scholarships for economically disadvantaged students</a:t>
            </a:r>
          </a:p>
          <a:p>
            <a:pPr lvl="1"/>
            <a:r>
              <a:rPr lang="en-US" sz="6400" dirty="0"/>
              <a:t>Enhance and expand tutoring services</a:t>
            </a:r>
          </a:p>
          <a:p>
            <a:pPr marL="0" indent="0">
              <a:buNone/>
            </a:pPr>
            <a:r>
              <a:rPr lang="en-US" sz="6400" dirty="0"/>
              <a:t> </a:t>
            </a:r>
          </a:p>
          <a:p>
            <a:pPr lvl="0"/>
            <a:r>
              <a:rPr lang="en-US" sz="6400" dirty="0"/>
              <a:t>Two colleges (Pellissippi and Walters State) do not request an additional supplemental maintenance fee</a:t>
            </a:r>
          </a:p>
          <a:p>
            <a:pPr marL="0" indent="0">
              <a:buNone/>
            </a:pPr>
            <a:r>
              <a:rPr lang="en-US" sz="6400" dirty="0"/>
              <a:t> </a:t>
            </a:r>
          </a:p>
          <a:p>
            <a:pPr lvl="0"/>
            <a:r>
              <a:rPr lang="en-US" sz="6400" dirty="0"/>
              <a:t>Nine colleges request an additional 1.7 % supplemental maintenance fee to be used to provide salary increases through:</a:t>
            </a:r>
          </a:p>
          <a:p>
            <a:pPr lvl="1"/>
            <a:r>
              <a:rPr lang="en-US" sz="6400" dirty="0"/>
              <a:t>Funding the COLA</a:t>
            </a:r>
          </a:p>
          <a:p>
            <a:pPr lvl="1"/>
            <a:r>
              <a:rPr lang="en-US" sz="6400" dirty="0"/>
              <a:t>Funding the College Salary Plan</a:t>
            </a:r>
          </a:p>
          <a:p>
            <a:pPr lvl="1"/>
            <a:r>
              <a:rPr lang="en-US" sz="6400" dirty="0"/>
              <a:t>Hiring additional faculty and staff to reduce overtime, increase course offerings, and remain in compliance with SACS </a:t>
            </a:r>
            <a:r>
              <a:rPr lang="en-US" sz="6400" dirty="0" smtClean="0"/>
              <a:t>requirements</a:t>
            </a:r>
            <a:r>
              <a:rPr lang="en-US" sz="6400" dirty="0"/>
              <a:t> </a:t>
            </a:r>
          </a:p>
          <a:p>
            <a:endParaRPr lang="en-US" dirty="0"/>
          </a:p>
        </p:txBody>
      </p:sp>
    </p:spTree>
    <p:extLst>
      <p:ext uri="{BB962C8B-B14F-4D97-AF65-F5344CB8AC3E}">
        <p14:creationId xmlns:p14="http://schemas.microsoft.com/office/powerpoint/2010/main" val="541349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34</a:t>
            </a:fld>
            <a:endParaRPr lang="en-US" dirty="0"/>
          </a:p>
        </p:txBody>
      </p:sp>
      <p:sp>
        <p:nvSpPr>
          <p:cNvPr id="5" name="Title 4"/>
          <p:cNvSpPr>
            <a:spLocks noGrp="1"/>
          </p:cNvSpPr>
          <p:nvPr>
            <p:ph type="title" idx="4294967295"/>
          </p:nvPr>
        </p:nvSpPr>
        <p:spPr>
          <a:xfrm>
            <a:off x="0" y="304801"/>
            <a:ext cx="9144000" cy="1066800"/>
          </a:xfrm>
        </p:spPr>
        <p:txBody>
          <a:bodyPr>
            <a:normAutofit/>
          </a:bodyPr>
          <a:lstStyle/>
          <a:p>
            <a:pPr algn="ctr"/>
            <a:r>
              <a:rPr lang="en-US" dirty="0" smtClean="0">
                <a:solidFill>
                  <a:schemeClr val="tx1"/>
                </a:solidFill>
                <a:effectLst/>
              </a:rPr>
              <a:t>Community Colleges</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4067718601"/>
              </p:ext>
            </p:extLst>
          </p:nvPr>
        </p:nvGraphicFramePr>
        <p:xfrm>
          <a:off x="457200" y="1524000"/>
          <a:ext cx="8393242" cy="4419600"/>
        </p:xfrm>
        <a:graphic>
          <a:graphicData uri="http://schemas.openxmlformats.org/presentationml/2006/ole">
            <mc:AlternateContent xmlns:mc="http://schemas.openxmlformats.org/markup-compatibility/2006">
              <mc:Choice xmlns:v="urn:schemas-microsoft-com:vml" Requires="v">
                <p:oleObj spid="_x0000_s73036" name="Worksheet" r:id="rId4" imgW="5238772" imgH="2638495" progId="Excel.Sheet.12">
                  <p:embed/>
                </p:oleObj>
              </mc:Choice>
              <mc:Fallback>
                <p:oleObj name="Worksheet" r:id="rId4" imgW="5238772" imgH="2638495" progId="Excel.Sheet.12">
                  <p:embed/>
                  <p:pic>
                    <p:nvPicPr>
                      <p:cNvPr id="0" name=""/>
                      <p:cNvPicPr>
                        <a:picLocks noGrp="1" noChangeAspect="1" noChangeArrowheads="1"/>
                      </p:cNvPicPr>
                      <p:nvPr/>
                    </p:nvPicPr>
                    <p:blipFill>
                      <a:blip r:embed="rId5"/>
                      <a:srcRect/>
                      <a:stretch>
                        <a:fillRect/>
                      </a:stretch>
                    </p:blipFill>
                    <p:spPr bwMode="auto">
                      <a:xfrm>
                        <a:off x="457200" y="1524000"/>
                        <a:ext cx="8393242" cy="4419600"/>
                      </a:xfrm>
                      <a:prstGeom prst="rect">
                        <a:avLst/>
                      </a:prstGeom>
                      <a:noFill/>
                      <a:extLst/>
                    </p:spPr>
                  </p:pic>
                </p:oleObj>
              </mc:Fallback>
            </mc:AlternateContent>
          </a:graphicData>
        </a:graphic>
      </p:graphicFrame>
    </p:spTree>
    <p:extLst>
      <p:ext uri="{BB962C8B-B14F-4D97-AF65-F5344CB8AC3E}">
        <p14:creationId xmlns:p14="http://schemas.microsoft.com/office/powerpoint/2010/main" val="3199892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1143000"/>
          </a:xfrm>
        </p:spPr>
        <p:txBody>
          <a:bodyPr>
            <a:normAutofit/>
          </a:bodyPr>
          <a:lstStyle/>
          <a:p>
            <a:pPr algn="ctr"/>
            <a:r>
              <a:rPr lang="en-US" dirty="0" smtClean="0">
                <a:solidFill>
                  <a:schemeClr val="tx1"/>
                </a:solidFill>
                <a:effectLst/>
              </a:rPr>
              <a:t>Colleges of Applied Technology</a:t>
            </a:r>
            <a:br>
              <a:rPr lang="en-US" dirty="0" smtClean="0">
                <a:solidFill>
                  <a:schemeClr val="tx1"/>
                </a:solidFill>
                <a:effectLst/>
              </a:rPr>
            </a:br>
            <a:r>
              <a:rPr lang="en-US" dirty="0" smtClean="0">
                <a:solidFill>
                  <a:schemeClr val="tx1"/>
                </a:solidFill>
              </a:rPr>
              <a:t>Institutional Requests</a:t>
            </a:r>
            <a:endParaRPr lang="en-US" sz="2700" dirty="0">
              <a:solidFill>
                <a:schemeClr val="tx1"/>
              </a:solidFill>
              <a:effectLst/>
            </a:endParaRPr>
          </a:p>
        </p:txBody>
      </p:sp>
      <p:sp>
        <p:nvSpPr>
          <p:cNvPr id="3" name="Date Placeholder 2"/>
          <p:cNvSpPr>
            <a:spLocks noGrp="1"/>
          </p:cNvSpPr>
          <p:nvPr>
            <p:ph type="dt" sz="half" idx="10"/>
          </p:nvPr>
        </p:nvSpPr>
        <p:spPr/>
        <p:txBody>
          <a:bodyPr/>
          <a:lstStyle/>
          <a:p>
            <a:fld id="{A0DC23DD-D4F1-4CB0-AA30-8033B67AC308}"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35</a:t>
            </a:fld>
            <a:endParaRPr lang="en-US" dirty="0"/>
          </a:p>
        </p:txBody>
      </p:sp>
      <p:graphicFrame>
        <p:nvGraphicFramePr>
          <p:cNvPr id="7" name="Content Placeholder 5"/>
          <p:cNvGraphicFramePr>
            <a:graphicFrameLocks noChangeAspect="1"/>
          </p:cNvGraphicFramePr>
          <p:nvPr>
            <p:extLst/>
          </p:nvPr>
        </p:nvGraphicFramePr>
        <p:xfrm>
          <a:off x="228599" y="1600200"/>
          <a:ext cx="8606819" cy="2819400"/>
        </p:xfrm>
        <a:graphic>
          <a:graphicData uri="http://schemas.openxmlformats.org/presentationml/2006/ole">
            <mc:AlternateContent xmlns:mc="http://schemas.openxmlformats.org/markup-compatibility/2006">
              <mc:Choice xmlns:v="urn:schemas-microsoft-com:vml" Requires="v">
                <p:oleObj spid="_x0000_s108553" name="Worksheet" r:id="rId4" imgW="4972201" imgH="1628718" progId="Excel.Sheet.12">
                  <p:embed/>
                </p:oleObj>
              </mc:Choice>
              <mc:Fallback>
                <p:oleObj name="Worksheet" r:id="rId4" imgW="4972201" imgH="1628718" progId="Excel.Sheet.12">
                  <p:embed/>
                  <p:pic>
                    <p:nvPicPr>
                      <p:cNvPr id="7" name="Content Placeholder 5"/>
                      <p:cNvPicPr>
                        <a:picLocks noGrp="1" noChangeAspect="1" noChangeArrowheads="1"/>
                      </p:cNvPicPr>
                      <p:nvPr/>
                    </p:nvPicPr>
                    <p:blipFill>
                      <a:blip r:embed="rId5"/>
                      <a:srcRect/>
                      <a:stretch>
                        <a:fillRect/>
                      </a:stretch>
                    </p:blipFill>
                    <p:spPr bwMode="auto">
                      <a:xfrm>
                        <a:off x="228599" y="1600200"/>
                        <a:ext cx="8606819" cy="2819400"/>
                      </a:xfrm>
                      <a:prstGeom prst="rect">
                        <a:avLst/>
                      </a:prstGeom>
                      <a:noFill/>
                      <a:extLst/>
                    </p:spPr>
                  </p:pic>
                </p:oleObj>
              </mc:Fallback>
            </mc:AlternateContent>
          </a:graphicData>
        </a:graphic>
      </p:graphicFrame>
    </p:spTree>
    <p:extLst>
      <p:ext uri="{BB962C8B-B14F-4D97-AF65-F5344CB8AC3E}">
        <p14:creationId xmlns:p14="http://schemas.microsoft.com/office/powerpoint/2010/main" val="1034923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Colleges of Applied Technology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lgn="just"/>
            <a:r>
              <a:rPr lang="en-US" sz="1600" dirty="0" smtClean="0"/>
              <a:t>The TCATs are requesting </a:t>
            </a:r>
            <a:r>
              <a:rPr lang="en-US" sz="1600" dirty="0"/>
              <a:t>an additional 2% in order to better address anticipated costs associated with increased enrollment and capital projects</a:t>
            </a:r>
            <a:r>
              <a:rPr lang="en-US" sz="1600" dirty="0" smtClean="0"/>
              <a:t>.  Because </a:t>
            </a:r>
            <a:r>
              <a:rPr lang="en-US" sz="1600" dirty="0"/>
              <a:t>of the increased enrollment prompted by the Tennessee Promise and Tennessee Reconnect programs, there will be costs associated with the start-up of new programs again in FY 2016-17.  Additional faculty </a:t>
            </a:r>
            <a:r>
              <a:rPr lang="en-US" sz="1600" dirty="0" smtClean="0"/>
              <a:t>and </a:t>
            </a:r>
            <a:r>
              <a:rPr lang="en-US" sz="1600" dirty="0"/>
              <a:t>Student Services/Financial Aid staff will need to be hired.  </a:t>
            </a:r>
            <a:endParaRPr lang="en-US" sz="1600" dirty="0" smtClean="0"/>
          </a:p>
          <a:p>
            <a:pPr marL="0" indent="0">
              <a:buNone/>
            </a:pPr>
            <a:endParaRPr lang="en-US" sz="1600" dirty="0" smtClean="0"/>
          </a:p>
          <a:p>
            <a:pPr algn="just"/>
            <a:r>
              <a:rPr lang="en-US" sz="1600" dirty="0"/>
              <a:t>A 2.8% fee increase will generate approximately $867,300 at the current enrollment rate.  With an anticipated enrollment increase it could generate as much as $1 million.  This will be helpful to offset the additional classroom costs and costs associated with movable equipment in the capital projects.</a:t>
            </a:r>
          </a:p>
        </p:txBody>
      </p:sp>
    </p:spTree>
    <p:extLst>
      <p:ext uri="{BB962C8B-B14F-4D97-AF65-F5344CB8AC3E}">
        <p14:creationId xmlns:p14="http://schemas.microsoft.com/office/powerpoint/2010/main" val="2230618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37</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Colleges of Applied Technology</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nvPr>
        </p:nvGraphicFramePr>
        <p:xfrm>
          <a:off x="381000" y="1524000"/>
          <a:ext cx="8236565" cy="4495800"/>
        </p:xfrm>
        <a:graphic>
          <a:graphicData uri="http://schemas.openxmlformats.org/presentationml/2006/ole">
            <mc:AlternateContent xmlns:mc="http://schemas.openxmlformats.org/markup-compatibility/2006">
              <mc:Choice xmlns:v="urn:schemas-microsoft-com:vml" Requires="v">
                <p:oleObj spid="_x0000_s109577" name="Worksheet" r:id="rId4" imgW="4991143" imgH="2724163" progId="Excel.Sheet.12">
                  <p:embed/>
                </p:oleObj>
              </mc:Choice>
              <mc:Fallback>
                <p:oleObj name="Worksheet" r:id="rId4" imgW="4991143" imgH="2724163" progId="Excel.Sheet.12">
                  <p:embed/>
                  <p:pic>
                    <p:nvPicPr>
                      <p:cNvPr id="6" name="Content Placeholder 5"/>
                      <p:cNvPicPr>
                        <a:picLocks noGrp="1" noChangeAspect="1" noChangeArrowheads="1"/>
                      </p:cNvPicPr>
                      <p:nvPr/>
                    </p:nvPicPr>
                    <p:blipFill>
                      <a:blip r:embed="rId5"/>
                      <a:srcRect/>
                      <a:stretch>
                        <a:fillRect/>
                      </a:stretch>
                    </p:blipFill>
                    <p:spPr bwMode="auto">
                      <a:xfrm>
                        <a:off x="381000" y="1524000"/>
                        <a:ext cx="8236565"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471242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solidFill>
                  <a:schemeClr val="tx1"/>
                </a:solidFill>
              </a:rPr>
              <a:t>Summary </a:t>
            </a:r>
            <a:r>
              <a:rPr lang="en-US" sz="3200" dirty="0" smtClean="0">
                <a:solidFill>
                  <a:schemeClr val="tx1"/>
                </a:solidFill>
              </a:rPr>
              <a:t/>
            </a:r>
            <a:br>
              <a:rPr lang="en-US" sz="3200" dirty="0" smtClean="0">
                <a:solidFill>
                  <a:schemeClr val="tx1"/>
                </a:solidFill>
              </a:rPr>
            </a:br>
            <a:r>
              <a:rPr lang="en-US" sz="3200" dirty="0" smtClean="0">
                <a:solidFill>
                  <a:schemeClr val="tx1"/>
                </a:solidFill>
              </a:rPr>
              <a:t>Indicated </a:t>
            </a:r>
            <a:r>
              <a:rPr lang="en-US" sz="3200" dirty="0">
                <a:solidFill>
                  <a:schemeClr val="tx1"/>
                </a:solidFill>
              </a:rPr>
              <a:t>Student Revenue </a:t>
            </a:r>
            <a:r>
              <a:rPr lang="en-US" sz="3200" dirty="0" smtClean="0">
                <a:solidFill>
                  <a:schemeClr val="tx1"/>
                </a:solidFill>
              </a:rPr>
              <a:t>Increase</a:t>
            </a:r>
            <a:endParaRPr lang="en-US" sz="3200" dirty="0"/>
          </a:p>
        </p:txBody>
      </p:sp>
      <p:sp>
        <p:nvSpPr>
          <p:cNvPr id="6" name="Slide Number Placeholder 5"/>
          <p:cNvSpPr>
            <a:spLocks noGrp="1"/>
          </p:cNvSpPr>
          <p:nvPr>
            <p:ph type="sldNum" sz="quarter" idx="12"/>
          </p:nvPr>
        </p:nvSpPr>
        <p:spPr/>
        <p:txBody>
          <a:bodyPr/>
          <a:lstStyle/>
          <a:p>
            <a:pPr>
              <a:defRPr/>
            </a:pPr>
            <a:fld id="{57AD5C31-26D0-4703-8AD2-E2DA8C672574}" type="slidenum">
              <a:rPr lang="en-US" smtClean="0"/>
              <a:pPr>
                <a:defRPr/>
              </a:pPr>
              <a:t>38</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726513084"/>
              </p:ext>
            </p:extLst>
          </p:nvPr>
        </p:nvGraphicFramePr>
        <p:xfrm>
          <a:off x="381000" y="1344998"/>
          <a:ext cx="8534399" cy="4827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820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rPr>
              <a:t>Summary </a:t>
            </a:r>
            <a:r>
              <a:rPr lang="en-US" sz="3200" dirty="0" smtClean="0">
                <a:solidFill>
                  <a:schemeClr val="tx1"/>
                </a:solidFill>
              </a:rPr>
              <a:t/>
            </a:r>
            <a:br>
              <a:rPr lang="en-US" sz="3200" dirty="0" smtClean="0">
                <a:solidFill>
                  <a:schemeClr val="tx1"/>
                </a:solidFill>
              </a:rPr>
            </a:br>
            <a:r>
              <a:rPr lang="en-US" sz="3200" dirty="0" smtClean="0">
                <a:solidFill>
                  <a:schemeClr val="tx1"/>
                </a:solidFill>
              </a:rPr>
              <a:t>Growth in Total Revenues</a:t>
            </a:r>
            <a:endParaRPr lang="en-US" sz="3200" dirty="0"/>
          </a:p>
        </p:txBody>
      </p:sp>
      <p:sp>
        <p:nvSpPr>
          <p:cNvPr id="6" name="Slide Number Placeholder 5"/>
          <p:cNvSpPr>
            <a:spLocks noGrp="1"/>
          </p:cNvSpPr>
          <p:nvPr>
            <p:ph type="sldNum" sz="quarter" idx="12"/>
          </p:nvPr>
        </p:nvSpPr>
        <p:spPr/>
        <p:txBody>
          <a:bodyPr/>
          <a:lstStyle/>
          <a:p>
            <a:pPr>
              <a:defRPr/>
            </a:pPr>
            <a:fld id="{57AD5C31-26D0-4703-8AD2-E2DA8C672574}" type="slidenum">
              <a:rPr lang="en-US" smtClean="0"/>
              <a:pPr>
                <a:defRPr/>
              </a:pPr>
              <a:t>39</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964888368"/>
              </p:ext>
            </p:extLst>
          </p:nvPr>
        </p:nvGraphicFramePr>
        <p:xfrm>
          <a:off x="381000" y="1344998"/>
          <a:ext cx="8534399" cy="48272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05000" y="1524000"/>
            <a:ext cx="4191000" cy="461665"/>
          </a:xfrm>
          <a:prstGeom prst="rect">
            <a:avLst/>
          </a:prstGeom>
          <a:noFill/>
          <a:ln>
            <a:solidFill>
              <a:schemeClr val="accent1"/>
            </a:solidFill>
          </a:ln>
        </p:spPr>
        <p:txBody>
          <a:bodyPr wrap="square" rtlCol="0">
            <a:spAutoFit/>
          </a:bodyPr>
          <a:lstStyle/>
          <a:p>
            <a:pPr algn="ctr"/>
            <a:r>
              <a:rPr lang="en-US" sz="1200" dirty="0" smtClean="0"/>
              <a:t>Assumes approval of requested supplemental maintenance fee adjustments as presented</a:t>
            </a:r>
            <a:endParaRPr lang="en-US" sz="1200" dirty="0"/>
          </a:p>
        </p:txBody>
      </p:sp>
    </p:spTree>
    <p:extLst>
      <p:ext uri="{BB962C8B-B14F-4D97-AF65-F5344CB8AC3E}">
        <p14:creationId xmlns:p14="http://schemas.microsoft.com/office/powerpoint/2010/main" val="299175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DOL Overtime Rule </a:t>
            </a:r>
            <a:r>
              <a:rPr lang="en-US" dirty="0" smtClean="0"/>
              <a:t>Change: Status &amp; Prospects</a:t>
            </a:r>
            <a:endParaRPr lang="en-US" dirty="0"/>
          </a:p>
        </p:txBody>
      </p:sp>
      <p:sp>
        <p:nvSpPr>
          <p:cNvPr id="3" name="Content Placeholder 2"/>
          <p:cNvSpPr>
            <a:spLocks noGrp="1"/>
          </p:cNvSpPr>
          <p:nvPr>
            <p:ph idx="1"/>
          </p:nvPr>
        </p:nvSpPr>
        <p:spPr>
          <a:xfrm>
            <a:off x="457200" y="1371600"/>
            <a:ext cx="8229600" cy="4724400"/>
          </a:xfrm>
        </p:spPr>
        <p:txBody>
          <a:bodyPr>
            <a:normAutofit fontScale="92500" lnSpcReduction="10000"/>
          </a:bodyPr>
          <a:lstStyle/>
          <a:p>
            <a:r>
              <a:rPr lang="en-US" dirty="0" smtClean="0"/>
              <a:t>DOL has completed rule making process </a:t>
            </a:r>
          </a:p>
          <a:p>
            <a:pPr lvl="1"/>
            <a:r>
              <a:rPr lang="en-US" dirty="0" smtClean="0"/>
              <a:t>Filed proposed rule with the Office of Management &amp; Budget (OMB)</a:t>
            </a:r>
          </a:p>
          <a:p>
            <a:r>
              <a:rPr lang="en-US" dirty="0" smtClean="0"/>
              <a:t>OMB comments expected by mid-May</a:t>
            </a:r>
          </a:p>
          <a:p>
            <a:r>
              <a:rPr lang="en-US" dirty="0" smtClean="0"/>
              <a:t>DOL expected to publish final rule shortly thereafter</a:t>
            </a:r>
          </a:p>
          <a:p>
            <a:pPr lvl="1"/>
            <a:r>
              <a:rPr lang="en-US" dirty="0" smtClean="0"/>
              <a:t>Rule effective 60 days after publication, late July or August</a:t>
            </a:r>
          </a:p>
          <a:p>
            <a:r>
              <a:rPr lang="en-US" dirty="0" smtClean="0"/>
              <a:t>Congressional action to intervene likely, but prospects for effective intervention unlikely</a:t>
            </a:r>
          </a:p>
          <a:p>
            <a:r>
              <a:rPr lang="en-US" dirty="0" smtClean="0"/>
              <a:t>Litigation likely, including injunctive relief request, but outcome unknown</a:t>
            </a:r>
            <a:endParaRPr lang="en-US" dirty="0"/>
          </a:p>
        </p:txBody>
      </p:sp>
    </p:spTree>
    <p:extLst>
      <p:ext uri="{BB962C8B-B14F-4D97-AF65-F5344CB8AC3E}">
        <p14:creationId xmlns:p14="http://schemas.microsoft.com/office/powerpoint/2010/main" val="1273123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865CC0-7822-4570-B92C-4DA20438952E}" type="slidenum">
              <a:rPr lang="en-US" altLang="en-US">
                <a:solidFill>
                  <a:schemeClr val="bg2"/>
                </a:solidFill>
              </a:rPr>
              <a:pPr fontAlgn="base">
                <a:spcBef>
                  <a:spcPct val="0"/>
                </a:spcBef>
                <a:spcAft>
                  <a:spcPct val="0"/>
                </a:spcAft>
              </a:pPr>
              <a:t>40</a:t>
            </a:fld>
            <a:endParaRPr lang="en-US" altLang="en-US" dirty="0">
              <a:solidFill>
                <a:schemeClr val="bg2"/>
              </a:solidFill>
            </a:endParaRPr>
          </a:p>
        </p:txBody>
      </p:sp>
      <p:sp>
        <p:nvSpPr>
          <p:cNvPr id="44035" name="Title 1"/>
          <p:cNvSpPr>
            <a:spLocks noGrp="1"/>
          </p:cNvSpPr>
          <p:nvPr>
            <p:ph type="title" idx="4294967295"/>
          </p:nvPr>
        </p:nvSpPr>
        <p:spPr>
          <a:xfrm>
            <a:off x="0" y="274638"/>
            <a:ext cx="9144000" cy="944562"/>
          </a:xfrm>
        </p:spPr>
        <p:txBody>
          <a:bodyPr/>
          <a:lstStyle/>
          <a:p>
            <a:pPr algn="ctr"/>
            <a:r>
              <a:rPr lang="en-US" altLang="en-US" dirty="0" smtClean="0"/>
              <a:t>Next Steps</a:t>
            </a:r>
          </a:p>
        </p:txBody>
      </p:sp>
      <p:sp>
        <p:nvSpPr>
          <p:cNvPr id="3" name="Content Placeholder 2"/>
          <p:cNvSpPr>
            <a:spLocks noGrp="1"/>
          </p:cNvSpPr>
          <p:nvPr>
            <p:ph idx="4294967295"/>
          </p:nvPr>
        </p:nvSpPr>
        <p:spPr>
          <a:xfrm>
            <a:off x="571500" y="1371600"/>
            <a:ext cx="8001000" cy="4648200"/>
          </a:xfrm>
        </p:spPr>
        <p:txBody>
          <a:bodyPr rtlCol="0">
            <a:normAutofit fontScale="92500" lnSpcReduction="10000"/>
          </a:bodyPr>
          <a:lstStyle/>
          <a:p>
            <a:pPr fontAlgn="auto">
              <a:spcAft>
                <a:spcPts val="0"/>
              </a:spcAft>
              <a:buFont typeface="Arial"/>
              <a:buChar char="•"/>
              <a:defRPr/>
            </a:pPr>
            <a:r>
              <a:rPr lang="en-US" dirty="0" smtClean="0"/>
              <a:t>Seek feedback from Committee and Board members </a:t>
            </a:r>
          </a:p>
          <a:p>
            <a:pPr fontAlgn="auto">
              <a:spcAft>
                <a:spcPts val="0"/>
              </a:spcAft>
              <a:buFont typeface="Arial"/>
              <a:buChar char="•"/>
              <a:defRPr/>
            </a:pPr>
            <a:endParaRPr lang="en-US" dirty="0"/>
          </a:p>
          <a:p>
            <a:pPr fontAlgn="auto">
              <a:spcAft>
                <a:spcPts val="0"/>
              </a:spcAft>
              <a:buFont typeface="Arial"/>
              <a:buChar char="•"/>
              <a:defRPr/>
            </a:pPr>
            <a:r>
              <a:rPr lang="en-US" dirty="0" smtClean="0"/>
              <a:t>Discussions with institutional staff</a:t>
            </a:r>
          </a:p>
          <a:p>
            <a:pPr lvl="1" fontAlgn="auto">
              <a:spcAft>
                <a:spcPts val="0"/>
              </a:spcAft>
              <a:buFont typeface="Arial"/>
              <a:buChar char="–"/>
              <a:defRPr/>
            </a:pPr>
            <a:endParaRPr lang="en-US" dirty="0"/>
          </a:p>
          <a:p>
            <a:pPr fontAlgn="auto">
              <a:spcAft>
                <a:spcPts val="0"/>
              </a:spcAft>
              <a:buFont typeface="Arial"/>
              <a:buChar char="•"/>
              <a:defRPr/>
            </a:pPr>
            <a:r>
              <a:rPr lang="en-US" dirty="0" smtClean="0"/>
              <a:t>Review and refine indicated student revenue increases</a:t>
            </a:r>
          </a:p>
          <a:p>
            <a:pPr fontAlgn="auto">
              <a:spcAft>
                <a:spcPts val="0"/>
              </a:spcAft>
              <a:buFont typeface="Arial"/>
              <a:buChar char="•"/>
              <a:defRPr/>
            </a:pPr>
            <a:endParaRPr lang="en-US" dirty="0"/>
          </a:p>
          <a:p>
            <a:pPr fontAlgn="auto">
              <a:spcAft>
                <a:spcPts val="0"/>
              </a:spcAft>
              <a:buFont typeface="Arial"/>
              <a:buChar char="•"/>
              <a:defRPr/>
            </a:pPr>
            <a:r>
              <a:rPr lang="en-US" dirty="0" smtClean="0"/>
              <a:t>Develop recommendations for the Committee’s consideration during June 7</a:t>
            </a:r>
            <a:r>
              <a:rPr lang="en-US" baseline="30000" dirty="0" smtClean="0"/>
              <a:t>th</a:t>
            </a:r>
            <a:r>
              <a:rPr lang="en-US" dirty="0" smtClean="0"/>
              <a:t> meeting</a:t>
            </a:r>
          </a:p>
          <a:p>
            <a:pPr fontAlgn="auto">
              <a:spcAft>
                <a:spcPts val="0"/>
              </a:spcAft>
              <a:buFont typeface="Arial"/>
              <a:buChar char="•"/>
              <a:defRPr/>
            </a:pPr>
            <a:endParaRPr lang="en-US" dirty="0" smtClean="0"/>
          </a:p>
        </p:txBody>
      </p:sp>
    </p:spTree>
    <p:extLst>
      <p:ext uri="{BB962C8B-B14F-4D97-AF65-F5344CB8AC3E}">
        <p14:creationId xmlns:p14="http://schemas.microsoft.com/office/powerpoint/2010/main" val="3559341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29161C-152E-4370-B1F3-FED79969FCFD}" type="slidenum">
              <a:rPr lang="en-US" altLang="en-US">
                <a:solidFill>
                  <a:schemeClr val="bg2"/>
                </a:solidFill>
              </a:rPr>
              <a:pPr fontAlgn="base">
                <a:spcBef>
                  <a:spcPct val="0"/>
                </a:spcBef>
                <a:spcAft>
                  <a:spcPct val="0"/>
                </a:spcAft>
              </a:pPr>
              <a:t>41</a:t>
            </a:fld>
            <a:endParaRPr lang="en-US" altLang="en-US" dirty="0">
              <a:solidFill>
                <a:schemeClr val="bg2"/>
              </a:solidFill>
            </a:endParaRPr>
          </a:p>
        </p:txBody>
      </p:sp>
      <p:sp>
        <p:nvSpPr>
          <p:cNvPr id="45059" name="Title 5"/>
          <p:cNvSpPr>
            <a:spLocks noGrp="1"/>
          </p:cNvSpPr>
          <p:nvPr>
            <p:ph type="ctrTitle" idx="4294967295"/>
          </p:nvPr>
        </p:nvSpPr>
        <p:spPr>
          <a:xfrm>
            <a:off x="685800" y="4876800"/>
            <a:ext cx="8458200" cy="1146175"/>
          </a:xfrm>
        </p:spPr>
        <p:txBody>
          <a:bodyPr/>
          <a:lstStyle/>
          <a:p>
            <a:r>
              <a:rPr lang="en-US" altLang="en-US" dirty="0" smtClean="0"/>
              <a:t>End of Document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39"/>
            <a:ext cx="8229600" cy="1133261"/>
          </a:xfrm>
        </p:spPr>
        <p:txBody>
          <a:bodyPr>
            <a:normAutofit/>
          </a:bodyPr>
          <a:lstStyle/>
          <a:p>
            <a:r>
              <a:rPr lang="en-US" dirty="0"/>
              <a:t>Proposed DOL Overtime Rule </a:t>
            </a:r>
            <a:r>
              <a:rPr lang="en-US" dirty="0" smtClean="0"/>
              <a:t>Changes</a:t>
            </a:r>
            <a:br>
              <a:rPr lang="en-US" dirty="0" smtClean="0"/>
            </a:br>
            <a:r>
              <a:rPr lang="en-US" dirty="0" smtClean="0"/>
              <a:t>What is TBR Financial Exposure?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8389283"/>
              </p:ext>
            </p:extLst>
          </p:nvPr>
        </p:nvGraphicFramePr>
        <p:xfrm>
          <a:off x="457200" y="1447801"/>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90600" y="5835136"/>
            <a:ext cx="3124200" cy="369332"/>
          </a:xfrm>
          <a:prstGeom prst="rect">
            <a:avLst/>
          </a:prstGeom>
          <a:noFill/>
        </p:spPr>
        <p:txBody>
          <a:bodyPr wrap="square" rtlCol="0">
            <a:spAutoFit/>
          </a:bodyPr>
          <a:lstStyle/>
          <a:p>
            <a:r>
              <a:rPr lang="en-US" dirty="0" smtClean="0"/>
              <a:t>Threshold salary = $50,440</a:t>
            </a:r>
            <a:endParaRPr lang="en-US" dirty="0"/>
          </a:p>
        </p:txBody>
      </p:sp>
      <p:cxnSp>
        <p:nvCxnSpPr>
          <p:cNvPr id="4" name="Straight Connector 3"/>
          <p:cNvCxnSpPr/>
          <p:nvPr/>
        </p:nvCxnSpPr>
        <p:spPr>
          <a:xfrm>
            <a:off x="4953000" y="1524000"/>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39"/>
            <a:ext cx="8229600" cy="1285661"/>
          </a:xfrm>
        </p:spPr>
        <p:txBody>
          <a:bodyPr>
            <a:normAutofit fontScale="90000"/>
          </a:bodyPr>
          <a:lstStyle/>
          <a:p>
            <a:r>
              <a:rPr lang="en-US" dirty="0"/>
              <a:t>Proposed DOL Overtime Rule </a:t>
            </a:r>
            <a:r>
              <a:rPr lang="en-US" dirty="0" smtClean="0"/>
              <a:t>Change:</a:t>
            </a:r>
            <a:br>
              <a:rPr lang="en-US" dirty="0" smtClean="0"/>
            </a:br>
            <a:r>
              <a:rPr lang="en-US" dirty="0" smtClean="0"/>
              <a:t>Comparison of Potential Impact to Existing Institutional Resources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39885844"/>
              </p:ext>
            </p:extLst>
          </p:nvPr>
        </p:nvGraphicFramePr>
        <p:xfrm>
          <a:off x="457200" y="14478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79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7772400" cy="730250"/>
          </a:xfrm>
        </p:spPr>
        <p:txBody>
          <a:bodyPr/>
          <a:lstStyle/>
          <a:p>
            <a:r>
              <a:rPr lang="en-US" cap="none" dirty="0" smtClean="0"/>
              <a:t>Institutional Requests</a:t>
            </a:r>
            <a:endParaRPr lang="en-US" cap="none" dirty="0"/>
          </a:p>
        </p:txBody>
      </p:sp>
      <p:sp>
        <p:nvSpPr>
          <p:cNvPr id="4" name="Date Placeholder 3"/>
          <p:cNvSpPr>
            <a:spLocks noGrp="1"/>
          </p:cNvSpPr>
          <p:nvPr>
            <p:ph type="dt" sz="half" idx="10"/>
          </p:nvPr>
        </p:nvSpPr>
        <p:spPr/>
        <p:txBody>
          <a:bodyPr/>
          <a:lstStyle/>
          <a:p>
            <a:pPr>
              <a:defRPr/>
            </a:pPr>
            <a:fld id="{DA3D1342-9E84-4812-A6B8-5C65C4BA8F7C}" type="datetime1">
              <a:rPr lang="en-US" smtClean="0"/>
              <a:t>5/5/2016</a:t>
            </a:fld>
            <a:endParaRPr lang="en-US" dirty="0"/>
          </a:p>
        </p:txBody>
      </p:sp>
      <p:sp>
        <p:nvSpPr>
          <p:cNvPr id="5" name="Slide Number Placeholder 4"/>
          <p:cNvSpPr>
            <a:spLocks noGrp="1"/>
          </p:cNvSpPr>
          <p:nvPr>
            <p:ph type="sldNum" sz="quarter" idx="12"/>
          </p:nvPr>
        </p:nvSpPr>
        <p:spPr/>
        <p:txBody>
          <a:bodyPr/>
          <a:lstStyle/>
          <a:p>
            <a:pPr>
              <a:defRPr/>
            </a:pPr>
            <a:fld id="{1A8ECB17-7EF0-40C2-93D1-870AE58A120D}" type="slidenum">
              <a:rPr lang="en-US" smtClean="0"/>
              <a:pPr>
                <a:defRPr/>
              </a:pPr>
              <a:t>7</a:t>
            </a:fld>
            <a:endParaRPr lang="en-US" dirty="0"/>
          </a:p>
        </p:txBody>
      </p:sp>
    </p:spTree>
    <p:extLst>
      <p:ext uri="{BB962C8B-B14F-4D97-AF65-F5344CB8AC3E}">
        <p14:creationId xmlns:p14="http://schemas.microsoft.com/office/powerpoint/2010/main" val="289616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924800" cy="1143000"/>
          </a:xfrm>
        </p:spPr>
        <p:txBody>
          <a:bodyPr>
            <a:normAutofit/>
          </a:bodyPr>
          <a:lstStyle/>
          <a:p>
            <a:pPr algn="ctr"/>
            <a:r>
              <a:rPr lang="en-US" smtClean="0">
                <a:solidFill>
                  <a:schemeClr val="tx1"/>
                </a:solidFill>
                <a:effectLst/>
              </a:rPr>
              <a:t>Austin Peay State University</a:t>
            </a:r>
            <a:br>
              <a:rPr lang="en-US" smtClean="0">
                <a:solidFill>
                  <a:schemeClr val="tx1"/>
                </a:solidFill>
                <a:effectLst/>
              </a:rPr>
            </a:br>
            <a:r>
              <a:rPr lang="en-US" smtClean="0">
                <a:solidFill>
                  <a:schemeClr val="tx1"/>
                </a:solidFill>
              </a:rPr>
              <a:t>Institutional Requests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974452477"/>
              </p:ext>
            </p:extLst>
          </p:nvPr>
        </p:nvGraphicFramePr>
        <p:xfrm>
          <a:off x="427182" y="1752600"/>
          <a:ext cx="8412018" cy="3276600"/>
        </p:xfrm>
        <a:graphic>
          <a:graphicData uri="http://schemas.openxmlformats.org/presentationml/2006/ole">
            <mc:AlternateContent xmlns:mc="http://schemas.openxmlformats.org/markup-compatibility/2006">
              <mc:Choice xmlns:v="urn:schemas-microsoft-com:vml" Requires="v">
                <p:oleObj spid="_x0000_s99400" name="Worksheet" r:id="rId4" imgW="4762457" imgH="1819320" progId="Excel.Sheet.12">
                  <p:embed/>
                </p:oleObj>
              </mc:Choice>
              <mc:Fallback>
                <p:oleObj name="Worksheet" r:id="rId4" imgW="4762457" imgH="1819320" progId="Excel.Sheet.12">
                  <p:embed/>
                  <p:pic>
                    <p:nvPicPr>
                      <p:cNvPr id="0" name=""/>
                      <p:cNvPicPr>
                        <a:picLocks noGrp="1" noChangeAspect="1" noChangeArrowheads="1"/>
                      </p:cNvPicPr>
                      <p:nvPr/>
                    </p:nvPicPr>
                    <p:blipFill>
                      <a:blip r:embed="rId5"/>
                      <a:srcRect/>
                      <a:stretch>
                        <a:fillRect/>
                      </a:stretch>
                    </p:blipFill>
                    <p:spPr bwMode="auto">
                      <a:xfrm>
                        <a:off x="427182" y="1752600"/>
                        <a:ext cx="8412018" cy="3276600"/>
                      </a:xfrm>
                      <a:prstGeom prst="rect">
                        <a:avLst/>
                      </a:prstGeom>
                      <a:noFill/>
                      <a:extLst/>
                    </p:spPr>
                  </p:pic>
                </p:oleObj>
              </mc:Fallback>
            </mc:AlternateContent>
          </a:graphicData>
        </a:graphic>
      </p:graphicFrame>
      <p:sp>
        <p:nvSpPr>
          <p:cNvPr id="3" name="Date Placeholder 2"/>
          <p:cNvSpPr>
            <a:spLocks noGrp="1"/>
          </p:cNvSpPr>
          <p:nvPr>
            <p:ph type="dt" sz="half" idx="10"/>
          </p:nvPr>
        </p:nvSpPr>
        <p:spPr/>
        <p:txBody>
          <a:bodyPr/>
          <a:lstStyle/>
          <a:p>
            <a:fld id="{743FDDBA-2AF5-41BA-98A4-9ED424F75991}" type="datetime1">
              <a:rPr lang="en-US" smtClean="0"/>
              <a:t>5/5/2016</a:t>
            </a:fld>
            <a:endParaRPr lang="en-US" dirty="0"/>
          </a:p>
        </p:txBody>
      </p:sp>
      <p:sp>
        <p:nvSpPr>
          <p:cNvPr id="4" name="Slide Number Placeholder 3"/>
          <p:cNvSpPr>
            <a:spLocks noGrp="1"/>
          </p:cNvSpPr>
          <p:nvPr>
            <p:ph type="sldNum" sz="quarter" idx="12"/>
          </p:nvPr>
        </p:nvSpPr>
        <p:spPr/>
        <p:txBody>
          <a:bodyPr/>
          <a:lstStyle/>
          <a:p>
            <a:fld id="{121DAB72-6063-4BEA-8AD7-F182F1A36128}" type="slidenum">
              <a:rPr lang="en-US" smtClean="0"/>
              <a:pPr/>
              <a:t>8</a:t>
            </a:fld>
            <a:endParaRPr lang="en-US" dirty="0"/>
          </a:p>
        </p:txBody>
      </p:sp>
    </p:spTree>
    <p:extLst>
      <p:ext uri="{BB962C8B-B14F-4D97-AF65-F5344CB8AC3E}">
        <p14:creationId xmlns:p14="http://schemas.microsoft.com/office/powerpoint/2010/main" val="421841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Austin Peay State 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495799"/>
          </a:xfrm>
        </p:spPr>
        <p:txBody>
          <a:bodyPr>
            <a:normAutofit/>
          </a:bodyPr>
          <a:lstStyle/>
          <a:p>
            <a:pPr lvl="0"/>
            <a:r>
              <a:rPr lang="en-US" sz="1600" dirty="0"/>
              <a:t>APSU requests a supplemental maintenance fee increase of 1.7% or $1,056,000.  The additional increase would be used as follows:</a:t>
            </a:r>
          </a:p>
          <a:p>
            <a:pPr marL="0" indent="0" algn="just">
              <a:buNone/>
            </a:pPr>
            <a:r>
              <a:rPr lang="en-US" sz="1600" dirty="0"/>
              <a:t> </a:t>
            </a:r>
            <a:endParaRPr lang="en-US" sz="1600" dirty="0" smtClean="0"/>
          </a:p>
          <a:p>
            <a:pPr lvl="1" algn="just"/>
            <a:r>
              <a:rPr lang="en-US" sz="1600" dirty="0" smtClean="0"/>
              <a:t>Accreditation							$   207,500</a:t>
            </a:r>
          </a:p>
          <a:p>
            <a:pPr lvl="1" algn="just"/>
            <a:r>
              <a:rPr lang="en-US" sz="1600" dirty="0" smtClean="0"/>
              <a:t>Campus  </a:t>
            </a:r>
            <a:r>
              <a:rPr lang="en-US" sz="1600" dirty="0"/>
              <a:t>Safety						</a:t>
            </a:r>
            <a:r>
              <a:rPr lang="en-US" sz="1600" dirty="0" smtClean="0"/>
              <a:t>       </a:t>
            </a:r>
            <a:r>
              <a:rPr lang="en-US" sz="1600" dirty="0"/>
              <a:t>36,200</a:t>
            </a:r>
          </a:p>
          <a:p>
            <a:pPr lvl="1" algn="just"/>
            <a:r>
              <a:rPr lang="en-US" sz="1600" dirty="0"/>
              <a:t>Compliance						 	       13,600</a:t>
            </a:r>
          </a:p>
          <a:p>
            <a:pPr lvl="1" algn="just"/>
            <a:r>
              <a:rPr lang="en-US" sz="1600" dirty="0"/>
              <a:t>Academic  Student Success Initiatives	</a:t>
            </a:r>
            <a:r>
              <a:rPr lang="en-US" sz="1600" dirty="0" smtClean="0"/>
              <a:t>     </a:t>
            </a:r>
            <a:r>
              <a:rPr lang="en-US" sz="1600" dirty="0"/>
              <a:t>155,000  </a:t>
            </a:r>
          </a:p>
          <a:p>
            <a:pPr lvl="1" algn="just"/>
            <a:r>
              <a:rPr lang="en-US" sz="1600" dirty="0"/>
              <a:t>Operations – newly acquired facilities		</a:t>
            </a:r>
            <a:r>
              <a:rPr lang="en-US" sz="1600" dirty="0" smtClean="0"/>
              <a:t>     </a:t>
            </a:r>
            <a:r>
              <a:rPr lang="en-US" sz="1600" dirty="0"/>
              <a:t>443,700</a:t>
            </a:r>
          </a:p>
          <a:p>
            <a:pPr lvl="1" algn="just"/>
            <a:r>
              <a:rPr lang="en-US" sz="1600" dirty="0"/>
              <a:t>Technology							     200,000</a:t>
            </a:r>
          </a:p>
          <a:p>
            <a:pPr algn="just"/>
            <a:endParaRPr lang="en-US" sz="1600" dirty="0" smtClean="0"/>
          </a:p>
          <a:p>
            <a:r>
              <a:rPr lang="en-US" sz="1600" dirty="0" smtClean="0"/>
              <a:t>Our </a:t>
            </a:r>
            <a:r>
              <a:rPr lang="en-US" sz="1600" dirty="0"/>
              <a:t>intent is to use formula funding to address salary inversion and compression issues and bring our faculty and staff closer to their market salary.  In order to further the completion agenda, we must retain talented faculty and staff by compensating them adequately.  We have not been able to reallocate funds to support the needs indicated above. </a:t>
            </a:r>
          </a:p>
          <a:p>
            <a:pPr algn="just"/>
            <a:endParaRPr lang="en-US" sz="1600" dirty="0"/>
          </a:p>
        </p:txBody>
      </p:sp>
    </p:spTree>
    <p:extLst>
      <p:ext uri="{BB962C8B-B14F-4D97-AF65-F5344CB8AC3E}">
        <p14:creationId xmlns:p14="http://schemas.microsoft.com/office/powerpoint/2010/main" val="3333755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11610</TotalTime>
  <Words>2045</Words>
  <Application>Microsoft Office PowerPoint</Application>
  <PresentationFormat>On-screen Show (4:3)</PresentationFormat>
  <Paragraphs>211</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Franklin Gothic Book</vt:lpstr>
      <vt:lpstr>Verdana</vt:lpstr>
      <vt:lpstr>Office Theme</vt:lpstr>
      <vt:lpstr>Worksheet</vt:lpstr>
      <vt:lpstr>Committee on Finance &amp; Business Operations   Maintenance Fee &amp; Tuition Discussion  May 11, 2016</vt:lpstr>
      <vt:lpstr>Agenda</vt:lpstr>
      <vt:lpstr>Proposed DOL Overtime Rule Change</vt:lpstr>
      <vt:lpstr>Proposed DOL Overtime Rule Change: Status &amp; Prospects</vt:lpstr>
      <vt:lpstr>Proposed DOL Overtime Rule Changes What is TBR Financial Exposure? </vt:lpstr>
      <vt:lpstr>Proposed DOL Overtime Rule Change: Comparison of Potential Impact to Existing Institutional Resources</vt:lpstr>
      <vt:lpstr>Institutional Requests</vt:lpstr>
      <vt:lpstr>Austin Peay State University Institutional Requests</vt:lpstr>
      <vt:lpstr>Austin Peay State University Institutional Requests Justification</vt:lpstr>
      <vt:lpstr>APSU Indicated Student Revenue Increase</vt:lpstr>
      <vt:lpstr>East Tennessee State University Institutional Requests</vt:lpstr>
      <vt:lpstr>East Tennessee State University Institutional Requests Justification</vt:lpstr>
      <vt:lpstr>East Tennessee State University Institutional Requests Justification</vt:lpstr>
      <vt:lpstr>ETSU Indicated Student Revenue Increase</vt:lpstr>
      <vt:lpstr>Middle Tennessee State University Institutional Requests</vt:lpstr>
      <vt:lpstr>Middle Tennessee State University Institutional Requests Justification</vt:lpstr>
      <vt:lpstr>Middle Tennessee State University Institutional Requests Justification</vt:lpstr>
      <vt:lpstr>MTSU Indicated Student Revenue Increase</vt:lpstr>
      <vt:lpstr>Tennessee State University Institutional Requests</vt:lpstr>
      <vt:lpstr>Tennessee State University Institutional Requests Justification</vt:lpstr>
      <vt:lpstr>TSU Indicated Student Revenue Increase</vt:lpstr>
      <vt:lpstr>Tennessee Tech University Institutional Requests</vt:lpstr>
      <vt:lpstr>Tennessee Tech University Institutional Requests Justification</vt:lpstr>
      <vt:lpstr>Tennessee Tech University Institutional Requests Justification</vt:lpstr>
      <vt:lpstr>Tennessee Tech University Institutional Requests Justification</vt:lpstr>
      <vt:lpstr>TTU Indicated Student Revenue Increase</vt:lpstr>
      <vt:lpstr>University of Memphis Institutional Requests</vt:lpstr>
      <vt:lpstr>University of Memphis Institutional Requests Justification</vt:lpstr>
      <vt:lpstr>University of Memphis Institutional Requests Justification</vt:lpstr>
      <vt:lpstr>University of Memphis Institutional Requests Justification</vt:lpstr>
      <vt:lpstr>UoM Indicated Student Revenue Increase</vt:lpstr>
      <vt:lpstr>Community Colleges Institutional Requests</vt:lpstr>
      <vt:lpstr>Community Colleges Institutional Requests Justification</vt:lpstr>
      <vt:lpstr>Community Colleges Indicated Student Revenue Increase</vt:lpstr>
      <vt:lpstr>Colleges of Applied Technology Institutional Requests</vt:lpstr>
      <vt:lpstr>Colleges of Applied Technology Institutional Requests Justification</vt:lpstr>
      <vt:lpstr>Colleges of Applied Technology Indicated Student Revenue Increase</vt:lpstr>
      <vt:lpstr>Summary  Indicated Student Revenue Increase</vt:lpstr>
      <vt:lpstr>Summary  Growth in Total Revenues</vt:lpstr>
      <vt:lpstr>Next Steps</vt:lpstr>
      <vt:lpstr>End of Document</vt:lpstr>
    </vt:vector>
  </TitlesOfParts>
  <Company>Tennessee Board of Regents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Sims</dc:creator>
  <cp:lastModifiedBy>Sonja Mason</cp:lastModifiedBy>
  <cp:revision>678</cp:revision>
  <cp:lastPrinted>2016-05-05T14:16:44Z</cp:lastPrinted>
  <dcterms:created xsi:type="dcterms:W3CDTF">2011-04-04T15:05:10Z</dcterms:created>
  <dcterms:modified xsi:type="dcterms:W3CDTF">2016-05-05T14:16:52Z</dcterms:modified>
</cp:coreProperties>
</file>