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5" r:id="rId5"/>
    <p:sldId id="261" r:id="rId6"/>
    <p:sldId id="262" r:id="rId7"/>
    <p:sldId id="263" r:id="rId8"/>
    <p:sldId id="266" r:id="rId9"/>
    <p:sldId id="274" r:id="rId10"/>
    <p:sldId id="276" r:id="rId11"/>
    <p:sldId id="277" r:id="rId12"/>
    <p:sldId id="278" r:id="rId13"/>
    <p:sldId id="279" r:id="rId14"/>
    <p:sldId id="280" r:id="rId15"/>
    <p:sldId id="282" r:id="rId16"/>
    <p:sldId id="289" r:id="rId17"/>
    <p:sldId id="290" r:id="rId18"/>
    <p:sldId id="284" r:id="rId19"/>
    <p:sldId id="285" r:id="rId20"/>
    <p:sldId id="286" r:id="rId21"/>
    <p:sldId id="287" r:id="rId22"/>
    <p:sldId id="28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71" autoAdjust="0"/>
  </p:normalViewPr>
  <p:slideViewPr>
    <p:cSldViewPr snapToGrid="0">
      <p:cViewPr varScale="1">
        <p:scale>
          <a:sx n="76" d="100"/>
          <a:sy n="76" d="100"/>
        </p:scale>
        <p:origin x="1170" y="42"/>
      </p:cViewPr>
      <p:guideLst/>
    </p:cSldViewPr>
  </p:slideViewPr>
  <p:outlineViewPr>
    <p:cViewPr>
      <p:scale>
        <a:sx n="33" d="100"/>
        <a:sy n="33" d="100"/>
      </p:scale>
      <p:origin x="0" y="-13"/>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5EF36B1-D2CB-4EF6-9C56-A098A54E708E}"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9DFA2E-715E-4979-8F21-959FA6398E24}" type="slidenum">
              <a:rPr lang="en-US" smtClean="0"/>
              <a:t>‹#›</a:t>
            </a:fld>
            <a:endParaRPr lang="en-US"/>
          </a:p>
        </p:txBody>
      </p:sp>
    </p:spTree>
    <p:extLst>
      <p:ext uri="{BB962C8B-B14F-4D97-AF65-F5344CB8AC3E}">
        <p14:creationId xmlns:p14="http://schemas.microsoft.com/office/powerpoint/2010/main" val="3997769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EF36B1-D2CB-4EF6-9C56-A098A54E708E}"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9DFA2E-715E-4979-8F21-959FA6398E24}" type="slidenum">
              <a:rPr lang="en-US" smtClean="0"/>
              <a:t>‹#›</a:t>
            </a:fld>
            <a:endParaRPr lang="en-US"/>
          </a:p>
        </p:txBody>
      </p:sp>
    </p:spTree>
    <p:extLst>
      <p:ext uri="{BB962C8B-B14F-4D97-AF65-F5344CB8AC3E}">
        <p14:creationId xmlns:p14="http://schemas.microsoft.com/office/powerpoint/2010/main" val="1653905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EF36B1-D2CB-4EF6-9C56-A098A54E708E}"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9DFA2E-715E-4979-8F21-959FA6398E24}" type="slidenum">
              <a:rPr lang="en-US" smtClean="0"/>
              <a:t>‹#›</a:t>
            </a:fld>
            <a:endParaRPr lang="en-US"/>
          </a:p>
        </p:txBody>
      </p:sp>
    </p:spTree>
    <p:extLst>
      <p:ext uri="{BB962C8B-B14F-4D97-AF65-F5344CB8AC3E}">
        <p14:creationId xmlns:p14="http://schemas.microsoft.com/office/powerpoint/2010/main" val="2688357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EF36B1-D2CB-4EF6-9C56-A098A54E708E}"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9DFA2E-715E-4979-8F21-959FA6398E24}" type="slidenum">
              <a:rPr lang="en-US" smtClean="0"/>
              <a:t>‹#›</a:t>
            </a:fld>
            <a:endParaRPr lang="en-US"/>
          </a:p>
        </p:txBody>
      </p:sp>
    </p:spTree>
    <p:extLst>
      <p:ext uri="{BB962C8B-B14F-4D97-AF65-F5344CB8AC3E}">
        <p14:creationId xmlns:p14="http://schemas.microsoft.com/office/powerpoint/2010/main" val="2898464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EF36B1-D2CB-4EF6-9C56-A098A54E708E}"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9DFA2E-715E-4979-8F21-959FA6398E24}" type="slidenum">
              <a:rPr lang="en-US" smtClean="0"/>
              <a:t>‹#›</a:t>
            </a:fld>
            <a:endParaRPr lang="en-US"/>
          </a:p>
        </p:txBody>
      </p:sp>
    </p:spTree>
    <p:extLst>
      <p:ext uri="{BB962C8B-B14F-4D97-AF65-F5344CB8AC3E}">
        <p14:creationId xmlns:p14="http://schemas.microsoft.com/office/powerpoint/2010/main" val="89152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EF36B1-D2CB-4EF6-9C56-A098A54E708E}"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9DFA2E-715E-4979-8F21-959FA6398E24}" type="slidenum">
              <a:rPr lang="en-US" smtClean="0"/>
              <a:t>‹#›</a:t>
            </a:fld>
            <a:endParaRPr lang="en-US"/>
          </a:p>
        </p:txBody>
      </p:sp>
    </p:spTree>
    <p:extLst>
      <p:ext uri="{BB962C8B-B14F-4D97-AF65-F5344CB8AC3E}">
        <p14:creationId xmlns:p14="http://schemas.microsoft.com/office/powerpoint/2010/main" val="2305646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EF36B1-D2CB-4EF6-9C56-A098A54E708E}" type="datetimeFigureOut">
              <a:rPr lang="en-US" smtClean="0"/>
              <a:t>9/21/2016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9DFA2E-715E-4979-8F21-959FA6398E24}" type="slidenum">
              <a:rPr lang="en-US" smtClean="0"/>
              <a:t>‹#›</a:t>
            </a:fld>
            <a:endParaRPr lang="en-US"/>
          </a:p>
        </p:txBody>
      </p:sp>
    </p:spTree>
    <p:extLst>
      <p:ext uri="{BB962C8B-B14F-4D97-AF65-F5344CB8AC3E}">
        <p14:creationId xmlns:p14="http://schemas.microsoft.com/office/powerpoint/2010/main" val="2423631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EF36B1-D2CB-4EF6-9C56-A098A54E708E}" type="datetimeFigureOut">
              <a:rPr lang="en-US" smtClean="0"/>
              <a:t>9/21/2016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9DFA2E-715E-4979-8F21-959FA6398E24}" type="slidenum">
              <a:rPr lang="en-US" smtClean="0"/>
              <a:t>‹#›</a:t>
            </a:fld>
            <a:endParaRPr lang="en-US"/>
          </a:p>
        </p:txBody>
      </p:sp>
    </p:spTree>
    <p:extLst>
      <p:ext uri="{BB962C8B-B14F-4D97-AF65-F5344CB8AC3E}">
        <p14:creationId xmlns:p14="http://schemas.microsoft.com/office/powerpoint/2010/main" val="2386052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EF36B1-D2CB-4EF6-9C56-A098A54E708E}" type="datetimeFigureOut">
              <a:rPr lang="en-US" smtClean="0"/>
              <a:t>9/21/2016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9DFA2E-715E-4979-8F21-959FA6398E24}" type="slidenum">
              <a:rPr lang="en-US" smtClean="0"/>
              <a:t>‹#›</a:t>
            </a:fld>
            <a:endParaRPr lang="en-US"/>
          </a:p>
        </p:txBody>
      </p:sp>
    </p:spTree>
    <p:extLst>
      <p:ext uri="{BB962C8B-B14F-4D97-AF65-F5344CB8AC3E}">
        <p14:creationId xmlns:p14="http://schemas.microsoft.com/office/powerpoint/2010/main" val="852481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EF36B1-D2CB-4EF6-9C56-A098A54E708E}"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9DFA2E-715E-4979-8F21-959FA6398E24}" type="slidenum">
              <a:rPr lang="en-US" smtClean="0"/>
              <a:t>‹#›</a:t>
            </a:fld>
            <a:endParaRPr lang="en-US"/>
          </a:p>
        </p:txBody>
      </p:sp>
    </p:spTree>
    <p:extLst>
      <p:ext uri="{BB962C8B-B14F-4D97-AF65-F5344CB8AC3E}">
        <p14:creationId xmlns:p14="http://schemas.microsoft.com/office/powerpoint/2010/main" val="2776130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EF36B1-D2CB-4EF6-9C56-A098A54E708E}"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9DFA2E-715E-4979-8F21-959FA6398E24}" type="slidenum">
              <a:rPr lang="en-US" smtClean="0"/>
              <a:t>‹#›</a:t>
            </a:fld>
            <a:endParaRPr lang="en-US"/>
          </a:p>
        </p:txBody>
      </p:sp>
    </p:spTree>
    <p:extLst>
      <p:ext uri="{BB962C8B-B14F-4D97-AF65-F5344CB8AC3E}">
        <p14:creationId xmlns:p14="http://schemas.microsoft.com/office/powerpoint/2010/main" val="678193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EF36B1-D2CB-4EF6-9C56-A098A54E708E}" type="datetimeFigureOut">
              <a:rPr lang="en-US" smtClean="0"/>
              <a:t>9/21/2016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9DFA2E-715E-4979-8F21-959FA6398E24}" type="slidenum">
              <a:rPr lang="en-US" smtClean="0"/>
              <a:t>‹#›</a:t>
            </a:fld>
            <a:endParaRPr lang="en-US"/>
          </a:p>
        </p:txBody>
      </p:sp>
    </p:spTree>
    <p:extLst>
      <p:ext uri="{BB962C8B-B14F-4D97-AF65-F5344CB8AC3E}">
        <p14:creationId xmlns:p14="http://schemas.microsoft.com/office/powerpoint/2010/main" val="1253938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solutions.sciquest.com/apps/Router/Login?OrgName=TBRCentralOffice&amp;URL" TargetMode="External"/><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35994"/>
            <a:ext cx="9144000" cy="3134185"/>
          </a:xfrm>
        </p:spPr>
        <p:txBody>
          <a:bodyPr>
            <a:normAutofit/>
          </a:bodyPr>
          <a:lstStyle/>
          <a:p>
            <a:r>
              <a:rPr lang="en-US" sz="4400" b="1" dirty="0"/>
              <a:t>TBR Institution Guide to Updating Existing TSM Vendors</a:t>
            </a:r>
            <a:br>
              <a:rPr lang="en-US" sz="4400" b="1" dirty="0"/>
            </a:br>
            <a:r>
              <a:rPr lang="en-US" sz="4400" b="1" dirty="0"/>
              <a:t>and Entering New TSM Vendors Existing in Banner</a:t>
            </a:r>
          </a:p>
        </p:txBody>
      </p:sp>
      <p:pic>
        <p:nvPicPr>
          <p:cNvPr id="4" name="Picture 3" descr="TBR 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0186" y="674768"/>
            <a:ext cx="1740309" cy="1855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951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5995418"/>
          </a:xfrm>
        </p:spPr>
        <p:txBody>
          <a:bodyPr>
            <a:normAutofit fontScale="90000"/>
          </a:bodyPr>
          <a:lstStyle/>
          <a:p>
            <a:pPr algn="ctr"/>
            <a:br>
              <a:rPr lang="en-US" dirty="0"/>
            </a:br>
            <a:br>
              <a:rPr lang="en-US" dirty="0"/>
            </a:br>
            <a:br>
              <a:rPr lang="en-US" dirty="0"/>
            </a:br>
            <a:r>
              <a:rPr lang="en-US" dirty="0"/>
              <a:t>Entering a </a:t>
            </a:r>
            <a:r>
              <a:rPr lang="en-US" b="1" u="sng" dirty="0"/>
              <a:t>New TSM Vendor </a:t>
            </a:r>
            <a:r>
              <a:rPr lang="en-US" dirty="0"/>
              <a:t>who already exists in your Banner System</a:t>
            </a:r>
            <a:br>
              <a:rPr lang="en-US" dirty="0"/>
            </a:br>
            <a:br>
              <a:rPr lang="en-US" dirty="0"/>
            </a:br>
            <a:r>
              <a:rPr lang="en-US" dirty="0"/>
              <a:t>Option 1 – Institution enters the information</a:t>
            </a:r>
            <a:br>
              <a:rPr lang="en-US" dirty="0"/>
            </a:br>
            <a:br>
              <a:rPr lang="en-US" dirty="0"/>
            </a:br>
            <a:br>
              <a:rPr lang="en-US" dirty="0"/>
            </a:br>
            <a:r>
              <a:rPr lang="en-US" sz="3100" dirty="0">
                <a:solidFill>
                  <a:srgbClr val="FF0000"/>
                </a:solidFill>
              </a:rPr>
              <a:t>(new to your Banner since initial data upload to SciQuest in Spring 2016)</a:t>
            </a:r>
            <a:br>
              <a:rPr lang="en-US" dirty="0"/>
            </a:br>
            <a:endParaRPr lang="en-US" dirty="0"/>
          </a:p>
        </p:txBody>
      </p:sp>
    </p:spTree>
    <p:extLst>
      <p:ext uri="{BB962C8B-B14F-4D97-AF65-F5344CB8AC3E}">
        <p14:creationId xmlns:p14="http://schemas.microsoft.com/office/powerpoint/2010/main" val="3593752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345"/>
            <a:ext cx="12192000" cy="5611330"/>
          </a:xfrm>
          <a:prstGeom prst="rect">
            <a:avLst/>
          </a:prstGeom>
        </p:spPr>
      </p:pic>
      <p:sp>
        <p:nvSpPr>
          <p:cNvPr id="5" name="Title 4"/>
          <p:cNvSpPr>
            <a:spLocks noGrp="1"/>
          </p:cNvSpPr>
          <p:nvPr>
            <p:ph type="title"/>
          </p:nvPr>
        </p:nvSpPr>
        <p:spPr>
          <a:xfrm>
            <a:off x="310551" y="5819955"/>
            <a:ext cx="11432876" cy="897146"/>
          </a:xfrm>
        </p:spPr>
        <p:txBody>
          <a:bodyPr/>
          <a:lstStyle/>
          <a:p>
            <a:r>
              <a:rPr lang="en-US" dirty="0"/>
              <a:t>Select </a:t>
            </a:r>
            <a:r>
              <a:rPr lang="en-US" dirty="0">
                <a:solidFill>
                  <a:srgbClr val="FF0000"/>
                </a:solidFill>
              </a:rPr>
              <a:t>Add Suppliers</a:t>
            </a:r>
            <a:endParaRPr lang="en-US" dirty="0"/>
          </a:p>
        </p:txBody>
      </p:sp>
      <p:sp>
        <p:nvSpPr>
          <p:cNvPr id="6" name="Left Arrow 5"/>
          <p:cNvSpPr/>
          <p:nvPr/>
        </p:nvSpPr>
        <p:spPr>
          <a:xfrm>
            <a:off x="3358551" y="3375804"/>
            <a:ext cx="1426234" cy="18978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9759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0551" y="5819955"/>
            <a:ext cx="11432876" cy="897146"/>
          </a:xfrm>
        </p:spPr>
        <p:txBody>
          <a:bodyPr>
            <a:normAutofit/>
          </a:bodyPr>
          <a:lstStyle/>
          <a:p>
            <a:r>
              <a:rPr lang="en-US" sz="3200" dirty="0"/>
              <a:t>Select </a:t>
            </a:r>
            <a:r>
              <a:rPr lang="en-US" sz="3200" dirty="0">
                <a:solidFill>
                  <a:srgbClr val="FF0000"/>
                </a:solidFill>
              </a:rPr>
              <a:t>Add Supplier </a:t>
            </a:r>
            <a:r>
              <a:rPr lang="en-US" sz="3200" b="1" dirty="0"/>
              <a:t>and </a:t>
            </a:r>
            <a:r>
              <a:rPr lang="en-US" sz="3200" dirty="0">
                <a:solidFill>
                  <a:srgbClr val="FF0000"/>
                </a:solidFill>
              </a:rPr>
              <a:t>select On Boarding Profile Registration Type</a:t>
            </a:r>
            <a:endParaRPr lang="en-US" sz="3200" dirty="0"/>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16" y="155275"/>
            <a:ext cx="12099984" cy="5515480"/>
          </a:xfrm>
          <a:prstGeom prst="rect">
            <a:avLst/>
          </a:prstGeom>
        </p:spPr>
      </p:pic>
      <p:sp>
        <p:nvSpPr>
          <p:cNvPr id="8" name="Up Arrow 7"/>
          <p:cNvSpPr/>
          <p:nvPr/>
        </p:nvSpPr>
        <p:spPr>
          <a:xfrm rot="19927994">
            <a:off x="10289317" y="1730101"/>
            <a:ext cx="615842" cy="960729"/>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5062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0551" y="5819955"/>
            <a:ext cx="11760756" cy="897146"/>
          </a:xfrm>
        </p:spPr>
        <p:txBody>
          <a:bodyPr>
            <a:normAutofit fontScale="90000"/>
          </a:bodyPr>
          <a:lstStyle/>
          <a:p>
            <a:r>
              <a:rPr lang="en-US" sz="3200" dirty="0"/>
              <a:t>Add the </a:t>
            </a:r>
            <a:r>
              <a:rPr lang="en-US" sz="3200" dirty="0">
                <a:solidFill>
                  <a:srgbClr val="FF0000"/>
                </a:solidFill>
              </a:rPr>
              <a:t>Supplier Name, Banner ID, </a:t>
            </a:r>
            <a:r>
              <a:rPr lang="en-US" sz="3200" dirty="0"/>
              <a:t>and Click </a:t>
            </a:r>
            <a:r>
              <a:rPr lang="en-US" sz="3200" dirty="0">
                <a:solidFill>
                  <a:srgbClr val="FF0000"/>
                </a:solidFill>
              </a:rPr>
              <a:t>Add Internally Managed Supplier</a:t>
            </a:r>
            <a:endParaRPr lang="en-US" sz="3200" dirty="0"/>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1284"/>
            <a:ext cx="12192000" cy="5543214"/>
          </a:xfrm>
          <a:prstGeom prst="rect">
            <a:avLst/>
          </a:prstGeom>
        </p:spPr>
      </p:pic>
      <p:sp>
        <p:nvSpPr>
          <p:cNvPr id="3" name="Left Arrow 2"/>
          <p:cNvSpPr/>
          <p:nvPr/>
        </p:nvSpPr>
        <p:spPr>
          <a:xfrm flipV="1">
            <a:off x="8137585" y="2110596"/>
            <a:ext cx="1029419" cy="19553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flipV="1">
            <a:off x="8137584" y="3677728"/>
            <a:ext cx="1029419" cy="19553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flipV="1">
            <a:off x="8137583" y="2533021"/>
            <a:ext cx="1029419" cy="19553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928258" y="2533021"/>
            <a:ext cx="2080413" cy="307777"/>
          </a:xfrm>
          <a:prstGeom prst="rect">
            <a:avLst/>
          </a:prstGeom>
          <a:noFill/>
        </p:spPr>
        <p:txBody>
          <a:bodyPr wrap="square" rtlCol="0">
            <a:spAutoFit/>
          </a:bodyPr>
          <a:lstStyle/>
          <a:p>
            <a:r>
              <a:rPr lang="en-US" sz="1400" dirty="0">
                <a:solidFill>
                  <a:srgbClr val="FF0000"/>
                </a:solidFill>
              </a:rPr>
              <a:t>Enter your Banner ID here</a:t>
            </a:r>
          </a:p>
        </p:txBody>
      </p:sp>
      <p:sp>
        <p:nvSpPr>
          <p:cNvPr id="7" name="TextBox 6"/>
          <p:cNvSpPr txBox="1"/>
          <p:nvPr/>
        </p:nvSpPr>
        <p:spPr>
          <a:xfrm>
            <a:off x="5885299" y="2178604"/>
            <a:ext cx="2123372" cy="307777"/>
          </a:xfrm>
          <a:prstGeom prst="rect">
            <a:avLst/>
          </a:prstGeom>
          <a:noFill/>
        </p:spPr>
        <p:txBody>
          <a:bodyPr wrap="square" rtlCol="0">
            <a:spAutoFit/>
          </a:bodyPr>
          <a:lstStyle/>
          <a:p>
            <a:r>
              <a:rPr lang="en-US" sz="1400" dirty="0">
                <a:solidFill>
                  <a:srgbClr val="FF0000"/>
                </a:solidFill>
              </a:rPr>
              <a:t>Enter Supplier Name here</a:t>
            </a:r>
          </a:p>
        </p:txBody>
      </p:sp>
    </p:spTree>
    <p:extLst>
      <p:ext uri="{BB962C8B-B14F-4D97-AF65-F5344CB8AC3E}">
        <p14:creationId xmlns:p14="http://schemas.microsoft.com/office/powerpoint/2010/main" val="3635455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37829"/>
            <a:ext cx="10515600" cy="914400"/>
          </a:xfrm>
        </p:spPr>
        <p:txBody>
          <a:bodyPr>
            <a:normAutofit/>
          </a:bodyPr>
          <a:lstStyle/>
          <a:p>
            <a:r>
              <a:rPr lang="en-US" sz="2800" b="1" dirty="0"/>
              <a:t>Select </a:t>
            </a:r>
            <a:r>
              <a:rPr lang="en-US" sz="2800" b="1" dirty="0">
                <a:solidFill>
                  <a:srgbClr val="FF0000"/>
                </a:solidFill>
              </a:rPr>
              <a:t>sections on the left side </a:t>
            </a:r>
            <a:r>
              <a:rPr lang="en-US" sz="2800" b="1" dirty="0"/>
              <a:t>to enter vendor information you have on file.</a:t>
            </a:r>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794" y="88168"/>
            <a:ext cx="11973463" cy="5549661"/>
          </a:xfrm>
        </p:spPr>
      </p:pic>
      <p:sp>
        <p:nvSpPr>
          <p:cNvPr id="7" name="Left Arrow 6"/>
          <p:cNvSpPr/>
          <p:nvPr/>
        </p:nvSpPr>
        <p:spPr>
          <a:xfrm>
            <a:off x="2657283" y="2632863"/>
            <a:ext cx="1012591" cy="656522"/>
          </a:xfrm>
          <a:prstGeom prst="leftArrow">
            <a:avLst>
              <a:gd name="adj1" fmla="val 50000"/>
              <a:gd name="adj2" fmla="val 4746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1044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031" y="5687683"/>
            <a:ext cx="10515600" cy="937403"/>
          </a:xfrm>
        </p:spPr>
        <p:txBody>
          <a:bodyPr>
            <a:normAutofit fontScale="90000"/>
          </a:bodyPr>
          <a:lstStyle/>
          <a:p>
            <a:r>
              <a:rPr lang="en-US" sz="3200" dirty="0"/>
              <a:t>When all the information you have is entered, go to </a:t>
            </a:r>
            <a:r>
              <a:rPr lang="en-US" sz="3200" dirty="0">
                <a:solidFill>
                  <a:srgbClr val="FF0000"/>
                </a:solidFill>
              </a:rPr>
              <a:t>Supplier Actions </a:t>
            </a:r>
            <a:r>
              <a:rPr lang="en-US" sz="3200" dirty="0"/>
              <a:t>and select </a:t>
            </a:r>
            <a:r>
              <a:rPr lang="en-US" sz="3200" dirty="0">
                <a:solidFill>
                  <a:srgbClr val="FF0000"/>
                </a:solidFill>
              </a:rPr>
              <a:t>Submit to Supplier Registration Workflow</a:t>
            </a:r>
            <a:endParaRPr lang="en-US" sz="3200"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305" y="235974"/>
            <a:ext cx="11519139" cy="5365445"/>
          </a:xfrm>
          <a:prstGeom prst="rect">
            <a:avLst/>
          </a:prstGeom>
        </p:spPr>
      </p:pic>
      <p:sp>
        <p:nvSpPr>
          <p:cNvPr id="6" name="Right Arrow 5"/>
          <p:cNvSpPr/>
          <p:nvPr/>
        </p:nvSpPr>
        <p:spPr>
          <a:xfrm>
            <a:off x="8689675" y="862642"/>
            <a:ext cx="1276710" cy="13227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7214558" y="2360762"/>
            <a:ext cx="1276710" cy="13227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676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37826"/>
            <a:ext cx="10515600" cy="952862"/>
          </a:xfrm>
        </p:spPr>
        <p:txBody>
          <a:bodyPr>
            <a:normAutofit fontScale="90000"/>
          </a:bodyPr>
          <a:lstStyle/>
          <a:p>
            <a:br>
              <a:rPr lang="en-US" sz="2800" dirty="0"/>
            </a:br>
            <a:br>
              <a:rPr lang="en-US" sz="2800" dirty="0"/>
            </a:br>
            <a:br>
              <a:rPr lang="en-US" sz="2800" dirty="0"/>
            </a:br>
            <a:br>
              <a:rPr lang="en-US" sz="2800" dirty="0"/>
            </a:br>
            <a:br>
              <a:rPr lang="en-US" sz="2800" dirty="0"/>
            </a:br>
            <a:br>
              <a:rPr lang="en-US" sz="2800" dirty="0"/>
            </a:br>
            <a:r>
              <a:rPr lang="en-US" sz="2800" b="1" dirty="0"/>
              <a:t>The TBR System Office will receive a notification and approve the vendor.</a:t>
            </a:r>
            <a:br>
              <a:rPr lang="en-US" sz="2800" b="1" dirty="0"/>
            </a:br>
            <a:br>
              <a:rPr lang="en-US" sz="2800" b="1" dirty="0"/>
            </a:br>
            <a:br>
              <a:rPr lang="en-US" sz="2800" dirty="0"/>
            </a:br>
            <a:br>
              <a:rPr lang="en-US" sz="2800" dirty="0"/>
            </a:br>
            <a:br>
              <a:rPr lang="en-US" dirty="0"/>
            </a:br>
            <a:br>
              <a:rPr lang="en-US" dirty="0"/>
            </a:br>
            <a:endParaRPr lang="en-US"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931" y="417311"/>
            <a:ext cx="10026869" cy="4236670"/>
          </a:xfrm>
          <a:prstGeom prst="rect">
            <a:avLst/>
          </a:prstGeom>
        </p:spPr>
      </p:pic>
      <p:sp>
        <p:nvSpPr>
          <p:cNvPr id="4" name="Content Placeholder 3"/>
          <p:cNvSpPr>
            <a:spLocks noGrp="1"/>
          </p:cNvSpPr>
          <p:nvPr>
            <p:ph idx="1"/>
          </p:nvPr>
        </p:nvSpPr>
        <p:spPr>
          <a:xfrm>
            <a:off x="838200" y="5070190"/>
            <a:ext cx="10515600" cy="1106772"/>
          </a:xfrm>
        </p:spPr>
        <p:txBody>
          <a:bodyPr>
            <a:normAutofit fontScale="92500" lnSpcReduction="10000"/>
          </a:bodyPr>
          <a:lstStyle/>
          <a:p>
            <a:pPr marL="0" indent="0">
              <a:buNone/>
            </a:pPr>
            <a:r>
              <a:rPr lang="en-US" b="1" dirty="0"/>
              <a:t>You will then receive an email/notification that the vendor has been approved and the vendor is now ready for you to perform the sync to your school.</a:t>
            </a:r>
            <a:endParaRPr lang="en-US" dirty="0"/>
          </a:p>
        </p:txBody>
      </p:sp>
    </p:spTree>
    <p:extLst>
      <p:ext uri="{BB962C8B-B14F-4D97-AF65-F5344CB8AC3E}">
        <p14:creationId xmlns:p14="http://schemas.microsoft.com/office/powerpoint/2010/main" val="286419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7110" y="132429"/>
            <a:ext cx="11426846" cy="6482781"/>
          </a:xfrm>
        </p:spPr>
      </p:pic>
    </p:spTree>
    <p:extLst>
      <p:ext uri="{BB962C8B-B14F-4D97-AF65-F5344CB8AC3E}">
        <p14:creationId xmlns:p14="http://schemas.microsoft.com/office/powerpoint/2010/main" val="1884731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5995418"/>
          </a:xfrm>
        </p:spPr>
        <p:txBody>
          <a:bodyPr>
            <a:normAutofit fontScale="90000"/>
          </a:bodyPr>
          <a:lstStyle/>
          <a:p>
            <a:pPr algn="ctr"/>
            <a:br>
              <a:rPr lang="en-US" dirty="0"/>
            </a:br>
            <a:br>
              <a:rPr lang="en-US" dirty="0"/>
            </a:br>
            <a:br>
              <a:rPr lang="en-US" dirty="0"/>
            </a:br>
            <a:r>
              <a:rPr lang="en-US" dirty="0"/>
              <a:t>Entering a </a:t>
            </a:r>
            <a:r>
              <a:rPr lang="en-US" b="1" u="sng" dirty="0"/>
              <a:t>New TSM Vendor </a:t>
            </a:r>
            <a:r>
              <a:rPr lang="en-US" dirty="0"/>
              <a:t>who already exists in your Banner System</a:t>
            </a:r>
            <a:br>
              <a:rPr lang="en-US" dirty="0"/>
            </a:br>
            <a:br>
              <a:rPr lang="en-US" dirty="0"/>
            </a:br>
            <a:r>
              <a:rPr lang="en-US" dirty="0"/>
              <a:t>Option 2 – invite the supplier to update/complete their registration</a:t>
            </a:r>
            <a:br>
              <a:rPr lang="en-US" dirty="0"/>
            </a:br>
            <a:br>
              <a:rPr lang="en-US" dirty="0"/>
            </a:br>
            <a:br>
              <a:rPr lang="en-US" dirty="0"/>
            </a:br>
            <a:endParaRPr lang="en-US" dirty="0"/>
          </a:p>
        </p:txBody>
      </p:sp>
    </p:spTree>
    <p:extLst>
      <p:ext uri="{BB962C8B-B14F-4D97-AF65-F5344CB8AC3E}">
        <p14:creationId xmlns:p14="http://schemas.microsoft.com/office/powerpoint/2010/main" val="2040154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rotWithShape="1">
          <a:blip r:embed="rId2">
            <a:extLst>
              <a:ext uri="{28A0092B-C50C-407E-A947-70E740481C1C}">
                <a14:useLocalDpi xmlns:a14="http://schemas.microsoft.com/office/drawing/2010/main" val="0"/>
              </a:ext>
            </a:extLst>
          </a:blip>
          <a:srcRect b="20614"/>
          <a:stretch/>
        </p:blipFill>
        <p:spPr>
          <a:xfrm>
            <a:off x="20" y="10"/>
            <a:ext cx="12191980" cy="5395902"/>
          </a:xfrm>
          <a:prstGeom prst="rect">
            <a:avLst/>
          </a:prstGeom>
        </p:spPr>
      </p:pic>
      <p:sp>
        <p:nvSpPr>
          <p:cNvPr id="2" name="Title 1"/>
          <p:cNvSpPr>
            <a:spLocks noGrp="1"/>
          </p:cNvSpPr>
          <p:nvPr>
            <p:ph type="title"/>
          </p:nvPr>
        </p:nvSpPr>
        <p:spPr>
          <a:xfrm>
            <a:off x="838200" y="5534025"/>
            <a:ext cx="10515600" cy="822326"/>
          </a:xfrm>
        </p:spPr>
        <p:txBody>
          <a:bodyPr>
            <a:noAutofit/>
          </a:bodyPr>
          <a:lstStyle/>
          <a:p>
            <a:pPr algn="ctr">
              <a:lnSpc>
                <a:spcPct val="70000"/>
              </a:lnSpc>
            </a:pPr>
            <a:r>
              <a:rPr lang="en-US" sz="3400" dirty="0">
                <a:ln w="0"/>
                <a:effectLst>
                  <a:outerShdw blurRad="38100" dist="19050" dir="2700000" algn="tl" rotWithShape="0">
                    <a:schemeClr val="dk1">
                      <a:alpha val="40000"/>
                    </a:schemeClr>
                  </a:outerShdw>
                </a:effectLst>
              </a:rPr>
              <a:t>Select </a:t>
            </a:r>
            <a:r>
              <a:rPr lang="en-US" sz="3400" dirty="0">
                <a:ln w="0"/>
                <a:solidFill>
                  <a:srgbClr val="FF0000"/>
                </a:solidFill>
                <a:effectLst>
                  <a:outerShdw blurRad="38100" dist="19050" dir="2700000" algn="tl" rotWithShape="0">
                    <a:schemeClr val="dk1">
                      <a:alpha val="40000"/>
                    </a:schemeClr>
                  </a:outerShdw>
                </a:effectLst>
              </a:rPr>
              <a:t>Add Suppliers</a:t>
            </a:r>
            <a:endParaRPr lang="en-US" sz="3400" dirty="0">
              <a:ln w="0"/>
              <a:effectLst>
                <a:outerShdw blurRad="38100" dist="19050" dir="2700000" algn="tl" rotWithShape="0">
                  <a:schemeClr val="dk1">
                    <a:alpha val="40000"/>
                  </a:schemeClr>
                </a:outerShdw>
              </a:effectLst>
            </a:endParaRPr>
          </a:p>
        </p:txBody>
      </p:sp>
      <p:sp>
        <p:nvSpPr>
          <p:cNvPr id="8" name="Left Arrow 7"/>
          <p:cNvSpPr/>
          <p:nvPr/>
        </p:nvSpPr>
        <p:spPr>
          <a:xfrm>
            <a:off x="3421466" y="3952602"/>
            <a:ext cx="1153192" cy="174726"/>
          </a:xfrm>
          <a:prstGeom prst="leftArrow">
            <a:avLst/>
          </a:prstGeom>
          <a:solidFill>
            <a:srgbClr val="FF0000"/>
          </a:solidFill>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0723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632" y="1537693"/>
            <a:ext cx="5126736" cy="3627164"/>
          </a:xfrm>
          <a:prstGeom prst="rect">
            <a:avLst/>
          </a:prstGeom>
        </p:spPr>
      </p:pic>
      <p:sp>
        <p:nvSpPr>
          <p:cNvPr id="2" name="Title 1"/>
          <p:cNvSpPr>
            <a:spLocks noGrp="1"/>
          </p:cNvSpPr>
          <p:nvPr>
            <p:ph type="title"/>
          </p:nvPr>
        </p:nvSpPr>
        <p:spPr>
          <a:xfrm>
            <a:off x="6392598" y="640263"/>
            <a:ext cx="5221266" cy="1344975"/>
          </a:xfrm>
        </p:spPr>
        <p:txBody>
          <a:bodyPr>
            <a:normAutofit/>
          </a:bodyPr>
          <a:lstStyle/>
          <a:p>
            <a:pPr algn="ctr"/>
            <a:r>
              <a:rPr lang="en-US" sz="4000"/>
              <a:t>Accessing TSM</a:t>
            </a:r>
          </a:p>
        </p:txBody>
      </p:sp>
      <p:sp>
        <p:nvSpPr>
          <p:cNvPr id="3" name="Content Placeholder 2"/>
          <p:cNvSpPr>
            <a:spLocks noGrp="1"/>
          </p:cNvSpPr>
          <p:nvPr>
            <p:ph idx="1"/>
          </p:nvPr>
        </p:nvSpPr>
        <p:spPr>
          <a:xfrm>
            <a:off x="6391903" y="2121763"/>
            <a:ext cx="5235490" cy="3773010"/>
          </a:xfrm>
        </p:spPr>
        <p:txBody>
          <a:bodyPr>
            <a:normAutofit/>
          </a:bodyPr>
          <a:lstStyle/>
          <a:p>
            <a:r>
              <a:rPr lang="en-US" sz="2000" dirty="0"/>
              <a:t>Visit the TBR Central </a:t>
            </a:r>
            <a:r>
              <a:rPr lang="en-US" sz="2000" dirty="0" err="1"/>
              <a:t>eShop</a:t>
            </a:r>
            <a:r>
              <a:rPr lang="en-US" sz="2000" dirty="0"/>
              <a:t> website via the link below</a:t>
            </a:r>
          </a:p>
          <a:p>
            <a:pPr marL="0" indent="0">
              <a:buNone/>
            </a:pPr>
            <a:r>
              <a:rPr lang="en-US" sz="1600" dirty="0">
                <a:hlinkClick r:id="rId3"/>
              </a:rPr>
              <a:t>https://solutions.sciquest.com/apps/Router/Login?OrgName=TBRCentralOffice&amp;URL</a:t>
            </a:r>
            <a:r>
              <a:rPr lang="en-US" sz="1600" dirty="0"/>
              <a:t>=</a:t>
            </a:r>
          </a:p>
          <a:p>
            <a:r>
              <a:rPr lang="en-US" sz="2000" dirty="0"/>
              <a:t>Log in with you assigned User Name and Password</a:t>
            </a:r>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3148506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rot="10800000" flipV="1">
            <a:off x="838200" y="4735174"/>
            <a:ext cx="10515600" cy="1735515"/>
          </a:xfrm>
        </p:spPr>
        <p:txBody>
          <a:bodyPr>
            <a:normAutofit fontScale="90000"/>
          </a:bodyPr>
          <a:lstStyle/>
          <a:p>
            <a:r>
              <a:rPr lang="en-US" sz="2800" b="1" dirty="0"/>
              <a:t>Registration Type =</a:t>
            </a:r>
            <a:r>
              <a:rPr lang="en-US" sz="2800" b="1" dirty="0">
                <a:solidFill>
                  <a:srgbClr val="FF0000"/>
                </a:solidFill>
              </a:rPr>
              <a:t> </a:t>
            </a:r>
            <a:r>
              <a:rPr lang="en-US" sz="2800" b="1" dirty="0"/>
              <a:t> </a:t>
            </a:r>
            <a:r>
              <a:rPr lang="en-US" sz="2800" b="1" dirty="0">
                <a:solidFill>
                  <a:srgbClr val="FF0000"/>
                </a:solidFill>
              </a:rPr>
              <a:t>On Boarding Profile. </a:t>
            </a:r>
            <a:r>
              <a:rPr lang="en-US" sz="2800" b="1" dirty="0"/>
              <a:t>Enter Supplier name, your school’s Banner ID &amp; other information if you have it.  Confirm email address and click </a:t>
            </a:r>
            <a:r>
              <a:rPr lang="en-US" sz="2800" b="1" dirty="0">
                <a:solidFill>
                  <a:srgbClr val="0070C0"/>
                </a:solidFill>
              </a:rPr>
              <a:t>Invite Supplier to Register.  </a:t>
            </a:r>
            <a:r>
              <a:rPr lang="en-US" sz="2800" b="1" dirty="0"/>
              <a:t>The vendor will receive an email with directions to register.  You will receive email notification when the vendor has completed registration.</a:t>
            </a:r>
            <a:r>
              <a:rPr lang="en-US" sz="2800" b="1" dirty="0">
                <a:solidFill>
                  <a:srgbClr val="FF0000"/>
                </a:solidFill>
              </a:rPr>
              <a:t>  </a:t>
            </a:r>
            <a:endParaRPr lang="en-US" sz="2800" b="1" dirty="0"/>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617" y="73644"/>
            <a:ext cx="10998765" cy="4529042"/>
          </a:xfrm>
          <a:prstGeom prst="rect">
            <a:avLst/>
          </a:prstGeom>
        </p:spPr>
      </p:pic>
      <p:sp>
        <p:nvSpPr>
          <p:cNvPr id="4" name="Right Arrow 3"/>
          <p:cNvSpPr/>
          <p:nvPr/>
        </p:nvSpPr>
        <p:spPr>
          <a:xfrm>
            <a:off x="2755473" y="1405768"/>
            <a:ext cx="1331710" cy="20865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2755473" y="1712070"/>
            <a:ext cx="1331710" cy="20865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2706378" y="3685858"/>
            <a:ext cx="1380805" cy="17381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706377" y="3992160"/>
            <a:ext cx="1380805" cy="21063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2755473" y="944542"/>
            <a:ext cx="1331710" cy="20865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2755473" y="2083576"/>
            <a:ext cx="1331710" cy="20865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877386" y="2083576"/>
            <a:ext cx="2490952" cy="307777"/>
          </a:xfrm>
          <a:prstGeom prst="rect">
            <a:avLst/>
          </a:prstGeom>
          <a:noFill/>
        </p:spPr>
        <p:txBody>
          <a:bodyPr wrap="square" rtlCol="0">
            <a:spAutoFit/>
          </a:bodyPr>
          <a:lstStyle/>
          <a:p>
            <a:r>
              <a:rPr lang="en-US" sz="1400" dirty="0">
                <a:solidFill>
                  <a:srgbClr val="FF0000"/>
                </a:solidFill>
              </a:rPr>
              <a:t>Vendor Banner ID goes here</a:t>
            </a:r>
          </a:p>
        </p:txBody>
      </p:sp>
    </p:spTree>
    <p:extLst>
      <p:ext uri="{BB962C8B-B14F-4D97-AF65-F5344CB8AC3E}">
        <p14:creationId xmlns:p14="http://schemas.microsoft.com/office/powerpoint/2010/main" val="106012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37826"/>
            <a:ext cx="10515600" cy="952862"/>
          </a:xfrm>
        </p:spPr>
        <p:txBody>
          <a:bodyPr>
            <a:normAutofit fontScale="90000"/>
          </a:bodyPr>
          <a:lstStyle/>
          <a:p>
            <a:br>
              <a:rPr lang="en-US" sz="2800" dirty="0"/>
            </a:br>
            <a:br>
              <a:rPr lang="en-US" sz="2800" dirty="0"/>
            </a:br>
            <a:br>
              <a:rPr lang="en-US" sz="2800" dirty="0"/>
            </a:br>
            <a:br>
              <a:rPr lang="en-US" sz="2800" dirty="0"/>
            </a:br>
            <a:br>
              <a:rPr lang="en-US" sz="2800" dirty="0"/>
            </a:br>
            <a:br>
              <a:rPr lang="en-US" sz="2800" dirty="0"/>
            </a:br>
            <a:r>
              <a:rPr lang="en-US" sz="2800" b="1" dirty="0"/>
              <a:t>The TBR System Office will receive a notification and approve the vendor.</a:t>
            </a:r>
            <a:br>
              <a:rPr lang="en-US" sz="2800" b="1" dirty="0"/>
            </a:br>
            <a:br>
              <a:rPr lang="en-US" sz="2800" b="1" dirty="0"/>
            </a:br>
            <a:br>
              <a:rPr lang="en-US" sz="2800" dirty="0"/>
            </a:br>
            <a:br>
              <a:rPr lang="en-US" sz="2800" dirty="0"/>
            </a:br>
            <a:br>
              <a:rPr lang="en-US" dirty="0"/>
            </a:br>
            <a:br>
              <a:rPr lang="en-US" dirty="0"/>
            </a:br>
            <a:endParaRPr lang="en-US"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931" y="417311"/>
            <a:ext cx="10026869" cy="4236670"/>
          </a:xfrm>
          <a:prstGeom prst="rect">
            <a:avLst/>
          </a:prstGeom>
        </p:spPr>
      </p:pic>
      <p:sp>
        <p:nvSpPr>
          <p:cNvPr id="4" name="Content Placeholder 3"/>
          <p:cNvSpPr>
            <a:spLocks noGrp="1"/>
          </p:cNvSpPr>
          <p:nvPr>
            <p:ph idx="1"/>
          </p:nvPr>
        </p:nvSpPr>
        <p:spPr>
          <a:xfrm>
            <a:off x="838200" y="5070190"/>
            <a:ext cx="10515600" cy="1106772"/>
          </a:xfrm>
        </p:spPr>
        <p:txBody>
          <a:bodyPr>
            <a:normAutofit fontScale="92500" lnSpcReduction="10000"/>
          </a:bodyPr>
          <a:lstStyle/>
          <a:p>
            <a:pPr marL="0" indent="0">
              <a:buNone/>
            </a:pPr>
            <a:r>
              <a:rPr lang="en-US" b="1" dirty="0"/>
              <a:t>You will then receive an email/notification that the vendor has been approved and the vendor is now ready for you to perform the sync to your school.</a:t>
            </a:r>
            <a:endParaRPr lang="en-US" dirty="0"/>
          </a:p>
        </p:txBody>
      </p:sp>
    </p:spTree>
    <p:extLst>
      <p:ext uri="{BB962C8B-B14F-4D97-AF65-F5344CB8AC3E}">
        <p14:creationId xmlns:p14="http://schemas.microsoft.com/office/powerpoint/2010/main" val="4181178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7110" y="132429"/>
            <a:ext cx="11426846" cy="6482781"/>
          </a:xfrm>
        </p:spPr>
      </p:pic>
    </p:spTree>
    <p:extLst>
      <p:ext uri="{BB962C8B-B14F-4D97-AF65-F5344CB8AC3E}">
        <p14:creationId xmlns:p14="http://schemas.microsoft.com/office/powerpoint/2010/main" val="1175975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rotWithShape="1">
          <a:blip r:embed="rId2">
            <a:extLst>
              <a:ext uri="{28A0092B-C50C-407E-A947-70E740481C1C}">
                <a14:useLocalDpi xmlns:a14="http://schemas.microsoft.com/office/drawing/2010/main" val="0"/>
              </a:ext>
            </a:extLst>
          </a:blip>
          <a:srcRect b="20614"/>
          <a:stretch/>
        </p:blipFill>
        <p:spPr>
          <a:xfrm>
            <a:off x="20" y="10"/>
            <a:ext cx="12191980" cy="5395902"/>
          </a:xfrm>
          <a:prstGeom prst="rect">
            <a:avLst/>
          </a:prstGeom>
        </p:spPr>
      </p:pic>
      <p:sp>
        <p:nvSpPr>
          <p:cNvPr id="2" name="Title 1"/>
          <p:cNvSpPr>
            <a:spLocks noGrp="1"/>
          </p:cNvSpPr>
          <p:nvPr>
            <p:ph type="title"/>
          </p:nvPr>
        </p:nvSpPr>
        <p:spPr>
          <a:xfrm>
            <a:off x="838200" y="5534025"/>
            <a:ext cx="10515600" cy="822326"/>
          </a:xfrm>
        </p:spPr>
        <p:txBody>
          <a:bodyPr>
            <a:noAutofit/>
          </a:bodyPr>
          <a:lstStyle/>
          <a:p>
            <a:pPr algn="ctr">
              <a:lnSpc>
                <a:spcPct val="70000"/>
              </a:lnSpc>
            </a:pPr>
            <a:r>
              <a:rPr lang="en-US" sz="3400" dirty="0">
                <a:ln w="0"/>
                <a:effectLst>
                  <a:outerShdw blurRad="38100" dist="19050" dir="2700000" algn="tl" rotWithShape="0">
                    <a:schemeClr val="dk1">
                      <a:alpha val="40000"/>
                    </a:schemeClr>
                  </a:outerShdw>
                </a:effectLst>
              </a:rPr>
              <a:t>Perform a Supplier search </a:t>
            </a:r>
            <a:r>
              <a:rPr lang="en-US" sz="3400" i="1" u="sng" dirty="0">
                <a:ln w="0"/>
                <a:effectLst>
                  <a:outerShdw blurRad="38100" dist="19050" dir="2700000" algn="tl" rotWithShape="0">
                    <a:schemeClr val="dk1">
                      <a:alpha val="40000"/>
                    </a:schemeClr>
                  </a:outerShdw>
                </a:effectLst>
              </a:rPr>
              <a:t>before</a:t>
            </a:r>
            <a:r>
              <a:rPr lang="en-US" sz="3400" dirty="0">
                <a:ln w="0"/>
                <a:effectLst>
                  <a:outerShdw blurRad="38100" dist="19050" dir="2700000" algn="tl" rotWithShape="0">
                    <a:schemeClr val="dk1">
                      <a:alpha val="40000"/>
                    </a:schemeClr>
                  </a:outerShdw>
                </a:effectLst>
              </a:rPr>
              <a:t> creating a new vendor!</a:t>
            </a:r>
          </a:p>
        </p:txBody>
      </p:sp>
      <p:sp>
        <p:nvSpPr>
          <p:cNvPr id="7" name="Left Arrow 6"/>
          <p:cNvSpPr/>
          <p:nvPr/>
        </p:nvSpPr>
        <p:spPr>
          <a:xfrm>
            <a:off x="3820678" y="3284851"/>
            <a:ext cx="1159016" cy="151429"/>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9560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rotWithShape="1">
          <a:blip r:embed="rId2">
            <a:extLst>
              <a:ext uri="{28A0092B-C50C-407E-A947-70E740481C1C}">
                <a14:useLocalDpi xmlns:a14="http://schemas.microsoft.com/office/drawing/2010/main" val="0"/>
              </a:ext>
            </a:extLst>
          </a:blip>
          <a:srcRect b="20614"/>
          <a:stretch/>
        </p:blipFill>
        <p:spPr>
          <a:xfrm>
            <a:off x="20" y="10"/>
            <a:ext cx="12191980" cy="5395902"/>
          </a:xfrm>
          <a:prstGeom prst="rect">
            <a:avLst/>
          </a:prstGeom>
        </p:spPr>
      </p:pic>
      <p:sp>
        <p:nvSpPr>
          <p:cNvPr id="2" name="Title 1"/>
          <p:cNvSpPr>
            <a:spLocks noGrp="1"/>
          </p:cNvSpPr>
          <p:nvPr>
            <p:ph type="title"/>
          </p:nvPr>
        </p:nvSpPr>
        <p:spPr>
          <a:xfrm>
            <a:off x="838200" y="5534025"/>
            <a:ext cx="10515600" cy="1187096"/>
          </a:xfrm>
        </p:spPr>
        <p:txBody>
          <a:bodyPr>
            <a:noAutofit/>
          </a:bodyPr>
          <a:lstStyle/>
          <a:p>
            <a:pPr>
              <a:lnSpc>
                <a:spcPct val="70000"/>
              </a:lnSpc>
            </a:pPr>
            <a:r>
              <a:rPr lang="en-US" sz="2800" dirty="0">
                <a:ln w="0"/>
                <a:effectLst>
                  <a:outerShdw blurRad="38100" dist="19050" dir="2700000" algn="tl" rotWithShape="0">
                    <a:schemeClr val="dk1">
                      <a:alpha val="40000"/>
                    </a:schemeClr>
                  </a:outerShdw>
                </a:effectLst>
              </a:rPr>
              <a:t>Selecting </a:t>
            </a:r>
            <a:r>
              <a:rPr lang="en-US" sz="2800" dirty="0">
                <a:ln w="0"/>
                <a:solidFill>
                  <a:srgbClr val="FF0000"/>
                </a:solidFill>
                <a:effectLst>
                  <a:outerShdw blurRad="38100" dist="19050" dir="2700000" algn="tl" rotWithShape="0">
                    <a:schemeClr val="dk1">
                      <a:alpha val="40000"/>
                    </a:schemeClr>
                  </a:outerShdw>
                </a:effectLst>
              </a:rPr>
              <a:t>Search for a Supplier</a:t>
            </a:r>
            <a:r>
              <a:rPr lang="en-US" sz="2800" dirty="0">
                <a:ln w="0"/>
                <a:effectLst>
                  <a:outerShdw blurRad="38100" dist="19050" dir="2700000" algn="tl" rotWithShape="0">
                    <a:schemeClr val="dk1">
                      <a:alpha val="40000"/>
                    </a:schemeClr>
                  </a:outerShdw>
                </a:effectLst>
              </a:rPr>
              <a:t> will search all vendors system-wide.</a:t>
            </a:r>
            <a:br>
              <a:rPr lang="en-US" sz="2800" dirty="0">
                <a:ln w="0"/>
                <a:effectLst>
                  <a:outerShdw blurRad="38100" dist="19050" dir="2700000" algn="tl" rotWithShape="0">
                    <a:schemeClr val="dk1">
                      <a:alpha val="40000"/>
                    </a:schemeClr>
                  </a:outerShdw>
                </a:effectLst>
              </a:rPr>
            </a:br>
            <a:r>
              <a:rPr lang="en-US" sz="2800" dirty="0">
                <a:ln w="0"/>
                <a:effectLst>
                  <a:outerShdw blurRad="38100" dist="19050" dir="2700000" algn="tl" rotWithShape="0">
                    <a:schemeClr val="dk1">
                      <a:alpha val="40000"/>
                    </a:schemeClr>
                  </a:outerShdw>
                </a:effectLst>
              </a:rPr>
              <a:t>Selecting </a:t>
            </a:r>
            <a:r>
              <a:rPr lang="en-US" sz="2800" dirty="0">
                <a:ln w="0"/>
                <a:solidFill>
                  <a:srgbClr val="FF0000"/>
                </a:solidFill>
                <a:effectLst>
                  <a:outerShdw blurRad="38100" dist="19050" dir="2700000" algn="tl" rotWithShape="0">
                    <a:schemeClr val="dk1">
                      <a:alpha val="40000"/>
                    </a:schemeClr>
                  </a:outerShdw>
                </a:effectLst>
              </a:rPr>
              <a:t>Multi ERP Supplier Search</a:t>
            </a:r>
            <a:r>
              <a:rPr lang="en-US" sz="2800" dirty="0">
                <a:ln w="0"/>
                <a:effectLst>
                  <a:outerShdw blurRad="38100" dist="19050" dir="2700000" algn="tl" rotWithShape="0">
                    <a:schemeClr val="dk1">
                      <a:alpha val="40000"/>
                    </a:schemeClr>
                  </a:outerShdw>
                </a:effectLst>
              </a:rPr>
              <a:t> will search within your institution up to 4,000 vendors.  SciQuest only has 4,000 loaded in this section for performance purposes.</a:t>
            </a:r>
          </a:p>
        </p:txBody>
      </p:sp>
      <p:sp>
        <p:nvSpPr>
          <p:cNvPr id="7" name="Left Arrow 6"/>
          <p:cNvSpPr/>
          <p:nvPr/>
        </p:nvSpPr>
        <p:spPr>
          <a:xfrm>
            <a:off x="3820678" y="3284851"/>
            <a:ext cx="1159016" cy="151429"/>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3826502" y="3535292"/>
            <a:ext cx="1153192" cy="174726"/>
          </a:xfrm>
          <a:prstGeom prst="leftArrow">
            <a:avLst/>
          </a:prstGeom>
          <a:solidFill>
            <a:srgbClr val="FF0000"/>
          </a:solidFill>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6652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rot="10800000" flipV="1">
            <a:off x="838200" y="5107826"/>
            <a:ext cx="10515600" cy="1362863"/>
          </a:xfrm>
        </p:spPr>
        <p:txBody>
          <a:bodyPr>
            <a:normAutofit/>
          </a:bodyPr>
          <a:lstStyle/>
          <a:p>
            <a:r>
              <a:rPr lang="en-US" sz="3400" b="1" dirty="0"/>
              <a:t>Select </a:t>
            </a:r>
            <a:r>
              <a:rPr lang="en-US" sz="3400" b="1" dirty="0">
                <a:solidFill>
                  <a:srgbClr val="FF0000"/>
                </a:solidFill>
              </a:rPr>
              <a:t>search system-wide</a:t>
            </a:r>
            <a:r>
              <a:rPr lang="en-US" sz="3400" b="1" dirty="0"/>
              <a:t>: Type the name of the vendor in the search field and select ‘GO’.</a:t>
            </a:r>
          </a:p>
        </p:txBody>
      </p:sp>
      <p:pic>
        <p:nvPicPr>
          <p:cNvPr id="11" name="Picture Placeholder 10" descr="Screen Clipping"/>
          <p:cNvPicPr>
            <a:picLocks noGrp="1" noChangeAspect="1"/>
          </p:cNvPicPr>
          <p:nvPr>
            <p:ph type="pic" idx="4294967295"/>
          </p:nvPr>
        </p:nvPicPr>
        <p:blipFill rotWithShape="1">
          <a:blip r:embed="rId2">
            <a:extLst>
              <a:ext uri="{28A0092B-C50C-407E-A947-70E740481C1C}">
                <a14:useLocalDpi xmlns:a14="http://schemas.microsoft.com/office/drawing/2010/main" val="0"/>
              </a:ext>
            </a:extLst>
          </a:blip>
          <a:srcRect/>
          <a:stretch/>
        </p:blipFill>
        <p:spPr>
          <a:xfrm>
            <a:off x="1030884" y="588245"/>
            <a:ext cx="10268071" cy="4198070"/>
          </a:xfrm>
          <a:prstGeom prst="rect">
            <a:avLst/>
          </a:prstGeom>
        </p:spPr>
      </p:pic>
    </p:spTree>
    <p:extLst>
      <p:ext uri="{BB962C8B-B14F-4D97-AF65-F5344CB8AC3E}">
        <p14:creationId xmlns:p14="http://schemas.microsoft.com/office/powerpoint/2010/main" val="3440326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387620" y="5070190"/>
            <a:ext cx="10515600" cy="1589163"/>
          </a:xfrm>
        </p:spPr>
        <p:txBody>
          <a:bodyPr>
            <a:normAutofit/>
          </a:bodyPr>
          <a:lstStyle/>
          <a:p>
            <a:r>
              <a:rPr lang="en-US" sz="3400" b="1" dirty="0"/>
              <a:t>View the History of all vendors listed to see which one is linked to your school.  Select the supplier linked to your school by double clicking on the name.</a:t>
            </a:r>
            <a:r>
              <a:rPr lang="en-US" sz="3400" dirty="0"/>
              <a:t>	</a:t>
            </a:r>
          </a:p>
        </p:txBody>
      </p:sp>
      <p:sp>
        <p:nvSpPr>
          <p:cNvPr id="3" name="TextBox 2"/>
          <p:cNvSpPr txBox="1"/>
          <p:nvPr/>
        </p:nvSpPr>
        <p:spPr>
          <a:xfrm>
            <a:off x="542333" y="126910"/>
            <a:ext cx="11117844" cy="615553"/>
          </a:xfrm>
          <a:prstGeom prst="rect">
            <a:avLst/>
          </a:prstGeom>
          <a:noFill/>
        </p:spPr>
        <p:txBody>
          <a:bodyPr wrap="square" rtlCol="0">
            <a:spAutoFit/>
          </a:bodyPr>
          <a:lstStyle/>
          <a:p>
            <a:pPr algn="ctr"/>
            <a:r>
              <a:rPr lang="en-US" sz="3400" dirty="0"/>
              <a:t>   UPDATING EXISTING VENDORS</a:t>
            </a: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783" y="693684"/>
            <a:ext cx="11067394" cy="4502630"/>
          </a:xfrm>
          <a:prstGeom prst="rect">
            <a:avLst/>
          </a:prstGeom>
        </p:spPr>
      </p:pic>
    </p:spTree>
    <p:extLst>
      <p:ext uri="{BB962C8B-B14F-4D97-AF65-F5344CB8AC3E}">
        <p14:creationId xmlns:p14="http://schemas.microsoft.com/office/powerpoint/2010/main" val="3752942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69290"/>
            <a:ext cx="10515600" cy="1721595"/>
          </a:xfrm>
        </p:spPr>
        <p:txBody>
          <a:bodyPr>
            <a:normAutofit fontScale="90000"/>
          </a:bodyPr>
          <a:lstStyle/>
          <a:p>
            <a:r>
              <a:rPr lang="en-US" sz="2800" b="1" dirty="0"/>
              <a:t>Select </a:t>
            </a:r>
            <a:r>
              <a:rPr lang="en-US" sz="2800" b="1" dirty="0">
                <a:solidFill>
                  <a:srgbClr val="FF0000"/>
                </a:solidFill>
              </a:rPr>
              <a:t>the sections in the left hand column </a:t>
            </a:r>
            <a:r>
              <a:rPr lang="en-US" sz="2800" b="1" dirty="0"/>
              <a:t>to update specific vendor information.  Do not select ‘View Supplier Registration’ if the vendor has not registered.  Doing this will force you to complete information you do not know for the vendor.  Updating from the side sections will allow you to only update with the information you have on hand.</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003" y="279562"/>
            <a:ext cx="11045117" cy="4544686"/>
          </a:xfrm>
        </p:spPr>
      </p:pic>
      <p:sp>
        <p:nvSpPr>
          <p:cNvPr id="5" name="Left Arrow 4"/>
          <p:cNvSpPr/>
          <p:nvPr/>
        </p:nvSpPr>
        <p:spPr>
          <a:xfrm>
            <a:off x="3544639" y="3275631"/>
            <a:ext cx="2743675" cy="832536"/>
          </a:xfrm>
          <a:prstGeom prst="leftArrow">
            <a:avLst>
              <a:gd name="adj1" fmla="val 50000"/>
              <a:gd name="adj2" fmla="val 4746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eft Arrow 2"/>
          <p:cNvSpPr/>
          <p:nvPr/>
        </p:nvSpPr>
        <p:spPr>
          <a:xfrm>
            <a:off x="2623382" y="1664840"/>
            <a:ext cx="687377" cy="18918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7447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37829"/>
            <a:ext cx="10515600" cy="914400"/>
          </a:xfrm>
        </p:spPr>
        <p:txBody>
          <a:bodyPr>
            <a:normAutofit/>
          </a:bodyPr>
          <a:lstStyle/>
          <a:p>
            <a:r>
              <a:rPr lang="en-US" sz="2800" b="1" dirty="0"/>
              <a:t>View History once all corrections/updates have been made.</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003" y="279562"/>
            <a:ext cx="11045117" cy="5160244"/>
          </a:xfrm>
        </p:spPr>
      </p:pic>
      <p:sp>
        <p:nvSpPr>
          <p:cNvPr id="5" name="Left Arrow 4"/>
          <p:cNvSpPr/>
          <p:nvPr/>
        </p:nvSpPr>
        <p:spPr>
          <a:xfrm flipV="1">
            <a:off x="1914588" y="4836542"/>
            <a:ext cx="2743675" cy="517585"/>
          </a:xfrm>
          <a:prstGeom prst="leftArrow">
            <a:avLst>
              <a:gd name="adj1" fmla="val 50000"/>
              <a:gd name="adj2" fmla="val 4746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2690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37829"/>
            <a:ext cx="10515600" cy="914400"/>
          </a:xfrm>
        </p:spPr>
        <p:txBody>
          <a:bodyPr>
            <a:normAutofit/>
          </a:bodyPr>
          <a:lstStyle/>
          <a:p>
            <a:r>
              <a:rPr lang="en-US" sz="2800" b="1" dirty="0"/>
              <a:t>Changes will automatically sync and update the vendor record for the institutions linked in the history with this vendor .</a:t>
            </a:r>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3118" y="264543"/>
            <a:ext cx="10921040" cy="5463397"/>
          </a:xfrm>
        </p:spPr>
      </p:pic>
      <p:sp>
        <p:nvSpPr>
          <p:cNvPr id="7" name="Left Arrow 6"/>
          <p:cNvSpPr/>
          <p:nvPr/>
        </p:nvSpPr>
        <p:spPr>
          <a:xfrm>
            <a:off x="7798279" y="4238445"/>
            <a:ext cx="1178944" cy="12652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7798279" y="3412232"/>
            <a:ext cx="1178944" cy="12652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Left Arrow 7"/>
          <p:cNvSpPr/>
          <p:nvPr/>
        </p:nvSpPr>
        <p:spPr>
          <a:xfrm>
            <a:off x="7798279" y="3825338"/>
            <a:ext cx="1178944" cy="12652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75021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954</TotalTime>
  <Words>392</Words>
  <Application>Microsoft Office PowerPoint</Application>
  <PresentationFormat>Widescreen</PresentationFormat>
  <Paragraphs>29</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TBR Institution Guide to Updating Existing TSM Vendors and Entering New TSM Vendors Existing in Banner</vt:lpstr>
      <vt:lpstr>Accessing TSM</vt:lpstr>
      <vt:lpstr>Perform a Supplier search before creating a new vendor!</vt:lpstr>
      <vt:lpstr>Selecting Search for a Supplier will search all vendors system-wide. Selecting Multi ERP Supplier Search will search within your institution up to 4,000 vendors.  SciQuest only has 4,000 loaded in this section for performance purposes.</vt:lpstr>
      <vt:lpstr>Select search system-wide: Type the name of the vendor in the search field and select ‘GO’.</vt:lpstr>
      <vt:lpstr>View the History of all vendors listed to see which one is linked to your school.  Select the supplier linked to your school by double clicking on the name. </vt:lpstr>
      <vt:lpstr>Select the sections in the left hand column to update specific vendor information.  Do not select ‘View Supplier Registration’ if the vendor has not registered.  Doing this will force you to complete information you do not know for the vendor.  Updating from the side sections will allow you to only update with the information you have on hand.</vt:lpstr>
      <vt:lpstr>View History once all corrections/updates have been made.</vt:lpstr>
      <vt:lpstr>Changes will automatically sync and update the vendor record for the institutions linked in the history with this vendor .</vt:lpstr>
      <vt:lpstr>   Entering a New TSM Vendor who already exists in your Banner System  Option 1 – Institution enters the information   (new to your Banner since initial data upload to SciQuest in Spring 2016) </vt:lpstr>
      <vt:lpstr>Select Add Suppliers</vt:lpstr>
      <vt:lpstr>Select Add Supplier and select On Boarding Profile Registration Type</vt:lpstr>
      <vt:lpstr>Add the Supplier Name, Banner ID, and Click Add Internally Managed Supplier</vt:lpstr>
      <vt:lpstr>Select sections on the left side to enter vendor information you have on file.</vt:lpstr>
      <vt:lpstr>When all the information you have is entered, go to Supplier Actions and select Submit to Supplier Registration Workflow</vt:lpstr>
      <vt:lpstr>      The TBR System Office will receive a notification and approve the vendor.      </vt:lpstr>
      <vt:lpstr>PowerPoint Presentation</vt:lpstr>
      <vt:lpstr>   Entering a New TSM Vendor who already exists in your Banner System  Option 2 – invite the supplier to update/complete their registration   </vt:lpstr>
      <vt:lpstr>Select Add Suppliers</vt:lpstr>
      <vt:lpstr>Registration Type =  On Boarding Profile. Enter Supplier name, your school’s Banner ID &amp; other information if you have it.  Confirm email address and click Invite Supplier to Register.  The vendor will receive an email with directions to register.  You will receive email notification when the vendor has completed registration.  </vt:lpstr>
      <vt:lpstr>      The TBR System Office will receive a notification and approve the vendor.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TBR Institution Guide to Total Suppler Management (TSM)</dc:title>
  <dc:creator>Amy Watts</dc:creator>
  <cp:lastModifiedBy>Amy Watts</cp:lastModifiedBy>
  <cp:revision>64</cp:revision>
  <dcterms:created xsi:type="dcterms:W3CDTF">2016-07-05T18:28:06Z</dcterms:created>
  <dcterms:modified xsi:type="dcterms:W3CDTF">2016-09-21T15:06:05Z</dcterms:modified>
</cp:coreProperties>
</file>