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notesSlides/notesSlide12.xml" ContentType="application/vnd.openxmlformats-officedocument.presentationml.notesSlide+xml"/>
  <Override PartName="/ppt/charts/chart2.xml" ContentType="application/vnd.openxmlformats-officedocument.drawingml.chart+xml"/>
  <Override PartName="/ppt/notesSlides/notesSlide13.xml" ContentType="application/vnd.openxmlformats-officedocument.presentationml.notesSlide+xml"/>
  <Override PartName="/ppt/charts/chart3.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4.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4.xml" ContentType="application/vnd.openxmlformats-officedocument.presentationml.notesSlide+xml"/>
  <Override PartName="/ppt/charts/chart5.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 id="2147483673" r:id="rId3"/>
    <p:sldMasterId id="2147483685" r:id="rId4"/>
  </p:sldMasterIdLst>
  <p:notesMasterIdLst>
    <p:notesMasterId r:id="rId85"/>
  </p:notesMasterIdLst>
  <p:handoutMasterIdLst>
    <p:handoutMasterId r:id="rId86"/>
  </p:handoutMasterIdLst>
  <p:sldIdLst>
    <p:sldId id="546" r:id="rId5"/>
    <p:sldId id="548" r:id="rId6"/>
    <p:sldId id="549" r:id="rId7"/>
    <p:sldId id="561" r:id="rId8"/>
    <p:sldId id="562" r:id="rId9"/>
    <p:sldId id="554" r:id="rId10"/>
    <p:sldId id="582" r:id="rId11"/>
    <p:sldId id="654" r:id="rId12"/>
    <p:sldId id="655" r:id="rId13"/>
    <p:sldId id="656" r:id="rId14"/>
    <p:sldId id="657" r:id="rId15"/>
    <p:sldId id="658" r:id="rId16"/>
    <p:sldId id="659" r:id="rId17"/>
    <p:sldId id="660" r:id="rId18"/>
    <p:sldId id="661" r:id="rId19"/>
    <p:sldId id="662" r:id="rId20"/>
    <p:sldId id="663" r:id="rId21"/>
    <p:sldId id="664" r:id="rId22"/>
    <p:sldId id="665" r:id="rId23"/>
    <p:sldId id="666" r:id="rId24"/>
    <p:sldId id="667" r:id="rId25"/>
    <p:sldId id="668" r:id="rId26"/>
    <p:sldId id="669" r:id="rId27"/>
    <p:sldId id="670" r:id="rId28"/>
    <p:sldId id="671" r:id="rId29"/>
    <p:sldId id="555" r:id="rId30"/>
    <p:sldId id="556" r:id="rId31"/>
    <p:sldId id="563" r:id="rId32"/>
    <p:sldId id="564" r:id="rId33"/>
    <p:sldId id="565" r:id="rId34"/>
    <p:sldId id="566" r:id="rId35"/>
    <p:sldId id="567" r:id="rId36"/>
    <p:sldId id="568" r:id="rId37"/>
    <p:sldId id="569" r:id="rId38"/>
    <p:sldId id="570" r:id="rId39"/>
    <p:sldId id="571" r:id="rId40"/>
    <p:sldId id="572" r:id="rId41"/>
    <p:sldId id="573" r:id="rId42"/>
    <p:sldId id="574" r:id="rId43"/>
    <p:sldId id="575" r:id="rId44"/>
    <p:sldId id="576" r:id="rId45"/>
    <p:sldId id="577" r:id="rId46"/>
    <p:sldId id="578" r:id="rId47"/>
    <p:sldId id="579" r:id="rId48"/>
    <p:sldId id="620" r:id="rId49"/>
    <p:sldId id="648" r:id="rId50"/>
    <p:sldId id="653" r:id="rId51"/>
    <p:sldId id="650" r:id="rId52"/>
    <p:sldId id="651" r:id="rId53"/>
    <p:sldId id="652" r:id="rId54"/>
    <p:sldId id="649" r:id="rId55"/>
    <p:sldId id="621" r:id="rId56"/>
    <p:sldId id="580" r:id="rId57"/>
    <p:sldId id="622" r:id="rId58"/>
    <p:sldId id="623" r:id="rId59"/>
    <p:sldId id="624" r:id="rId60"/>
    <p:sldId id="625" r:id="rId61"/>
    <p:sldId id="626" r:id="rId62"/>
    <p:sldId id="627" r:id="rId63"/>
    <p:sldId id="628" r:id="rId64"/>
    <p:sldId id="629" r:id="rId65"/>
    <p:sldId id="630" r:id="rId66"/>
    <p:sldId id="631" r:id="rId67"/>
    <p:sldId id="632" r:id="rId68"/>
    <p:sldId id="633" r:id="rId69"/>
    <p:sldId id="634" r:id="rId70"/>
    <p:sldId id="635" r:id="rId71"/>
    <p:sldId id="636" r:id="rId72"/>
    <p:sldId id="637" r:id="rId73"/>
    <p:sldId id="638" r:id="rId74"/>
    <p:sldId id="639" r:id="rId75"/>
    <p:sldId id="640" r:id="rId76"/>
    <p:sldId id="641" r:id="rId77"/>
    <p:sldId id="642" r:id="rId78"/>
    <p:sldId id="643" r:id="rId79"/>
    <p:sldId id="644" r:id="rId80"/>
    <p:sldId id="645" r:id="rId81"/>
    <p:sldId id="646" r:id="rId82"/>
    <p:sldId id="647" r:id="rId83"/>
    <p:sldId id="547" r:id="rId84"/>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64359"/>
    <a:srgbClr val="273040"/>
    <a:srgbClr val="C51826"/>
    <a:srgbClr val="262F3F"/>
    <a:srgbClr val="EAE5C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02"/>
    <p:restoredTop sz="64345" autoAdjust="0"/>
  </p:normalViewPr>
  <p:slideViewPr>
    <p:cSldViewPr snapToGrid="0" snapToObjects="1">
      <p:cViewPr varScale="1">
        <p:scale>
          <a:sx n="49" d="100"/>
          <a:sy n="49" d="100"/>
        </p:scale>
        <p:origin x="1296" y="48"/>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tableStyles" Target="tableStyles.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1.xml"/><Relationship Id="rId1" Type="http://schemas.microsoft.com/office/2011/relationships/chartStyle" Target="style1.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34"/>
    </mc:Choice>
    <mc:Fallback>
      <c:style val="34"/>
    </mc:Fallback>
  </mc:AlternateContent>
  <c:chart>
    <c:title>
      <c:tx>
        <c:rich>
          <a:bodyPr/>
          <a:lstStyle/>
          <a:p>
            <a:pPr>
              <a:defRPr/>
            </a:pPr>
            <a:r>
              <a:rPr lang="en-US" dirty="0"/>
              <a:t>2025 Completion</a:t>
            </a:r>
            <a:r>
              <a:rPr lang="en-US" baseline="0" dirty="0"/>
              <a:t> Goal - 43,202 </a:t>
            </a:r>
            <a:endParaRPr lang="en-US" dirty="0"/>
          </a:p>
        </c:rich>
      </c:tx>
      <c:overlay val="0"/>
    </c:title>
    <c:autoTitleDeleted val="0"/>
    <c:view3D>
      <c:rotX val="30"/>
      <c:rotY val="210"/>
      <c:rAngAx val="0"/>
      <c:perspective val="10"/>
    </c:view3D>
    <c:floor>
      <c:thickness val="0"/>
    </c:floor>
    <c:sideWall>
      <c:thickness val="0"/>
    </c:sideWall>
    <c:backWall>
      <c:thickness val="0"/>
    </c:backWall>
    <c:plotArea>
      <c:layout/>
      <c:pie3DChart>
        <c:varyColors val="1"/>
        <c:ser>
          <c:idx val="0"/>
          <c:order val="0"/>
          <c:tx>
            <c:strRef>
              <c:f>Assets!$B$3</c:f>
              <c:strCache>
                <c:ptCount val="1"/>
                <c:pt idx="0">
                  <c:v>Amount</c:v>
                </c:pt>
              </c:strCache>
            </c:strRef>
          </c:tx>
          <c:spPr>
            <a:ln w="19050"/>
            <a:effectLst>
              <a:outerShdw blurRad="114300" dist="368300" dir="6900000" sx="101000" sy="101000" rotWithShape="0">
                <a:prstClr val="black">
                  <a:alpha val="22000"/>
                </a:prstClr>
              </a:outerShdw>
            </a:effectLst>
            <a:scene3d>
              <a:camera prst="orthographicFront"/>
              <a:lightRig rig="threePt" dir="t"/>
            </a:scene3d>
            <a:sp3d>
              <a:bevelT w="6502400" h="6502400"/>
              <a:bevelB w="6502400" h="6502400"/>
              <a:contourClr>
                <a:srgbClr val="000000"/>
              </a:contourClr>
            </a:sp3d>
          </c:spPr>
          <c:explosion val="10"/>
          <c:dLbls>
            <c:dLbl>
              <c:idx val="0"/>
              <c:layout>
                <c:manualLayout>
                  <c:x val="7.9345290172061819E-3"/>
                  <c:y val="6.3331975744411226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15AB-42C9-BF74-02C475D7DD36}"/>
                </c:ext>
              </c:extLst>
            </c:dLbl>
            <c:dLbl>
              <c:idx val="1"/>
              <c:layout>
                <c:manualLayout>
                  <c:x val="1.4880553125303781E-2"/>
                  <c:y val="-7.2324418499411819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15AB-42C9-BF74-02C475D7DD36}"/>
                </c:ext>
              </c:extLst>
            </c:dLbl>
            <c:numFmt formatCode="General" sourceLinked="0"/>
            <c:spPr>
              <a:noFill/>
              <a:ln>
                <a:noFill/>
              </a:ln>
              <a:effectLst/>
            </c:spPr>
            <c:txPr>
              <a:bodyPr/>
              <a:lstStyle/>
              <a:p>
                <a:pPr>
                  <a:defRPr sz="1300" b="1" baseline="0"/>
                </a:pPr>
                <a:endParaRPr lang="en-US"/>
              </a:p>
            </c:txPr>
            <c:dLblPos val="inEnd"/>
            <c:showLegendKey val="0"/>
            <c:showVal val="0"/>
            <c:showCatName val="1"/>
            <c:showSerName val="0"/>
            <c:showPercent val="1"/>
            <c:showBubbleSize val="0"/>
            <c:showLeaderLines val="1"/>
            <c:extLst>
              <c:ext xmlns:c15="http://schemas.microsoft.com/office/drawing/2012/chart" uri="{CE6537A1-D6FC-4f65-9D91-7224C49458BB}"/>
            </c:extLst>
          </c:dLbls>
          <c:cat>
            <c:strRef>
              <c:f>Assets!$A$4:$A$9</c:f>
              <c:strCache>
                <c:ptCount val="2"/>
                <c:pt idx="0">
                  <c:v>Community Colleges and TCATS</c:v>
                </c:pt>
                <c:pt idx="1">
                  <c:v>Universities</c:v>
                </c:pt>
              </c:strCache>
            </c:strRef>
          </c:cat>
          <c:val>
            <c:numRef>
              <c:f>Assets!$B$4:$B$9</c:f>
              <c:numCache>
                <c:formatCode>_("$"* #,##0_);_("$"* \(#,##0\);_("$"* "-"??_);_(@_)</c:formatCode>
                <c:ptCount val="6"/>
                <c:pt idx="0">
                  <c:v>25492</c:v>
                </c:pt>
                <c:pt idx="1">
                  <c:v>17710</c:v>
                </c:pt>
              </c:numCache>
            </c:numRef>
          </c:val>
          <c:extLst>
            <c:ext xmlns:c16="http://schemas.microsoft.com/office/drawing/2014/chart" uri="{C3380CC4-5D6E-409C-BE32-E72D297353CC}">
              <c16:uniqueId val="{00000000-15AB-42C9-BF74-02C475D7DD36}"/>
            </c:ext>
          </c:extLst>
        </c:ser>
        <c:dLbls>
          <c:showLegendKey val="0"/>
          <c:showVal val="0"/>
          <c:showCatName val="0"/>
          <c:showSerName val="0"/>
          <c:showPercent val="0"/>
          <c:showBubbleSize val="0"/>
          <c:showLeaderLines val="1"/>
        </c:dLbls>
      </c:pie3DChart>
    </c:plotArea>
    <c:plotVisOnly val="1"/>
    <c:dispBlanksAs val="gap"/>
    <c:showDLblsOverMax val="0"/>
  </c:chart>
  <c:spPr>
    <a:ln w="12700">
      <a:solidFill>
        <a:schemeClr val="tx1">
          <a:alpha val="36000"/>
        </a:schemeClr>
      </a:solidFill>
    </a:ln>
    <a:effectLst>
      <a:outerShdw blurRad="50800" dist="50800" dir="2700000" algn="ctr" rotWithShape="0">
        <a:sysClr val="windowText" lastClr="000000"/>
      </a:outerShdw>
    </a:effectLst>
    <a:scene3d>
      <a:camera prst="orthographicFront"/>
      <a:lightRig rig="threePt" dir="t"/>
    </a:scene3d>
    <a:sp3d prstMaterial="powder"/>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34"/>
    </mc:Choice>
    <mc:Fallback>
      <c:style val="34"/>
    </mc:Fallback>
  </mc:AlternateContent>
  <c:chart>
    <c:title>
      <c:tx>
        <c:rich>
          <a:bodyPr/>
          <a:lstStyle/>
          <a:p>
            <a:pPr>
              <a:defRPr/>
            </a:pPr>
            <a:r>
              <a:rPr lang="en-US" dirty="0"/>
              <a:t>Community Colleges/</a:t>
            </a:r>
            <a:r>
              <a:rPr lang="en-US" baseline="0" dirty="0"/>
              <a:t> TCATS</a:t>
            </a:r>
          </a:p>
          <a:p>
            <a:pPr>
              <a:defRPr/>
            </a:pPr>
            <a:r>
              <a:rPr lang="en-US" dirty="0"/>
              <a:t>Completion Goal - 25,492</a:t>
            </a:r>
          </a:p>
        </c:rich>
      </c:tx>
      <c:layout>
        <c:manualLayout>
          <c:xMode val="edge"/>
          <c:yMode val="edge"/>
          <c:x val="0.30943939471301801"/>
          <c:y val="1.8089437311672223E-2"/>
        </c:manualLayout>
      </c:layout>
      <c:overlay val="0"/>
    </c:title>
    <c:autoTitleDeleted val="0"/>
    <c:view3D>
      <c:rotX val="30"/>
      <c:rotY val="210"/>
      <c:rAngAx val="0"/>
      <c:perspective val="10"/>
    </c:view3D>
    <c:floor>
      <c:thickness val="0"/>
    </c:floor>
    <c:sideWall>
      <c:thickness val="0"/>
    </c:sideWall>
    <c:backWall>
      <c:thickness val="0"/>
    </c:backWall>
    <c:plotArea>
      <c:layout>
        <c:manualLayout>
          <c:layoutTarget val="inner"/>
          <c:xMode val="edge"/>
          <c:yMode val="edge"/>
          <c:x val="1.647940074906367E-2"/>
          <c:y val="0.14017960769660454"/>
          <c:w val="0.92801109260761216"/>
          <c:h val="0.83270997575493133"/>
        </c:manualLayout>
      </c:layout>
      <c:pie3DChart>
        <c:varyColors val="1"/>
        <c:ser>
          <c:idx val="0"/>
          <c:order val="0"/>
          <c:tx>
            <c:strRef>
              <c:f>Assets!$B$3</c:f>
              <c:strCache>
                <c:ptCount val="1"/>
                <c:pt idx="0">
                  <c:v>Amount</c:v>
                </c:pt>
              </c:strCache>
            </c:strRef>
          </c:tx>
          <c:spPr>
            <a:ln w="19050"/>
            <a:effectLst>
              <a:outerShdw blurRad="114300" dist="368300" dir="6900000" sx="101000" sy="101000" rotWithShape="0">
                <a:prstClr val="black">
                  <a:alpha val="22000"/>
                </a:prstClr>
              </a:outerShdw>
            </a:effectLst>
            <a:scene3d>
              <a:camera prst="orthographicFront"/>
              <a:lightRig rig="threePt" dir="t"/>
            </a:scene3d>
            <a:sp3d>
              <a:bevelT w="6502400" h="6502400"/>
              <a:bevelB w="6502400" h="6502400"/>
              <a:contourClr>
                <a:srgbClr val="000000"/>
              </a:contourClr>
            </a:sp3d>
          </c:spPr>
          <c:explosion val="10"/>
          <c:dLbls>
            <c:dLbl>
              <c:idx val="2"/>
              <c:layout>
                <c:manualLayout>
                  <c:x val="2.085939479157038E-3"/>
                  <c:y val="5.3106029978613099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4AF2-4039-9823-E514C4A42960}"/>
                </c:ext>
              </c:extLst>
            </c:dLbl>
            <c:dLbl>
              <c:idx val="3"/>
              <c:layout>
                <c:manualLayout>
                  <c:x val="-1.0769191870592464E-2"/>
                  <c:y val="4.8384496924914325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4AF2-4039-9823-E514C4A42960}"/>
                </c:ext>
              </c:extLst>
            </c:dLbl>
            <c:dLbl>
              <c:idx val="4"/>
              <c:layout>
                <c:manualLayout>
                  <c:x val="2.5124554950482409E-3"/>
                  <c:y val="-6.2269208335479886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4AF2-4039-9823-E514C4A42960}"/>
                </c:ext>
              </c:extLst>
            </c:dLbl>
            <c:numFmt formatCode="General" sourceLinked="0"/>
            <c:spPr>
              <a:noFill/>
              <a:ln>
                <a:noFill/>
              </a:ln>
              <a:effectLst/>
            </c:spPr>
            <c:txPr>
              <a:bodyPr/>
              <a:lstStyle/>
              <a:p>
                <a:pPr>
                  <a:defRPr sz="1300" b="1" baseline="0"/>
                </a:pPr>
                <a:endParaRPr lang="en-US"/>
              </a:p>
            </c:txPr>
            <c:dLblPos val="inEnd"/>
            <c:showLegendKey val="0"/>
            <c:showVal val="0"/>
            <c:showCatName val="1"/>
            <c:showSerName val="0"/>
            <c:showPercent val="1"/>
            <c:showBubbleSize val="0"/>
            <c:showLeaderLines val="1"/>
            <c:extLst>
              <c:ext xmlns:c15="http://schemas.microsoft.com/office/drawing/2012/chart" uri="{CE6537A1-D6FC-4f65-9D91-7224C49458BB}"/>
            </c:extLst>
          </c:dLbls>
          <c:cat>
            <c:strRef>
              <c:f>Assets!$A$4:$A$9</c:f>
              <c:strCache>
                <c:ptCount val="5"/>
                <c:pt idx="2">
                  <c:v>CC Assoc.</c:v>
                </c:pt>
                <c:pt idx="3">
                  <c:v>CC Certificates</c:v>
                </c:pt>
                <c:pt idx="4">
                  <c:v>TCAT Credentials</c:v>
                </c:pt>
              </c:strCache>
            </c:strRef>
          </c:cat>
          <c:val>
            <c:numRef>
              <c:f>Assets!$B$4:$B$9</c:f>
              <c:numCache>
                <c:formatCode>General</c:formatCode>
                <c:ptCount val="6"/>
                <c:pt idx="2" formatCode="#,##0_);\(#,##0\)">
                  <c:v>12059</c:v>
                </c:pt>
                <c:pt idx="3" formatCode="#,##0_);\(#,##0\)">
                  <c:v>4457</c:v>
                </c:pt>
                <c:pt idx="4" formatCode="#,##0_);\(#,##0\)">
                  <c:v>8976</c:v>
                </c:pt>
              </c:numCache>
            </c:numRef>
          </c:val>
          <c:extLst>
            <c:ext xmlns:c16="http://schemas.microsoft.com/office/drawing/2014/chart" uri="{C3380CC4-5D6E-409C-BE32-E72D297353CC}">
              <c16:uniqueId val="{00000000-4AF2-4039-9823-E514C4A42960}"/>
            </c:ext>
          </c:extLst>
        </c:ser>
        <c:dLbls>
          <c:showLegendKey val="0"/>
          <c:showVal val="0"/>
          <c:showCatName val="0"/>
          <c:showSerName val="0"/>
          <c:showPercent val="0"/>
          <c:showBubbleSize val="0"/>
          <c:showLeaderLines val="1"/>
        </c:dLbls>
      </c:pie3DChart>
    </c:plotArea>
    <c:plotVisOnly val="1"/>
    <c:dispBlanksAs val="gap"/>
    <c:showDLblsOverMax val="0"/>
  </c:chart>
  <c:spPr>
    <a:ln w="12700">
      <a:solidFill>
        <a:schemeClr val="tx1">
          <a:alpha val="36000"/>
        </a:schemeClr>
      </a:solidFill>
    </a:ln>
    <a:effectLst>
      <a:outerShdw blurRad="50800" dist="50800" dir="2700000" algn="ctr" rotWithShape="0">
        <a:sysClr val="windowText" lastClr="000000"/>
      </a:outerShdw>
    </a:effectLst>
    <a:scene3d>
      <a:camera prst="orthographicFront"/>
      <a:lightRig rig="threePt" dir="t"/>
    </a:scene3d>
    <a:sp3d prstMaterial="powder"/>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34"/>
    </mc:Choice>
    <mc:Fallback>
      <c:style val="34"/>
    </mc:Fallback>
  </mc:AlternateContent>
  <c:chart>
    <c:title>
      <c:tx>
        <c:rich>
          <a:bodyPr/>
          <a:lstStyle/>
          <a:p>
            <a:pPr>
              <a:defRPr/>
            </a:pPr>
            <a:r>
              <a:rPr lang="en-US" dirty="0"/>
              <a:t>Universities Completion Goal - 17,710</a:t>
            </a:r>
          </a:p>
        </c:rich>
      </c:tx>
      <c:overlay val="0"/>
    </c:title>
    <c:autoTitleDeleted val="0"/>
    <c:view3D>
      <c:rotX val="30"/>
      <c:rotY val="210"/>
      <c:rAngAx val="0"/>
      <c:perspective val="10"/>
    </c:view3D>
    <c:floor>
      <c:thickness val="0"/>
    </c:floor>
    <c:sideWall>
      <c:thickness val="0"/>
    </c:sideWall>
    <c:backWall>
      <c:thickness val="0"/>
    </c:backWall>
    <c:plotArea>
      <c:layout>
        <c:manualLayout>
          <c:layoutTarget val="inner"/>
          <c:xMode val="edge"/>
          <c:yMode val="edge"/>
          <c:x val="2.2399238073161607E-2"/>
          <c:y val="0.13346974139964987"/>
          <c:w val="0.96480119731360314"/>
          <c:h val="0.83820278407277216"/>
        </c:manualLayout>
      </c:layout>
      <c:pie3DChart>
        <c:varyColors val="1"/>
        <c:ser>
          <c:idx val="0"/>
          <c:order val="0"/>
          <c:tx>
            <c:strRef>
              <c:f>Assets!$B$3</c:f>
              <c:strCache>
                <c:ptCount val="1"/>
                <c:pt idx="0">
                  <c:v>Amount</c:v>
                </c:pt>
              </c:strCache>
            </c:strRef>
          </c:tx>
          <c:spPr>
            <a:ln w="19050"/>
            <a:effectLst>
              <a:outerShdw blurRad="114300" dist="368300" dir="6900000" sx="101000" sy="101000" rotWithShape="0">
                <a:prstClr val="black">
                  <a:alpha val="22000"/>
                </a:prstClr>
              </a:outerShdw>
            </a:effectLst>
            <a:scene3d>
              <a:camera prst="orthographicFront"/>
              <a:lightRig rig="threePt" dir="t"/>
            </a:scene3d>
            <a:sp3d>
              <a:bevelT w="6502400" h="6502400"/>
              <a:bevelB w="6502400" h="6502400"/>
              <a:contourClr>
                <a:srgbClr val="000000"/>
              </a:contourClr>
            </a:sp3d>
          </c:spPr>
          <c:explosion val="10"/>
          <c:dLbls>
            <c:dLbl>
              <c:idx val="0"/>
              <c:layout>
                <c:manualLayout>
                  <c:x val="7.5135585939123964E-2"/>
                  <c:y val="0.13397656279430334"/>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B987-43F0-A9CA-08371E724465}"/>
                </c:ext>
              </c:extLst>
            </c:dLbl>
            <c:dLbl>
              <c:idx val="1"/>
              <c:layout>
                <c:manualLayout>
                  <c:x val="-1.0835662912883593E-2"/>
                  <c:y val="-5.2445977052515122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B987-43F0-A9CA-08371E724465}"/>
                </c:ext>
              </c:extLst>
            </c:dLbl>
            <c:numFmt formatCode="General" sourceLinked="0"/>
            <c:spPr>
              <a:noFill/>
              <a:ln>
                <a:noFill/>
              </a:ln>
              <a:effectLst/>
            </c:spPr>
            <c:txPr>
              <a:bodyPr/>
              <a:lstStyle/>
              <a:p>
                <a:pPr>
                  <a:defRPr sz="1300" b="1" baseline="0"/>
                </a:pPr>
                <a:endParaRPr lang="en-US"/>
              </a:p>
            </c:txPr>
            <c:dLblPos val="inEnd"/>
            <c:showLegendKey val="0"/>
            <c:showVal val="0"/>
            <c:showCatName val="1"/>
            <c:showSerName val="0"/>
            <c:showPercent val="1"/>
            <c:showBubbleSize val="0"/>
            <c:showLeaderLines val="1"/>
            <c:extLst>
              <c:ext xmlns:c15="http://schemas.microsoft.com/office/drawing/2012/chart" uri="{CE6537A1-D6FC-4f65-9D91-7224C49458BB}"/>
            </c:extLst>
          </c:dLbls>
          <c:cat>
            <c:strRef>
              <c:f>Assets!$A$4:$A$9</c:f>
              <c:strCache>
                <c:ptCount val="2"/>
                <c:pt idx="0">
                  <c:v>Bachelors</c:v>
                </c:pt>
                <c:pt idx="1">
                  <c:v>Associates</c:v>
                </c:pt>
              </c:strCache>
            </c:strRef>
          </c:cat>
          <c:val>
            <c:numRef>
              <c:f>Assets!$B$4:$B$9</c:f>
              <c:numCache>
                <c:formatCode>_("$"* #,##0_);_("$"* \(#,##0\);_("$"* "-"??_);_(@_)</c:formatCode>
                <c:ptCount val="6"/>
                <c:pt idx="0">
                  <c:v>17198</c:v>
                </c:pt>
                <c:pt idx="1">
                  <c:v>518</c:v>
                </c:pt>
              </c:numCache>
            </c:numRef>
          </c:val>
          <c:extLst>
            <c:ext xmlns:c16="http://schemas.microsoft.com/office/drawing/2014/chart" uri="{C3380CC4-5D6E-409C-BE32-E72D297353CC}">
              <c16:uniqueId val="{00000000-B987-43F0-A9CA-08371E724465}"/>
            </c:ext>
          </c:extLst>
        </c:ser>
        <c:dLbls>
          <c:showLegendKey val="0"/>
          <c:showVal val="0"/>
          <c:showCatName val="0"/>
          <c:showSerName val="0"/>
          <c:showPercent val="0"/>
          <c:showBubbleSize val="0"/>
          <c:showLeaderLines val="1"/>
        </c:dLbls>
      </c:pie3DChart>
    </c:plotArea>
    <c:plotVisOnly val="1"/>
    <c:dispBlanksAs val="gap"/>
    <c:showDLblsOverMax val="0"/>
  </c:chart>
  <c:spPr>
    <a:ln w="12700">
      <a:solidFill>
        <a:schemeClr val="tx1">
          <a:alpha val="36000"/>
        </a:schemeClr>
      </a:solidFill>
    </a:ln>
    <a:effectLst>
      <a:outerShdw blurRad="50800" dist="50800" dir="2700000" algn="ctr" rotWithShape="0">
        <a:sysClr val="windowText" lastClr="000000"/>
      </a:outerShdw>
    </a:effectLst>
    <a:scene3d>
      <a:camera prst="orthographicFront"/>
      <a:lightRig rig="threePt" dir="t"/>
    </a:scene3d>
    <a:sp3d prstMaterial="powder"/>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Survey</a:t>
            </a:r>
            <a:r>
              <a:rPr lang="en-US" baseline="0" dirty="0"/>
              <a:t> Question:  How would you rate your community college experience?</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2016 Study</c:v>
                </c:pt>
              </c:strCache>
            </c:strRef>
          </c:tx>
          <c:spPr>
            <a:solidFill>
              <a:schemeClr val="accent1"/>
            </a:solidFill>
            <a:ln>
              <a:noFill/>
            </a:ln>
            <a:effectLst/>
          </c:spPr>
          <c:invertIfNegative val="0"/>
          <c:cat>
            <c:strRef>
              <c:f>Sheet1!$A$2:$A$7</c:f>
              <c:strCache>
                <c:ptCount val="6"/>
                <c:pt idx="0">
                  <c:v>Current High School Students</c:v>
                </c:pt>
                <c:pt idx="1">
                  <c:v>Non-Traditional ages 19-39</c:v>
                </c:pt>
                <c:pt idx="2">
                  <c:v>Current TN Promise Students</c:v>
                </c:pt>
                <c:pt idx="3">
                  <c:v>Current Community College Students</c:v>
                </c:pt>
                <c:pt idx="4">
                  <c:v>Current High School Students Realistic</c:v>
                </c:pt>
                <c:pt idx="5">
                  <c:v>Non-Traditional Prospective Students</c:v>
                </c:pt>
              </c:strCache>
            </c:strRef>
          </c:cat>
          <c:val>
            <c:numRef>
              <c:f>Sheet1!$B$2:$B$7</c:f>
              <c:numCache>
                <c:formatCode>General</c:formatCode>
                <c:ptCount val="6"/>
                <c:pt idx="0">
                  <c:v>69</c:v>
                </c:pt>
                <c:pt idx="1">
                  <c:v>70</c:v>
                </c:pt>
                <c:pt idx="2">
                  <c:v>67</c:v>
                </c:pt>
                <c:pt idx="3">
                  <c:v>71</c:v>
                </c:pt>
                <c:pt idx="4">
                  <c:v>75</c:v>
                </c:pt>
                <c:pt idx="5">
                  <c:v>77</c:v>
                </c:pt>
              </c:numCache>
            </c:numRef>
          </c:val>
          <c:extLst>
            <c:ext xmlns:c16="http://schemas.microsoft.com/office/drawing/2014/chart" uri="{C3380CC4-5D6E-409C-BE32-E72D297353CC}">
              <c16:uniqueId val="{00000000-CFBD-4BDC-9206-C73DB54910B2}"/>
            </c:ext>
          </c:extLst>
        </c:ser>
        <c:dLbls>
          <c:showLegendKey val="0"/>
          <c:showVal val="0"/>
          <c:showCatName val="0"/>
          <c:showSerName val="0"/>
          <c:showPercent val="0"/>
          <c:showBubbleSize val="0"/>
        </c:dLbls>
        <c:gapWidth val="219"/>
        <c:overlap val="-27"/>
        <c:axId val="372503248"/>
        <c:axId val="372503640"/>
      </c:barChart>
      <c:catAx>
        <c:axId val="37250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2503640"/>
        <c:crosses val="autoZero"/>
        <c:auto val="1"/>
        <c:lblAlgn val="ctr"/>
        <c:lblOffset val="100"/>
        <c:noMultiLvlLbl val="0"/>
      </c:catAx>
      <c:valAx>
        <c:axId val="3725036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Percent of Respondents Rating</a:t>
                </a:r>
                <a:r>
                  <a:rPr lang="en-US" baseline="0" dirty="0"/>
                  <a:t> “Good” or “Excellent”</a:t>
                </a:r>
              </a:p>
            </c:rich>
          </c:tx>
          <c:layout>
            <c:manualLayout>
              <c:xMode val="edge"/>
              <c:yMode val="edge"/>
              <c:x val="1.7920476825789684E-2"/>
              <c:y val="0.13086111111111112"/>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250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Survey</a:t>
            </a:r>
            <a:r>
              <a:rPr lang="en-US" baseline="0" dirty="0"/>
              <a:t> Question:  How would you rate your community college experience?</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2016 Study</c:v>
                </c:pt>
              </c:strCache>
            </c:strRef>
          </c:tx>
          <c:spPr>
            <a:solidFill>
              <a:schemeClr val="accent1"/>
            </a:solidFill>
            <a:ln>
              <a:noFill/>
            </a:ln>
            <a:effectLst/>
          </c:spPr>
          <c:invertIfNegative val="0"/>
          <c:cat>
            <c:strRef>
              <c:f>Sheet1!$A$2:$A$7</c:f>
              <c:strCache>
                <c:ptCount val="6"/>
                <c:pt idx="0">
                  <c:v>Current High School Students</c:v>
                </c:pt>
                <c:pt idx="1">
                  <c:v>Non-Traditional ages 19-39</c:v>
                </c:pt>
                <c:pt idx="2">
                  <c:v>Current TN Promise Students</c:v>
                </c:pt>
                <c:pt idx="3">
                  <c:v>Current Community College Students</c:v>
                </c:pt>
                <c:pt idx="4">
                  <c:v>Current High School Students Realistic</c:v>
                </c:pt>
                <c:pt idx="5">
                  <c:v>Non-Traditional Prospective Students</c:v>
                </c:pt>
              </c:strCache>
            </c:strRef>
          </c:cat>
          <c:val>
            <c:numRef>
              <c:f>Sheet1!$B$2:$B$7</c:f>
              <c:numCache>
                <c:formatCode>General</c:formatCode>
                <c:ptCount val="6"/>
                <c:pt idx="0">
                  <c:v>69</c:v>
                </c:pt>
                <c:pt idx="1">
                  <c:v>70</c:v>
                </c:pt>
                <c:pt idx="2">
                  <c:v>67</c:v>
                </c:pt>
                <c:pt idx="3">
                  <c:v>71</c:v>
                </c:pt>
                <c:pt idx="4">
                  <c:v>75</c:v>
                </c:pt>
                <c:pt idx="5">
                  <c:v>77</c:v>
                </c:pt>
              </c:numCache>
            </c:numRef>
          </c:val>
          <c:extLst>
            <c:ext xmlns:c16="http://schemas.microsoft.com/office/drawing/2014/chart" uri="{C3380CC4-5D6E-409C-BE32-E72D297353CC}">
              <c16:uniqueId val="{00000000-4B59-46CF-8B56-863BC15B66D7}"/>
            </c:ext>
          </c:extLst>
        </c:ser>
        <c:ser>
          <c:idx val="1"/>
          <c:order val="1"/>
          <c:tx>
            <c:strRef>
              <c:f>Sheet1!$C$1</c:f>
              <c:strCache>
                <c:ptCount val="1"/>
                <c:pt idx="0">
                  <c:v>2010 Study</c:v>
                </c:pt>
              </c:strCache>
            </c:strRef>
          </c:tx>
          <c:spPr>
            <a:solidFill>
              <a:schemeClr val="accent2"/>
            </a:solidFill>
            <a:ln>
              <a:noFill/>
            </a:ln>
            <a:effectLst/>
          </c:spPr>
          <c:invertIfNegative val="0"/>
          <c:cat>
            <c:strRef>
              <c:f>Sheet1!$A$2:$A$7</c:f>
              <c:strCache>
                <c:ptCount val="6"/>
                <c:pt idx="0">
                  <c:v>Current High School Students</c:v>
                </c:pt>
                <c:pt idx="1">
                  <c:v>Non-Traditional ages 19-39</c:v>
                </c:pt>
                <c:pt idx="2">
                  <c:v>Current TN Promise Students</c:v>
                </c:pt>
                <c:pt idx="3">
                  <c:v>Current Community College Students</c:v>
                </c:pt>
                <c:pt idx="4">
                  <c:v>Current High School Students Realistic</c:v>
                </c:pt>
                <c:pt idx="5">
                  <c:v>Non-Traditional Prospective Students</c:v>
                </c:pt>
              </c:strCache>
            </c:strRef>
          </c:cat>
          <c:val>
            <c:numRef>
              <c:f>Sheet1!$C$2:$C$7</c:f>
              <c:numCache>
                <c:formatCode>General</c:formatCode>
                <c:ptCount val="6"/>
                <c:pt idx="0">
                  <c:v>55</c:v>
                </c:pt>
                <c:pt idx="1">
                  <c:v>73</c:v>
                </c:pt>
                <c:pt idx="3">
                  <c:v>84</c:v>
                </c:pt>
                <c:pt idx="4">
                  <c:v>73</c:v>
                </c:pt>
                <c:pt idx="5">
                  <c:v>82</c:v>
                </c:pt>
              </c:numCache>
            </c:numRef>
          </c:val>
          <c:extLst>
            <c:ext xmlns:c16="http://schemas.microsoft.com/office/drawing/2014/chart" uri="{C3380CC4-5D6E-409C-BE32-E72D297353CC}">
              <c16:uniqueId val="{00000001-4B59-46CF-8B56-863BC15B66D7}"/>
            </c:ext>
          </c:extLst>
        </c:ser>
        <c:dLbls>
          <c:showLegendKey val="0"/>
          <c:showVal val="0"/>
          <c:showCatName val="0"/>
          <c:showSerName val="0"/>
          <c:showPercent val="0"/>
          <c:showBubbleSize val="0"/>
        </c:dLbls>
        <c:gapWidth val="219"/>
        <c:overlap val="-27"/>
        <c:axId val="372504424"/>
        <c:axId val="372504816"/>
      </c:barChart>
      <c:catAx>
        <c:axId val="372504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2504816"/>
        <c:crosses val="autoZero"/>
        <c:auto val="1"/>
        <c:lblAlgn val="ctr"/>
        <c:lblOffset val="100"/>
        <c:noMultiLvlLbl val="0"/>
      </c:catAx>
      <c:valAx>
        <c:axId val="3725048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Percent of Respondents Rating “Good” or</a:t>
                </a:r>
                <a:r>
                  <a:rPr lang="en-US" baseline="0" dirty="0"/>
                  <a:t> “Excellent”</a:t>
                </a:r>
              </a:p>
            </c:rich>
          </c:tx>
          <c:layout>
            <c:manualLayout>
              <c:xMode val="edge"/>
              <c:yMode val="edge"/>
              <c:x val="1.6427103756973874E-2"/>
              <c:y val="0.11141666666666668"/>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25044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1" Type="http://schemas.openxmlformats.org/officeDocument/2006/relationships/image" Target="../media/image11.png"/></Relationships>
</file>

<file path=ppt/diagrams/_rels/drawing1.xml.rels><?xml version="1.0" encoding="UTF-8" standalone="yes"?>
<Relationships xmlns="http://schemas.openxmlformats.org/package/2006/relationships"><Relationship Id="rId1" Type="http://schemas.openxmlformats.org/officeDocument/2006/relationships/image" Target="../media/image1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9DDE6F-BE37-437F-A473-060144AB0E1B}" type="doc">
      <dgm:prSet loTypeId="urn:microsoft.com/office/officeart/2009/3/layout/CircleRelationship" loCatId="relationship" qsTypeId="urn:microsoft.com/office/officeart/2005/8/quickstyle/3d2" qsCatId="3D" csTypeId="urn:microsoft.com/office/officeart/2005/8/colors/accent1_2" csCatId="accent1" phldr="1"/>
      <dgm:spPr/>
      <dgm:t>
        <a:bodyPr/>
        <a:lstStyle/>
        <a:p>
          <a:endParaRPr lang="en-US"/>
        </a:p>
      </dgm:t>
    </dgm:pt>
    <dgm:pt modelId="{3D9806FC-CC82-4EFE-BC19-968603030625}">
      <dgm:prSet phldrT="[Text]" custT="1"/>
      <dgm:spPr/>
      <dgm:t>
        <a:bodyPr/>
        <a:lstStyle/>
        <a:p>
          <a:endParaRPr lang="en-US" sz="2000" dirty="0"/>
        </a:p>
      </dgm:t>
    </dgm:pt>
    <dgm:pt modelId="{F2C54943-1D5C-4C8B-ADFF-183C66CDF00A}" type="parTrans" cxnId="{E13A7A1C-7533-4AB1-8C66-247CD73E335A}">
      <dgm:prSet/>
      <dgm:spPr/>
      <dgm:t>
        <a:bodyPr/>
        <a:lstStyle/>
        <a:p>
          <a:endParaRPr lang="en-US"/>
        </a:p>
      </dgm:t>
    </dgm:pt>
    <dgm:pt modelId="{25C8DEF5-C7DD-495F-80FA-DDB1144A5B64}" type="sibTrans" cxnId="{E13A7A1C-7533-4AB1-8C66-247CD73E335A}">
      <dgm:prSet/>
      <dgm:spPr/>
      <dgm:t>
        <a:bodyPr/>
        <a:lstStyle/>
        <a:p>
          <a:endParaRPr lang="en-US"/>
        </a:p>
      </dgm:t>
    </dgm:pt>
    <dgm:pt modelId="{E5AC1195-A396-4361-83BE-1FEC1956CAC3}">
      <dgm:prSet phldrT="[Text]" custT="1"/>
      <dgm:spPr/>
      <dgm:t>
        <a:bodyPr/>
        <a:lstStyle/>
        <a:p>
          <a:endParaRPr lang="en-US" sz="1400" dirty="0"/>
        </a:p>
      </dgm:t>
    </dgm:pt>
    <dgm:pt modelId="{55654356-241D-49C0-A4DB-84647AC6E400}" type="parTrans" cxnId="{0CBB2E70-CFE4-4751-8F53-7A70643365EB}">
      <dgm:prSet/>
      <dgm:spPr/>
      <dgm:t>
        <a:bodyPr/>
        <a:lstStyle/>
        <a:p>
          <a:endParaRPr lang="en-US"/>
        </a:p>
      </dgm:t>
    </dgm:pt>
    <dgm:pt modelId="{E1CC0AE0-F5A8-43D7-9966-21AD3F0F0F71}" type="sibTrans" cxnId="{0CBB2E70-CFE4-4751-8F53-7A70643365EB}">
      <dgm:prSet/>
      <dgm:spPr/>
      <dgm:t>
        <a:bodyPr/>
        <a:lstStyle/>
        <a:p>
          <a:endParaRPr lang="en-US"/>
        </a:p>
      </dgm:t>
    </dgm:pt>
    <dgm:pt modelId="{D5A97B63-4025-4FEB-B72C-0B10B7D158CF}">
      <dgm:prSet phldrT="[Text]" custT="1"/>
      <dgm:spPr/>
      <dgm:t>
        <a:bodyPr/>
        <a:lstStyle/>
        <a:p>
          <a:endParaRPr lang="en-US" sz="1400" dirty="0"/>
        </a:p>
      </dgm:t>
    </dgm:pt>
    <dgm:pt modelId="{8CC030E3-BBB5-41C6-81E9-A02F261793B4}" type="parTrans" cxnId="{6CD1E337-15A8-4F67-B516-04F37FE2FC69}">
      <dgm:prSet/>
      <dgm:spPr/>
      <dgm:t>
        <a:bodyPr/>
        <a:lstStyle/>
        <a:p>
          <a:endParaRPr lang="en-US"/>
        </a:p>
      </dgm:t>
    </dgm:pt>
    <dgm:pt modelId="{D7852981-4F6A-494D-8C1A-2FD5947975B2}" type="sibTrans" cxnId="{6CD1E337-15A8-4F67-B516-04F37FE2FC69}">
      <dgm:prSet/>
      <dgm:spPr/>
      <dgm:t>
        <a:bodyPr/>
        <a:lstStyle/>
        <a:p>
          <a:endParaRPr lang="en-US"/>
        </a:p>
      </dgm:t>
    </dgm:pt>
    <dgm:pt modelId="{C3F2EE41-E8E2-4804-BB60-3047704AB1E2}">
      <dgm:prSet phldrT="[Text]" custT="1"/>
      <dgm:spPr/>
      <dgm:t>
        <a:bodyPr/>
        <a:lstStyle/>
        <a:p>
          <a:endParaRPr lang="en-US" sz="1400" dirty="0"/>
        </a:p>
      </dgm:t>
    </dgm:pt>
    <dgm:pt modelId="{1AA2BCAC-BA67-440E-B057-66B0AB8CCB85}" type="parTrans" cxnId="{41D6E477-73CB-4AEC-8F99-E8EEBA3A7CF8}">
      <dgm:prSet/>
      <dgm:spPr/>
      <dgm:t>
        <a:bodyPr/>
        <a:lstStyle/>
        <a:p>
          <a:endParaRPr lang="en-US"/>
        </a:p>
      </dgm:t>
    </dgm:pt>
    <dgm:pt modelId="{64E6325A-B1D0-4BC5-8E7D-4A172C615A5E}" type="sibTrans" cxnId="{41D6E477-73CB-4AEC-8F99-E8EEBA3A7CF8}">
      <dgm:prSet/>
      <dgm:spPr/>
      <dgm:t>
        <a:bodyPr/>
        <a:lstStyle/>
        <a:p>
          <a:endParaRPr lang="en-US"/>
        </a:p>
      </dgm:t>
    </dgm:pt>
    <dgm:pt modelId="{B10EB180-ED3A-4394-B590-DC5F18CA33F7}">
      <dgm:prSet phldrT="[Text]" custT="1"/>
      <dgm:spPr/>
      <dgm:t>
        <a:bodyPr/>
        <a:lstStyle/>
        <a:p>
          <a:endParaRPr lang="en-US" sz="1050" kern="1200" dirty="0">
            <a:solidFill>
              <a:schemeClr val="tx1"/>
            </a:solidFill>
            <a:latin typeface="Franklin Gothic Book"/>
            <a:ea typeface="+mn-ea"/>
            <a:cs typeface="+mn-cs"/>
          </a:endParaRPr>
        </a:p>
      </dgm:t>
    </dgm:pt>
    <dgm:pt modelId="{520DE598-72D6-4C00-AD8A-6709F1DDF84A}" type="sibTrans" cxnId="{CB7C4067-1E93-4B14-8E0E-3DF662E37524}">
      <dgm:prSet/>
      <dgm:spPr/>
      <dgm:t>
        <a:bodyPr/>
        <a:lstStyle/>
        <a:p>
          <a:endParaRPr lang="en-US"/>
        </a:p>
      </dgm:t>
    </dgm:pt>
    <dgm:pt modelId="{E3B3BBCD-3E60-434A-BF80-583F62088BB2}" type="parTrans" cxnId="{CB7C4067-1E93-4B14-8E0E-3DF662E37524}">
      <dgm:prSet/>
      <dgm:spPr/>
      <dgm:t>
        <a:bodyPr/>
        <a:lstStyle/>
        <a:p>
          <a:endParaRPr lang="en-US"/>
        </a:p>
      </dgm:t>
    </dgm:pt>
    <dgm:pt modelId="{B0482AD8-611D-4B28-8C44-F9FE8D8F3C88}">
      <dgm:prSet phldrT="[Text]" custT="1"/>
      <dgm:spPr/>
      <dgm:t>
        <a:bodyPr/>
        <a:lstStyle/>
        <a:p>
          <a:endParaRPr lang="en-US" sz="1000" dirty="0"/>
        </a:p>
      </dgm:t>
    </dgm:pt>
    <dgm:pt modelId="{8511FC8A-627E-4A9B-B2F5-F7DE56AA1A9D}" type="sibTrans" cxnId="{BD2CCA97-E2B4-4CF8-81F8-53EED430B53D}">
      <dgm:prSet/>
      <dgm:spPr/>
      <dgm:t>
        <a:bodyPr/>
        <a:lstStyle/>
        <a:p>
          <a:endParaRPr lang="en-US"/>
        </a:p>
      </dgm:t>
    </dgm:pt>
    <dgm:pt modelId="{E57B6ACF-1869-48D6-BA9D-2B8AECE6AC60}" type="parTrans" cxnId="{BD2CCA97-E2B4-4CF8-81F8-53EED430B53D}">
      <dgm:prSet/>
      <dgm:spPr/>
      <dgm:t>
        <a:bodyPr/>
        <a:lstStyle/>
        <a:p>
          <a:endParaRPr lang="en-US"/>
        </a:p>
      </dgm:t>
    </dgm:pt>
    <dgm:pt modelId="{890A5BBE-A4CC-469B-9EE7-084C92ECCD0F}" type="pres">
      <dgm:prSet presAssocID="{5E9DDE6F-BE37-437F-A473-060144AB0E1B}" presName="Name0" presStyleCnt="0">
        <dgm:presLayoutVars>
          <dgm:chMax val="1"/>
          <dgm:chPref val="1"/>
        </dgm:presLayoutVars>
      </dgm:prSet>
      <dgm:spPr/>
      <dgm:t>
        <a:bodyPr/>
        <a:lstStyle/>
        <a:p>
          <a:endParaRPr lang="en-US"/>
        </a:p>
      </dgm:t>
    </dgm:pt>
    <dgm:pt modelId="{183D4BE9-C4D7-4071-8BED-7F85E0ECAD0A}" type="pres">
      <dgm:prSet presAssocID="{3D9806FC-CC82-4EFE-BC19-968603030625}" presName="Parent" presStyleLbl="node0" presStyleIdx="0" presStyleCnt="1" custScaleX="91681" custScaleY="83915" custLinFactNeighborX="4097" custLinFactNeighborY="-3027">
        <dgm:presLayoutVars>
          <dgm:chMax val="5"/>
          <dgm:chPref val="5"/>
        </dgm:presLayoutVars>
      </dgm:prSet>
      <dgm:spPr/>
      <dgm:t>
        <a:bodyPr/>
        <a:lstStyle/>
        <a:p>
          <a:endParaRPr lang="en-US"/>
        </a:p>
      </dgm:t>
    </dgm:pt>
    <dgm:pt modelId="{298107F1-1790-4DB6-9733-500E23398BF8}" type="pres">
      <dgm:prSet presAssocID="{3D9806FC-CC82-4EFE-BC19-968603030625}" presName="Accent2" presStyleLbl="node1" presStyleIdx="0" presStyleCnt="19"/>
      <dgm:spPr>
        <a:noFill/>
      </dgm:spPr>
    </dgm:pt>
    <dgm:pt modelId="{70F9D3EB-EAE1-415E-A6CB-A2A6B256A46C}" type="pres">
      <dgm:prSet presAssocID="{3D9806FC-CC82-4EFE-BC19-968603030625}" presName="Accent3" presStyleLbl="node1" presStyleIdx="1" presStyleCnt="19"/>
      <dgm:spPr>
        <a:noFill/>
      </dgm:spPr>
    </dgm:pt>
    <dgm:pt modelId="{36DDE21D-DCF5-4B56-BCCD-860170988E58}" type="pres">
      <dgm:prSet presAssocID="{3D9806FC-CC82-4EFE-BC19-968603030625}" presName="Accent4" presStyleLbl="node1" presStyleIdx="2" presStyleCnt="19"/>
      <dgm:spPr>
        <a:noFill/>
      </dgm:spPr>
    </dgm:pt>
    <dgm:pt modelId="{C22CA0EA-7621-4894-A551-1E26C0403A54}" type="pres">
      <dgm:prSet presAssocID="{3D9806FC-CC82-4EFE-BC19-968603030625}" presName="Accent5" presStyleLbl="node1" presStyleIdx="3" presStyleCnt="19"/>
      <dgm:spPr>
        <a:noFill/>
      </dgm:spPr>
    </dgm:pt>
    <dgm:pt modelId="{B28FC56C-BF47-4DD5-B5C5-4032215FE968}" type="pres">
      <dgm:prSet presAssocID="{3D9806FC-CC82-4EFE-BC19-968603030625}" presName="Accent6" presStyleLbl="node1" presStyleIdx="4" presStyleCnt="19"/>
      <dgm:spPr>
        <a:noFill/>
      </dgm:spPr>
    </dgm:pt>
    <dgm:pt modelId="{F5DAA14E-6201-455D-8B47-B5F2548810F3}" type="pres">
      <dgm:prSet presAssocID="{B10EB180-ED3A-4394-B590-DC5F18CA33F7}" presName="Child1" presStyleLbl="node1" presStyleIdx="5" presStyleCnt="19" custScaleX="109280" custScaleY="106433" custLinFactX="103181" custLinFactNeighborX="200000" custLinFactNeighborY="-96042">
        <dgm:presLayoutVars>
          <dgm:chMax val="0"/>
          <dgm:chPref val="0"/>
        </dgm:presLayoutVars>
      </dgm:prSet>
      <dgm:spPr/>
      <dgm:t>
        <a:bodyPr/>
        <a:lstStyle/>
        <a:p>
          <a:endParaRPr lang="en-US"/>
        </a:p>
      </dgm:t>
    </dgm:pt>
    <dgm:pt modelId="{02D3BA36-9700-4ABE-8C0A-F8A8FF519A57}" type="pres">
      <dgm:prSet presAssocID="{B10EB180-ED3A-4394-B590-DC5F18CA33F7}" presName="Accent7" presStyleCnt="0"/>
      <dgm:spPr/>
    </dgm:pt>
    <dgm:pt modelId="{C24FDE69-B5D9-48FD-ADFD-B4F5131C72BA}" type="pres">
      <dgm:prSet presAssocID="{B10EB180-ED3A-4394-B590-DC5F18CA33F7}" presName="AccentHold1" presStyleLbl="node1" presStyleIdx="6" presStyleCnt="19" custAng="17924331"/>
      <dgm:spPr>
        <a:noFill/>
      </dgm:spPr>
    </dgm:pt>
    <dgm:pt modelId="{0925BD92-1FED-443B-AEB1-A3FADFA5D10A}" type="pres">
      <dgm:prSet presAssocID="{B10EB180-ED3A-4394-B590-DC5F18CA33F7}" presName="Accent8" presStyleCnt="0"/>
      <dgm:spPr/>
    </dgm:pt>
    <dgm:pt modelId="{AE514250-EDFE-44DD-9F1B-67B18D8FCC91}" type="pres">
      <dgm:prSet presAssocID="{B10EB180-ED3A-4394-B590-DC5F18CA33F7}" presName="AccentHold2" presStyleLbl="node1" presStyleIdx="7" presStyleCnt="19" custScaleX="198680" custScaleY="166358" custLinFactX="600000" custLinFactY="-36316" custLinFactNeighborX="667504" custLinFactNeighborY="-100000"/>
      <dgm:spPr>
        <a:blipFill rotWithShape="0">
          <a:blip xmlns:r="http://schemas.openxmlformats.org/officeDocument/2006/relationships" r:embed="rId1"/>
          <a:stretch>
            <a:fillRect/>
          </a:stretch>
        </a:blipFill>
      </dgm:spPr>
    </dgm:pt>
    <dgm:pt modelId="{55EF85E1-187E-42E8-B7D6-BC8C6C11618E}" type="pres">
      <dgm:prSet presAssocID="{E5AC1195-A396-4361-83BE-1FEC1956CAC3}" presName="Child2" presStyleLbl="node1" presStyleIdx="8" presStyleCnt="19" custScaleX="237895" custScaleY="199152" custLinFactY="100000" custLinFactNeighborX="-21439" custLinFactNeighborY="153436">
        <dgm:presLayoutVars>
          <dgm:chMax val="0"/>
          <dgm:chPref val="0"/>
        </dgm:presLayoutVars>
      </dgm:prSet>
      <dgm:spPr/>
      <dgm:t>
        <a:bodyPr/>
        <a:lstStyle/>
        <a:p>
          <a:endParaRPr lang="en-US"/>
        </a:p>
      </dgm:t>
    </dgm:pt>
    <dgm:pt modelId="{0EBE4406-C401-4496-BB35-C2CA705B44DF}" type="pres">
      <dgm:prSet presAssocID="{E5AC1195-A396-4361-83BE-1FEC1956CAC3}" presName="Accent9" presStyleCnt="0"/>
      <dgm:spPr/>
    </dgm:pt>
    <dgm:pt modelId="{0F4A42D1-6250-4254-996E-624755C11B2D}" type="pres">
      <dgm:prSet presAssocID="{E5AC1195-A396-4361-83BE-1FEC1956CAC3}" presName="AccentHold1" presStyleLbl="node1" presStyleIdx="9" presStyleCnt="19" custLinFactX="-130361" custLinFactNeighborX="-200000" custLinFactNeighborY="81286"/>
      <dgm:spPr>
        <a:noFill/>
      </dgm:spPr>
    </dgm:pt>
    <dgm:pt modelId="{DC0ABDC7-CE73-4B4A-A76B-EE3CEE158399}" type="pres">
      <dgm:prSet presAssocID="{E5AC1195-A396-4361-83BE-1FEC1956CAC3}" presName="Accent10" presStyleCnt="0"/>
      <dgm:spPr/>
    </dgm:pt>
    <dgm:pt modelId="{D44445BB-ABF3-4A48-A845-A3149705B65A}" type="pres">
      <dgm:prSet presAssocID="{E5AC1195-A396-4361-83BE-1FEC1956CAC3}" presName="AccentHold2" presStyleLbl="node1" presStyleIdx="10" presStyleCnt="19"/>
      <dgm:spPr>
        <a:noFill/>
      </dgm:spPr>
    </dgm:pt>
    <dgm:pt modelId="{11A34EA5-8C30-4DB5-889F-45BFBF17D57C}" type="pres">
      <dgm:prSet presAssocID="{E5AC1195-A396-4361-83BE-1FEC1956CAC3}" presName="Accent11" presStyleCnt="0"/>
      <dgm:spPr/>
    </dgm:pt>
    <dgm:pt modelId="{93C431AB-A4D4-4914-A794-82F2E625D9FC}" type="pres">
      <dgm:prSet presAssocID="{E5AC1195-A396-4361-83BE-1FEC1956CAC3}" presName="AccentHold3" presStyleLbl="node1" presStyleIdx="11" presStyleCnt="19"/>
      <dgm:spPr>
        <a:noFill/>
      </dgm:spPr>
    </dgm:pt>
    <dgm:pt modelId="{6305FF4B-3A4F-4972-88D0-E72541DD7383}" type="pres">
      <dgm:prSet presAssocID="{D5A97B63-4025-4FEB-B72C-0B10B7D158CF}" presName="Child3" presStyleLbl="node1" presStyleIdx="12" presStyleCnt="19" custScaleX="240762" custScaleY="204472" custLinFactY="-45983" custLinFactNeighborX="73159" custLinFactNeighborY="-100000">
        <dgm:presLayoutVars>
          <dgm:chMax val="0"/>
          <dgm:chPref val="0"/>
        </dgm:presLayoutVars>
      </dgm:prSet>
      <dgm:spPr/>
      <dgm:t>
        <a:bodyPr/>
        <a:lstStyle/>
        <a:p>
          <a:endParaRPr lang="en-US"/>
        </a:p>
      </dgm:t>
    </dgm:pt>
    <dgm:pt modelId="{95B8DD59-8820-4641-B1D8-83A52934F049}" type="pres">
      <dgm:prSet presAssocID="{D5A97B63-4025-4FEB-B72C-0B10B7D158CF}" presName="Accent12" presStyleCnt="0"/>
      <dgm:spPr/>
    </dgm:pt>
    <dgm:pt modelId="{24540ECB-62D8-4707-AC1B-B4BFBDFD5882}" type="pres">
      <dgm:prSet presAssocID="{D5A97B63-4025-4FEB-B72C-0B10B7D158CF}" presName="AccentHold1" presStyleLbl="node1" presStyleIdx="13" presStyleCnt="19"/>
      <dgm:spPr>
        <a:noFill/>
      </dgm:spPr>
    </dgm:pt>
    <dgm:pt modelId="{80E3CCD7-C0FB-4748-BF63-6319E146C430}" type="pres">
      <dgm:prSet presAssocID="{C3F2EE41-E8E2-4804-BB60-3047704AB1E2}" presName="Child4" presStyleLbl="node1" presStyleIdx="14" presStyleCnt="19" custScaleX="239492" custScaleY="208851" custLinFactX="-100000" custLinFactY="-100000" custLinFactNeighborX="-108514" custLinFactNeighborY="-158679">
        <dgm:presLayoutVars>
          <dgm:chMax val="0"/>
          <dgm:chPref val="0"/>
        </dgm:presLayoutVars>
      </dgm:prSet>
      <dgm:spPr/>
      <dgm:t>
        <a:bodyPr/>
        <a:lstStyle/>
        <a:p>
          <a:endParaRPr lang="en-US"/>
        </a:p>
      </dgm:t>
    </dgm:pt>
    <dgm:pt modelId="{B02E4CC8-6FB8-442B-8E4D-C6C197BE2ACB}" type="pres">
      <dgm:prSet presAssocID="{C3F2EE41-E8E2-4804-BB60-3047704AB1E2}" presName="Accent13" presStyleCnt="0"/>
      <dgm:spPr/>
    </dgm:pt>
    <dgm:pt modelId="{5E0EACFB-C4F9-4499-ABF5-0C8B8AEEBA18}" type="pres">
      <dgm:prSet presAssocID="{C3F2EE41-E8E2-4804-BB60-3047704AB1E2}" presName="AccentHold1" presStyleLbl="node1" presStyleIdx="15" presStyleCnt="19"/>
      <dgm:spPr>
        <a:noFill/>
      </dgm:spPr>
    </dgm:pt>
    <dgm:pt modelId="{01F01267-43E9-431F-8855-437391C1A0CD}" type="pres">
      <dgm:prSet presAssocID="{B0482AD8-611D-4B28-8C44-F9FE8D8F3C88}" presName="Child5" presStyleLbl="node1" presStyleIdx="16" presStyleCnt="19" custScaleX="75166" custScaleY="88390" custLinFactX="294666" custLinFactY="137352" custLinFactNeighborX="300000" custLinFactNeighborY="200000">
        <dgm:presLayoutVars>
          <dgm:chMax val="0"/>
          <dgm:chPref val="0"/>
        </dgm:presLayoutVars>
      </dgm:prSet>
      <dgm:spPr/>
      <dgm:t>
        <a:bodyPr/>
        <a:lstStyle/>
        <a:p>
          <a:endParaRPr lang="en-US"/>
        </a:p>
      </dgm:t>
    </dgm:pt>
    <dgm:pt modelId="{01CCFB27-80A8-4BEC-A086-AE5376B4F8B8}" type="pres">
      <dgm:prSet presAssocID="{B0482AD8-611D-4B28-8C44-F9FE8D8F3C88}" presName="Accent15" presStyleCnt="0"/>
      <dgm:spPr/>
    </dgm:pt>
    <dgm:pt modelId="{BDB6FE3D-F6BF-4D2D-9D92-1D7C9BE3EFCE}" type="pres">
      <dgm:prSet presAssocID="{B0482AD8-611D-4B28-8C44-F9FE8D8F3C88}" presName="AccentHold2" presStyleLbl="node1" presStyleIdx="17" presStyleCnt="19"/>
      <dgm:spPr>
        <a:noFill/>
      </dgm:spPr>
    </dgm:pt>
    <dgm:pt modelId="{834B10B7-4D94-4E26-B32F-76EA1936F063}" type="pres">
      <dgm:prSet presAssocID="{B0482AD8-611D-4B28-8C44-F9FE8D8F3C88}" presName="Accent16" presStyleCnt="0"/>
      <dgm:spPr/>
    </dgm:pt>
    <dgm:pt modelId="{43D1EACE-E42A-4F2E-9244-D075310F93C6}" type="pres">
      <dgm:prSet presAssocID="{B0482AD8-611D-4B28-8C44-F9FE8D8F3C88}" presName="AccentHold3" presStyleLbl="node1" presStyleIdx="18" presStyleCnt="19" custLinFactX="-300000" custLinFactY="100000" custLinFactNeighborX="-300047" custLinFactNeighborY="173916"/>
      <dgm:spPr>
        <a:noFill/>
      </dgm:spPr>
    </dgm:pt>
  </dgm:ptLst>
  <dgm:cxnLst>
    <dgm:cxn modelId="{BD2CCA97-E2B4-4CF8-81F8-53EED430B53D}" srcId="{3D9806FC-CC82-4EFE-BC19-968603030625}" destId="{B0482AD8-611D-4B28-8C44-F9FE8D8F3C88}" srcOrd="4" destOrd="0" parTransId="{E57B6ACF-1869-48D6-BA9D-2B8AECE6AC60}" sibTransId="{8511FC8A-627E-4A9B-B2F5-F7DE56AA1A9D}"/>
    <dgm:cxn modelId="{6CD1E337-15A8-4F67-B516-04F37FE2FC69}" srcId="{3D9806FC-CC82-4EFE-BC19-968603030625}" destId="{D5A97B63-4025-4FEB-B72C-0B10B7D158CF}" srcOrd="2" destOrd="0" parTransId="{8CC030E3-BBB5-41C6-81E9-A02F261793B4}" sibTransId="{D7852981-4F6A-494D-8C1A-2FD5947975B2}"/>
    <dgm:cxn modelId="{84E19E5B-3FE6-457A-BE42-FB96A061D563}" type="presOf" srcId="{5E9DDE6F-BE37-437F-A473-060144AB0E1B}" destId="{890A5BBE-A4CC-469B-9EE7-084C92ECCD0F}" srcOrd="0" destOrd="0" presId="urn:microsoft.com/office/officeart/2009/3/layout/CircleRelationship"/>
    <dgm:cxn modelId="{DFEBAC78-7474-4DDB-AEEC-9831A2365766}" type="presOf" srcId="{3D9806FC-CC82-4EFE-BC19-968603030625}" destId="{183D4BE9-C4D7-4071-8BED-7F85E0ECAD0A}" srcOrd="0" destOrd="0" presId="urn:microsoft.com/office/officeart/2009/3/layout/CircleRelationship"/>
    <dgm:cxn modelId="{CB7C4067-1E93-4B14-8E0E-3DF662E37524}" srcId="{3D9806FC-CC82-4EFE-BC19-968603030625}" destId="{B10EB180-ED3A-4394-B590-DC5F18CA33F7}" srcOrd="0" destOrd="0" parTransId="{E3B3BBCD-3E60-434A-BF80-583F62088BB2}" sibTransId="{520DE598-72D6-4C00-AD8A-6709F1DDF84A}"/>
    <dgm:cxn modelId="{BF5B7145-BEA4-4225-95EE-D8945694CD1B}" type="presOf" srcId="{B10EB180-ED3A-4394-B590-DC5F18CA33F7}" destId="{F5DAA14E-6201-455D-8B47-B5F2548810F3}" srcOrd="0" destOrd="0" presId="urn:microsoft.com/office/officeart/2009/3/layout/CircleRelationship"/>
    <dgm:cxn modelId="{75D5491D-6FAC-445C-B572-F4D896F1EC4A}" type="presOf" srcId="{B0482AD8-611D-4B28-8C44-F9FE8D8F3C88}" destId="{01F01267-43E9-431F-8855-437391C1A0CD}" srcOrd="0" destOrd="0" presId="urn:microsoft.com/office/officeart/2009/3/layout/CircleRelationship"/>
    <dgm:cxn modelId="{637CC56A-70C0-471F-8F42-1BE7499EE015}" type="presOf" srcId="{D5A97B63-4025-4FEB-B72C-0B10B7D158CF}" destId="{6305FF4B-3A4F-4972-88D0-E72541DD7383}" srcOrd="0" destOrd="0" presId="urn:microsoft.com/office/officeart/2009/3/layout/CircleRelationship"/>
    <dgm:cxn modelId="{E13A7A1C-7533-4AB1-8C66-247CD73E335A}" srcId="{5E9DDE6F-BE37-437F-A473-060144AB0E1B}" destId="{3D9806FC-CC82-4EFE-BC19-968603030625}" srcOrd="0" destOrd="0" parTransId="{F2C54943-1D5C-4C8B-ADFF-183C66CDF00A}" sibTransId="{25C8DEF5-C7DD-495F-80FA-DDB1144A5B64}"/>
    <dgm:cxn modelId="{0CBB2E70-CFE4-4751-8F53-7A70643365EB}" srcId="{3D9806FC-CC82-4EFE-BC19-968603030625}" destId="{E5AC1195-A396-4361-83BE-1FEC1956CAC3}" srcOrd="1" destOrd="0" parTransId="{55654356-241D-49C0-A4DB-84647AC6E400}" sibTransId="{E1CC0AE0-F5A8-43D7-9966-21AD3F0F0F71}"/>
    <dgm:cxn modelId="{EB2D940B-27D7-404B-A9A8-CD598DCDA020}" type="presOf" srcId="{E5AC1195-A396-4361-83BE-1FEC1956CAC3}" destId="{55EF85E1-187E-42E8-B7D6-BC8C6C11618E}" srcOrd="0" destOrd="0" presId="urn:microsoft.com/office/officeart/2009/3/layout/CircleRelationship"/>
    <dgm:cxn modelId="{DA025D9C-3B60-4168-81D0-AAB490876DCE}" type="presOf" srcId="{C3F2EE41-E8E2-4804-BB60-3047704AB1E2}" destId="{80E3CCD7-C0FB-4748-BF63-6319E146C430}" srcOrd="0" destOrd="0" presId="urn:microsoft.com/office/officeart/2009/3/layout/CircleRelationship"/>
    <dgm:cxn modelId="{41D6E477-73CB-4AEC-8F99-E8EEBA3A7CF8}" srcId="{3D9806FC-CC82-4EFE-BC19-968603030625}" destId="{C3F2EE41-E8E2-4804-BB60-3047704AB1E2}" srcOrd="3" destOrd="0" parTransId="{1AA2BCAC-BA67-440E-B057-66B0AB8CCB85}" sibTransId="{64E6325A-B1D0-4BC5-8E7D-4A172C615A5E}"/>
    <dgm:cxn modelId="{B3741D30-ACE5-4CA3-8EC3-36F3534CC2C5}" type="presParOf" srcId="{890A5BBE-A4CC-469B-9EE7-084C92ECCD0F}" destId="{183D4BE9-C4D7-4071-8BED-7F85E0ECAD0A}" srcOrd="0" destOrd="0" presId="urn:microsoft.com/office/officeart/2009/3/layout/CircleRelationship"/>
    <dgm:cxn modelId="{74945540-B7AC-4B8E-B3AA-E3CFB8A95AAA}" type="presParOf" srcId="{890A5BBE-A4CC-469B-9EE7-084C92ECCD0F}" destId="{298107F1-1790-4DB6-9733-500E23398BF8}" srcOrd="1" destOrd="0" presId="urn:microsoft.com/office/officeart/2009/3/layout/CircleRelationship"/>
    <dgm:cxn modelId="{4217D007-0D2D-45B9-8ACA-957230497937}" type="presParOf" srcId="{890A5BBE-A4CC-469B-9EE7-084C92ECCD0F}" destId="{70F9D3EB-EAE1-415E-A6CB-A2A6B256A46C}" srcOrd="2" destOrd="0" presId="urn:microsoft.com/office/officeart/2009/3/layout/CircleRelationship"/>
    <dgm:cxn modelId="{089935EF-80DF-48F7-845B-E0A45CDE656E}" type="presParOf" srcId="{890A5BBE-A4CC-469B-9EE7-084C92ECCD0F}" destId="{36DDE21D-DCF5-4B56-BCCD-860170988E58}" srcOrd="3" destOrd="0" presId="urn:microsoft.com/office/officeart/2009/3/layout/CircleRelationship"/>
    <dgm:cxn modelId="{207A1003-CF83-4F4E-9499-106AFB4A5E9F}" type="presParOf" srcId="{890A5BBE-A4CC-469B-9EE7-084C92ECCD0F}" destId="{C22CA0EA-7621-4894-A551-1E26C0403A54}" srcOrd="4" destOrd="0" presId="urn:microsoft.com/office/officeart/2009/3/layout/CircleRelationship"/>
    <dgm:cxn modelId="{9B3AF534-C757-4347-BF3E-69703AF8B888}" type="presParOf" srcId="{890A5BBE-A4CC-469B-9EE7-084C92ECCD0F}" destId="{B28FC56C-BF47-4DD5-B5C5-4032215FE968}" srcOrd="5" destOrd="0" presId="urn:microsoft.com/office/officeart/2009/3/layout/CircleRelationship"/>
    <dgm:cxn modelId="{DE5EAF7C-3BE7-4587-8433-B24826F5E4BD}" type="presParOf" srcId="{890A5BBE-A4CC-469B-9EE7-084C92ECCD0F}" destId="{F5DAA14E-6201-455D-8B47-B5F2548810F3}" srcOrd="6" destOrd="0" presId="urn:microsoft.com/office/officeart/2009/3/layout/CircleRelationship"/>
    <dgm:cxn modelId="{27C4F38D-82EB-4DC3-B16C-A90742CA3BB7}" type="presParOf" srcId="{890A5BBE-A4CC-469B-9EE7-084C92ECCD0F}" destId="{02D3BA36-9700-4ABE-8C0A-F8A8FF519A57}" srcOrd="7" destOrd="0" presId="urn:microsoft.com/office/officeart/2009/3/layout/CircleRelationship"/>
    <dgm:cxn modelId="{9F257DDC-7525-4591-944C-42D5D42EDAA8}" type="presParOf" srcId="{02D3BA36-9700-4ABE-8C0A-F8A8FF519A57}" destId="{C24FDE69-B5D9-48FD-ADFD-B4F5131C72BA}" srcOrd="0" destOrd="0" presId="urn:microsoft.com/office/officeart/2009/3/layout/CircleRelationship"/>
    <dgm:cxn modelId="{2CB676F4-6F17-4D84-A36C-7D9BCCFB33B0}" type="presParOf" srcId="{890A5BBE-A4CC-469B-9EE7-084C92ECCD0F}" destId="{0925BD92-1FED-443B-AEB1-A3FADFA5D10A}" srcOrd="8" destOrd="0" presId="urn:microsoft.com/office/officeart/2009/3/layout/CircleRelationship"/>
    <dgm:cxn modelId="{5BB55475-B1DF-4E70-A94E-1AF63C7DEEB9}" type="presParOf" srcId="{0925BD92-1FED-443B-AEB1-A3FADFA5D10A}" destId="{AE514250-EDFE-44DD-9F1B-67B18D8FCC91}" srcOrd="0" destOrd="0" presId="urn:microsoft.com/office/officeart/2009/3/layout/CircleRelationship"/>
    <dgm:cxn modelId="{6A01B6D6-21AC-4ECA-8D4D-81E267E3AA88}" type="presParOf" srcId="{890A5BBE-A4CC-469B-9EE7-084C92ECCD0F}" destId="{55EF85E1-187E-42E8-B7D6-BC8C6C11618E}" srcOrd="9" destOrd="0" presId="urn:microsoft.com/office/officeart/2009/3/layout/CircleRelationship"/>
    <dgm:cxn modelId="{341B455F-412F-4117-BDB9-A787E32C6F3A}" type="presParOf" srcId="{890A5BBE-A4CC-469B-9EE7-084C92ECCD0F}" destId="{0EBE4406-C401-4496-BB35-C2CA705B44DF}" srcOrd="10" destOrd="0" presId="urn:microsoft.com/office/officeart/2009/3/layout/CircleRelationship"/>
    <dgm:cxn modelId="{14013E01-CDA0-465B-BB2F-76D292F0B2A6}" type="presParOf" srcId="{0EBE4406-C401-4496-BB35-C2CA705B44DF}" destId="{0F4A42D1-6250-4254-996E-624755C11B2D}" srcOrd="0" destOrd="0" presId="urn:microsoft.com/office/officeart/2009/3/layout/CircleRelationship"/>
    <dgm:cxn modelId="{9F1A05D6-F814-41B4-BA23-CA908D01E0E8}" type="presParOf" srcId="{890A5BBE-A4CC-469B-9EE7-084C92ECCD0F}" destId="{DC0ABDC7-CE73-4B4A-A76B-EE3CEE158399}" srcOrd="11" destOrd="0" presId="urn:microsoft.com/office/officeart/2009/3/layout/CircleRelationship"/>
    <dgm:cxn modelId="{7E2B8CB0-DE33-46A2-A5F7-A822516B8F08}" type="presParOf" srcId="{DC0ABDC7-CE73-4B4A-A76B-EE3CEE158399}" destId="{D44445BB-ABF3-4A48-A845-A3149705B65A}" srcOrd="0" destOrd="0" presId="urn:microsoft.com/office/officeart/2009/3/layout/CircleRelationship"/>
    <dgm:cxn modelId="{07D7B771-43AA-4D54-BA10-5078E0A92A16}" type="presParOf" srcId="{890A5BBE-A4CC-469B-9EE7-084C92ECCD0F}" destId="{11A34EA5-8C30-4DB5-889F-45BFBF17D57C}" srcOrd="12" destOrd="0" presId="urn:microsoft.com/office/officeart/2009/3/layout/CircleRelationship"/>
    <dgm:cxn modelId="{366EAD8B-E8A4-481B-8BC2-ECF7FDDAA931}" type="presParOf" srcId="{11A34EA5-8C30-4DB5-889F-45BFBF17D57C}" destId="{93C431AB-A4D4-4914-A794-82F2E625D9FC}" srcOrd="0" destOrd="0" presId="urn:microsoft.com/office/officeart/2009/3/layout/CircleRelationship"/>
    <dgm:cxn modelId="{727EA618-43AD-4965-8284-C1B0B73A3274}" type="presParOf" srcId="{890A5BBE-A4CC-469B-9EE7-084C92ECCD0F}" destId="{6305FF4B-3A4F-4972-88D0-E72541DD7383}" srcOrd="13" destOrd="0" presId="urn:microsoft.com/office/officeart/2009/3/layout/CircleRelationship"/>
    <dgm:cxn modelId="{A750AED3-B4A2-40B0-A2DC-91A279C6A77B}" type="presParOf" srcId="{890A5BBE-A4CC-469B-9EE7-084C92ECCD0F}" destId="{95B8DD59-8820-4641-B1D8-83A52934F049}" srcOrd="14" destOrd="0" presId="urn:microsoft.com/office/officeart/2009/3/layout/CircleRelationship"/>
    <dgm:cxn modelId="{0722F0E9-5531-4227-9E6B-875CFCF42DC0}" type="presParOf" srcId="{95B8DD59-8820-4641-B1D8-83A52934F049}" destId="{24540ECB-62D8-4707-AC1B-B4BFBDFD5882}" srcOrd="0" destOrd="0" presId="urn:microsoft.com/office/officeart/2009/3/layout/CircleRelationship"/>
    <dgm:cxn modelId="{D5C65AE9-57E0-433D-897A-2C63A9689AAF}" type="presParOf" srcId="{890A5BBE-A4CC-469B-9EE7-084C92ECCD0F}" destId="{80E3CCD7-C0FB-4748-BF63-6319E146C430}" srcOrd="15" destOrd="0" presId="urn:microsoft.com/office/officeart/2009/3/layout/CircleRelationship"/>
    <dgm:cxn modelId="{75E1D102-E8D7-4678-A40A-17640D85795C}" type="presParOf" srcId="{890A5BBE-A4CC-469B-9EE7-084C92ECCD0F}" destId="{B02E4CC8-6FB8-442B-8E4D-C6C197BE2ACB}" srcOrd="16" destOrd="0" presId="urn:microsoft.com/office/officeart/2009/3/layout/CircleRelationship"/>
    <dgm:cxn modelId="{93DED275-581A-44FE-8256-243FADC27D34}" type="presParOf" srcId="{B02E4CC8-6FB8-442B-8E4D-C6C197BE2ACB}" destId="{5E0EACFB-C4F9-4499-ABF5-0C8B8AEEBA18}" srcOrd="0" destOrd="0" presId="urn:microsoft.com/office/officeart/2009/3/layout/CircleRelationship"/>
    <dgm:cxn modelId="{229C958D-A212-4149-9989-76A32511C01A}" type="presParOf" srcId="{890A5BBE-A4CC-469B-9EE7-084C92ECCD0F}" destId="{01F01267-43E9-431F-8855-437391C1A0CD}" srcOrd="17" destOrd="0" presId="urn:microsoft.com/office/officeart/2009/3/layout/CircleRelationship"/>
    <dgm:cxn modelId="{E83A9D97-B993-48B6-AC92-FB6DF0C5C686}" type="presParOf" srcId="{890A5BBE-A4CC-469B-9EE7-084C92ECCD0F}" destId="{01CCFB27-80A8-4BEC-A086-AE5376B4F8B8}" srcOrd="18" destOrd="0" presId="urn:microsoft.com/office/officeart/2009/3/layout/CircleRelationship"/>
    <dgm:cxn modelId="{ED1C3D72-FBAC-4165-9794-66EB0F1B599D}" type="presParOf" srcId="{01CCFB27-80A8-4BEC-A086-AE5376B4F8B8}" destId="{BDB6FE3D-F6BF-4D2D-9D92-1D7C9BE3EFCE}" srcOrd="0" destOrd="0" presId="urn:microsoft.com/office/officeart/2009/3/layout/CircleRelationship"/>
    <dgm:cxn modelId="{064639EB-D913-4D58-B653-4AACE4015761}" type="presParOf" srcId="{890A5BBE-A4CC-469B-9EE7-084C92ECCD0F}" destId="{834B10B7-4D94-4E26-B32F-76EA1936F063}" srcOrd="19" destOrd="0" presId="urn:microsoft.com/office/officeart/2009/3/layout/CircleRelationship"/>
    <dgm:cxn modelId="{E5EF1EAF-3D41-4769-AA8C-EC8BEA7C945B}" type="presParOf" srcId="{834B10B7-4D94-4E26-B32F-76EA1936F063}" destId="{43D1EACE-E42A-4F2E-9244-D075310F93C6}" srcOrd="0" destOrd="0" presId="urn:microsoft.com/office/officeart/2009/3/layout/CircleRelationshi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3D4BE9-C4D7-4071-8BED-7F85E0ECAD0A}">
      <dsp:nvSpPr>
        <dsp:cNvPr id="0" name=""/>
        <dsp:cNvSpPr/>
      </dsp:nvSpPr>
      <dsp:spPr>
        <a:xfrm>
          <a:off x="2657020" y="397276"/>
          <a:ext cx="1356274" cy="1241602"/>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endParaRPr lang="en-US" sz="2000" kern="1200" dirty="0"/>
        </a:p>
      </dsp:txBody>
      <dsp:txXfrm>
        <a:off x="2855642" y="579104"/>
        <a:ext cx="959030" cy="877946"/>
      </dsp:txXfrm>
    </dsp:sp>
    <dsp:sp modelId="{298107F1-1790-4DB6-9733-500E23398BF8}">
      <dsp:nvSpPr>
        <dsp:cNvPr id="0" name=""/>
        <dsp:cNvSpPr/>
      </dsp:nvSpPr>
      <dsp:spPr>
        <a:xfrm>
          <a:off x="2989757" y="1692671"/>
          <a:ext cx="119257" cy="119245"/>
        </a:xfrm>
        <a:prstGeom prst="ellipse">
          <a:avLst/>
        </a:prstGeom>
        <a:no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0F9D3EB-EAE1-415E-A6CB-A2A6B256A46C}">
      <dsp:nvSpPr>
        <dsp:cNvPr id="0" name=""/>
        <dsp:cNvSpPr/>
      </dsp:nvSpPr>
      <dsp:spPr>
        <a:xfrm>
          <a:off x="4109504" y="923524"/>
          <a:ext cx="119257" cy="119245"/>
        </a:xfrm>
        <a:prstGeom prst="ellipse">
          <a:avLst/>
        </a:prstGeom>
        <a:no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6DDE21D-DCF5-4B56-BCCD-860170988E58}">
      <dsp:nvSpPr>
        <dsp:cNvPr id="0" name=""/>
        <dsp:cNvSpPr/>
      </dsp:nvSpPr>
      <dsp:spPr>
        <a:xfrm>
          <a:off x="3539616" y="1819584"/>
          <a:ext cx="164472" cy="164722"/>
        </a:xfrm>
        <a:prstGeom prst="ellipse">
          <a:avLst/>
        </a:prstGeom>
        <a:no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22CA0EA-7621-4894-A551-1E26C0403A54}">
      <dsp:nvSpPr>
        <dsp:cNvPr id="0" name=""/>
        <dsp:cNvSpPr/>
      </dsp:nvSpPr>
      <dsp:spPr>
        <a:xfrm>
          <a:off x="3023137" y="489376"/>
          <a:ext cx="119257" cy="119245"/>
        </a:xfrm>
        <a:prstGeom prst="ellipse">
          <a:avLst/>
        </a:prstGeom>
        <a:no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28FC56C-BF47-4DD5-B5C5-4032215FE968}">
      <dsp:nvSpPr>
        <dsp:cNvPr id="0" name=""/>
        <dsp:cNvSpPr/>
      </dsp:nvSpPr>
      <dsp:spPr>
        <a:xfrm>
          <a:off x="2647763" y="1171798"/>
          <a:ext cx="119257" cy="119245"/>
        </a:xfrm>
        <a:prstGeom prst="ellipse">
          <a:avLst/>
        </a:prstGeom>
        <a:no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5DAA14E-6201-455D-8B47-B5F2548810F3}">
      <dsp:nvSpPr>
        <dsp:cNvPr id="0" name=""/>
        <dsp:cNvSpPr/>
      </dsp:nvSpPr>
      <dsp:spPr>
        <a:xfrm>
          <a:off x="3867979" y="0"/>
          <a:ext cx="657261" cy="640210"/>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endParaRPr lang="en-US" sz="1050" kern="1200" dirty="0">
            <a:solidFill>
              <a:schemeClr val="tx1"/>
            </a:solidFill>
            <a:latin typeface="Franklin Gothic Book"/>
            <a:ea typeface="+mn-ea"/>
            <a:cs typeface="+mn-cs"/>
          </a:endParaRPr>
        </a:p>
      </dsp:txBody>
      <dsp:txXfrm>
        <a:off x="3964233" y="93757"/>
        <a:ext cx="464753" cy="452696"/>
      </dsp:txXfrm>
    </dsp:sp>
    <dsp:sp modelId="{C24FDE69-B5D9-48FD-ADFD-B4F5131C72BA}">
      <dsp:nvSpPr>
        <dsp:cNvPr id="0" name=""/>
        <dsp:cNvSpPr/>
      </dsp:nvSpPr>
      <dsp:spPr>
        <a:xfrm rot="17924331">
          <a:off x="3212796" y="494664"/>
          <a:ext cx="164472" cy="164722"/>
        </a:xfrm>
        <a:prstGeom prst="ellipse">
          <a:avLst/>
        </a:prstGeom>
        <a:no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E514250-EDFE-44DD-9F1B-67B18D8FCC91}">
      <dsp:nvSpPr>
        <dsp:cNvPr id="0" name=""/>
        <dsp:cNvSpPr/>
      </dsp:nvSpPr>
      <dsp:spPr>
        <a:xfrm>
          <a:off x="5751802" y="863553"/>
          <a:ext cx="590845" cy="494836"/>
        </a:xfrm>
        <a:prstGeom prst="ellipse">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55EF85E1-187E-42E8-B7D6-BC8C6C11618E}">
      <dsp:nvSpPr>
        <dsp:cNvPr id="0" name=""/>
        <dsp:cNvSpPr/>
      </dsp:nvSpPr>
      <dsp:spPr>
        <a:xfrm>
          <a:off x="3622623" y="1446093"/>
          <a:ext cx="1430812" cy="1197929"/>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endParaRPr lang="en-US" sz="1400" kern="1200" dirty="0"/>
        </a:p>
      </dsp:txBody>
      <dsp:txXfrm>
        <a:off x="3832161" y="1621526"/>
        <a:ext cx="1011736" cy="847063"/>
      </dsp:txXfrm>
    </dsp:sp>
    <dsp:sp modelId="{0F4A42D1-6250-4254-996E-624755C11B2D}">
      <dsp:nvSpPr>
        <dsp:cNvPr id="0" name=""/>
        <dsp:cNvSpPr/>
      </dsp:nvSpPr>
      <dsp:spPr>
        <a:xfrm>
          <a:off x="3354340" y="856211"/>
          <a:ext cx="164472" cy="164722"/>
        </a:xfrm>
        <a:prstGeom prst="ellipse">
          <a:avLst/>
        </a:prstGeom>
        <a:no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44445BB-ABF3-4A48-A845-A3149705B65A}">
      <dsp:nvSpPr>
        <dsp:cNvPr id="0" name=""/>
        <dsp:cNvSpPr/>
      </dsp:nvSpPr>
      <dsp:spPr>
        <a:xfrm>
          <a:off x="2015971" y="1721755"/>
          <a:ext cx="119257" cy="119245"/>
        </a:xfrm>
        <a:prstGeom prst="ellipse">
          <a:avLst/>
        </a:prstGeom>
        <a:no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93C431AB-A4D4-4914-A794-82F2E625D9FC}">
      <dsp:nvSpPr>
        <dsp:cNvPr id="0" name=""/>
        <dsp:cNvSpPr/>
      </dsp:nvSpPr>
      <dsp:spPr>
        <a:xfrm>
          <a:off x="3204299" y="1552009"/>
          <a:ext cx="119257" cy="119245"/>
        </a:xfrm>
        <a:prstGeom prst="ellipse">
          <a:avLst/>
        </a:prstGeom>
        <a:no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6305FF4B-3A4F-4972-88D0-E72541DD7383}">
      <dsp:nvSpPr>
        <dsp:cNvPr id="0" name=""/>
        <dsp:cNvSpPr/>
      </dsp:nvSpPr>
      <dsp:spPr>
        <a:xfrm>
          <a:off x="4465777" y="154251"/>
          <a:ext cx="1448055" cy="1229930"/>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endParaRPr lang="en-US" sz="1400" kern="1200" dirty="0"/>
        </a:p>
      </dsp:txBody>
      <dsp:txXfrm>
        <a:off x="4677840" y="334370"/>
        <a:ext cx="1023929" cy="869692"/>
      </dsp:txXfrm>
    </dsp:sp>
    <dsp:sp modelId="{24540ECB-62D8-4707-AC1B-B4BFBDFD5882}">
      <dsp:nvSpPr>
        <dsp:cNvPr id="0" name=""/>
        <dsp:cNvSpPr/>
      </dsp:nvSpPr>
      <dsp:spPr>
        <a:xfrm>
          <a:off x="4279438" y="1325680"/>
          <a:ext cx="119257" cy="119245"/>
        </a:xfrm>
        <a:prstGeom prst="ellipse">
          <a:avLst/>
        </a:prstGeom>
        <a:no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80E3CCD7-C0FB-4748-BF63-6319E146C430}">
      <dsp:nvSpPr>
        <dsp:cNvPr id="0" name=""/>
        <dsp:cNvSpPr/>
      </dsp:nvSpPr>
      <dsp:spPr>
        <a:xfrm>
          <a:off x="1049131" y="0"/>
          <a:ext cx="1440417" cy="1256270"/>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endParaRPr lang="en-US" sz="1400" kern="1200" dirty="0"/>
        </a:p>
      </dsp:txBody>
      <dsp:txXfrm>
        <a:off x="1260075" y="183976"/>
        <a:ext cx="1018529" cy="888318"/>
      </dsp:txXfrm>
    </dsp:sp>
    <dsp:sp modelId="{5E0EACFB-C4F9-4499-ABF5-0C8B8AEEBA18}">
      <dsp:nvSpPr>
        <dsp:cNvPr id="0" name=""/>
        <dsp:cNvSpPr/>
      </dsp:nvSpPr>
      <dsp:spPr>
        <a:xfrm>
          <a:off x="3259831" y="1841000"/>
          <a:ext cx="119257" cy="119245"/>
        </a:xfrm>
        <a:prstGeom prst="ellipse">
          <a:avLst/>
        </a:prstGeom>
        <a:no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01F01267-43E9-431F-8855-437391C1A0CD}">
      <dsp:nvSpPr>
        <dsp:cNvPr id="0" name=""/>
        <dsp:cNvSpPr/>
      </dsp:nvSpPr>
      <dsp:spPr>
        <a:xfrm>
          <a:off x="6947527" y="1882993"/>
          <a:ext cx="452083" cy="531679"/>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endParaRPr lang="en-US" sz="1000" kern="1200" dirty="0"/>
        </a:p>
      </dsp:txBody>
      <dsp:txXfrm>
        <a:off x="7013733" y="1960856"/>
        <a:ext cx="319671" cy="375953"/>
      </dsp:txXfrm>
    </dsp:sp>
    <dsp:sp modelId="{BDB6FE3D-F6BF-4D2D-9D92-1D7C9BE3EFCE}">
      <dsp:nvSpPr>
        <dsp:cNvPr id="0" name=""/>
        <dsp:cNvSpPr/>
      </dsp:nvSpPr>
      <dsp:spPr>
        <a:xfrm>
          <a:off x="2554603" y="470868"/>
          <a:ext cx="119257" cy="119245"/>
        </a:xfrm>
        <a:prstGeom prst="ellipse">
          <a:avLst/>
        </a:prstGeom>
        <a:no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3D1EACE-E42A-4F2E-9244-D075310F93C6}">
      <dsp:nvSpPr>
        <dsp:cNvPr id="0" name=""/>
        <dsp:cNvSpPr/>
      </dsp:nvSpPr>
      <dsp:spPr>
        <a:xfrm>
          <a:off x="3227609" y="293549"/>
          <a:ext cx="119257" cy="119245"/>
        </a:xfrm>
        <a:prstGeom prst="ellipse">
          <a:avLst/>
        </a:prstGeom>
        <a:no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56A92282-0BBB-4EB3-A94C-19A46868C196}" type="datetimeFigureOut">
              <a:rPr lang="en-US" smtClean="0"/>
              <a:t>9/16/2016</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18A81D4A-D818-43EF-8FDF-65F76D0DFBAF}" type="slidenum">
              <a:rPr lang="en-US" smtClean="0"/>
              <a:t>‹#›</a:t>
            </a:fld>
            <a:endParaRPr lang="en-US"/>
          </a:p>
        </p:txBody>
      </p:sp>
    </p:spTree>
    <p:extLst>
      <p:ext uri="{BB962C8B-B14F-4D97-AF65-F5344CB8AC3E}">
        <p14:creationId xmlns:p14="http://schemas.microsoft.com/office/powerpoint/2010/main" val="17602829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4A49B2F-A07F-4C69-B4FD-67BE1656B842}" type="datetimeFigureOut">
              <a:rPr lang="en-US" smtClean="0"/>
              <a:t>9/16/2016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D1E5BE7-F01D-498E-8A87-7594FF0D1D39}" type="slidenum">
              <a:rPr lang="en-US" smtClean="0"/>
              <a:t>‹#›</a:t>
            </a:fld>
            <a:endParaRPr lang="en-US"/>
          </a:p>
        </p:txBody>
      </p:sp>
    </p:spTree>
    <p:extLst>
      <p:ext uri="{BB962C8B-B14F-4D97-AF65-F5344CB8AC3E}">
        <p14:creationId xmlns:p14="http://schemas.microsoft.com/office/powerpoint/2010/main" val="23234558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1E5BE7-F01D-498E-8A87-7594FF0D1D39}" type="slidenum">
              <a:rPr lang="en-US" smtClean="0"/>
              <a:t>1</a:t>
            </a:fld>
            <a:endParaRPr lang="en-US"/>
          </a:p>
        </p:txBody>
      </p:sp>
    </p:spTree>
    <p:extLst>
      <p:ext uri="{BB962C8B-B14F-4D97-AF65-F5344CB8AC3E}">
        <p14:creationId xmlns:p14="http://schemas.microsoft.com/office/powerpoint/2010/main" val="24855208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a:t>
            </a:r>
            <a:r>
              <a:rPr lang="en-US" baseline="0" dirty="0"/>
              <a:t> I want to give some background to those new to our system and refresher to those who aren’t.  The TBR Completion agenda was established in 2011 in response to the CCTA and the TBR Strategic plan.  Over time other statewide initiatives have provided additional components to our efforts, but our goal has remained the same.</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9C3E6F-1B61-4A16-92E2-C0AC569BE2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15936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this chart shows the breakdown between universities</a:t>
            </a:r>
            <a:r>
              <a:rPr lang="en-US" baseline="0" dirty="0"/>
              <a:t> and TCATS and Community Colleges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9C3E6F-1B61-4A16-92E2-C0AC569BE2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27270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chart shows the breakdown</a:t>
            </a:r>
            <a:r>
              <a:rPr lang="en-US" baseline="0" dirty="0"/>
              <a:t> for those credentials between the  community colleges and TCATS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9C3E6F-1B61-4A16-92E2-C0AC569BE2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22762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chart</a:t>
            </a:r>
            <a:r>
              <a:rPr lang="en-US" baseline="0" dirty="0"/>
              <a:t> shows the breakdown for universities by credential type.</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9C3E6F-1B61-4A16-92E2-C0AC569BE2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53610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t>
            </a:r>
            <a:r>
              <a:rPr lang="en-US" baseline="0" dirty="0"/>
              <a:t> I have shared with you information about our numerical goal.  Once we established our goal we set about establishing the ways that we would reach the goal. Our goal plus our strategies equal our completion agenda,  So briefly, I want to recap our strategies.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9C3E6F-1B61-4A16-92E2-C0AC569BE2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66485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r>
              <a:rPr lang="en-US" baseline="0" dirty="0"/>
              <a:t> few years ago we refined a list of strategies that we thought would be priority strategies to drive completion.  These are system strategies that we believe would have the most impact on student success and were either 1) lead by the system office or 2) involved multiple campuses.  This list of 10 priority completion strategies has changed only slightly over the past few years. The completion goal and these priority strategies have been the basis of our completion efforts.  With the passage of the FOCUS Act of 2016 we began to prepare to look forward.</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DC9C06-D417-41B7-AFE6-FFE659891D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95389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a:t>
            </a:r>
            <a:r>
              <a:rPr lang="en-US" baseline="0" dirty="0"/>
              <a:t> always, we ask ourselves 4 questions – the first being what are we trying to do? In order to begin to answer that question a series of work sessions we held this past spring and summer. The senior staff and board work sessions helped to frame the answer – create a premiere system of technical and community colleges.  The work session with community college presidents and TCAT directors was extremely helpful in identifying what work needs to be done in order to achieve that goal – essentially  - question number 2 – how are we planning to do it. At the conclusion of the presidents and directors session we were asked – what happens next? I would like to talk a little about what has happened in the interim.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975D88-92FB-4AE2-A604-00B512ADD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79708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Staff</a:t>
            </a:r>
            <a:r>
              <a:rPr lang="en-US" baseline="0" dirty="0"/>
              <a:t> at the system office who work with the priority completion strategies held our annual Global Stocktake on August 31. After reporting progress on our 10 priority strategies we had a discussion about the outcomes of the work sessions.  We thought about the work that had been identified at each session and considered whether there were any recurring themes? We specifically considered the themes raised by the presidents and directors as “next steps toward becoming a premier system”  We found that many of the themes were aligned with efforts underway with our 10 strategies. We looked at each idea and determined where the work might fit. As a result – we have tentatively broadened or revised our 10 strategies to encompass the work we need to do.</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A8F2DE-0C8C-4201-924D-33F63F66B5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05327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list </a:t>
            </a:r>
            <a:r>
              <a:rPr lang="en-US" baseline="0" dirty="0"/>
              <a:t> 10 strategies will now look at little bit like this. There will be strategy teams working in these areas to address the concerns, ideas, and other areas that resulted from our work sessions. This is a structured process that we have that allows us to constantly monitor our progress on achieving our goal and implementing strategies that lead to student success.  We will keep you updated on our path forward.</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DC9C06-D417-41B7-AFE6-FFE659891D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45790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At</a:t>
            </a:r>
            <a:r>
              <a:rPr lang="en-US" baseline="0" dirty="0"/>
              <a:t> this time Chancellor Gregory will highlight one of our newly expanded </a:t>
            </a:r>
            <a:r>
              <a:rPr lang="en-US" baseline="0"/>
              <a:t>priority strategies.</a:t>
            </a:r>
            <a:endParaRPr lang="en-US" dirty="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9647" indent="-288325">
              <a:defRPr>
                <a:solidFill>
                  <a:schemeClr val="tx1"/>
                </a:solidFill>
                <a:latin typeface="Georgia" panose="02040502050405020303" pitchFamily="18" charset="0"/>
                <a:ea typeface="MS PGothic" panose="020B0600070205080204" pitchFamily="34" charset="-128"/>
              </a:defRPr>
            </a:lvl2pPr>
            <a:lvl3pPr marL="1153303" indent="-230660">
              <a:defRPr>
                <a:solidFill>
                  <a:schemeClr val="tx1"/>
                </a:solidFill>
                <a:latin typeface="Georgia" panose="02040502050405020303" pitchFamily="18" charset="0"/>
                <a:ea typeface="MS PGothic" panose="020B0600070205080204" pitchFamily="34" charset="-128"/>
              </a:defRPr>
            </a:lvl3pPr>
            <a:lvl4pPr marL="1614624" indent="-230660">
              <a:defRPr>
                <a:solidFill>
                  <a:schemeClr val="tx1"/>
                </a:solidFill>
                <a:latin typeface="Georgia" panose="02040502050405020303" pitchFamily="18" charset="0"/>
                <a:ea typeface="MS PGothic" panose="020B0600070205080204" pitchFamily="34" charset="-128"/>
              </a:defRPr>
            </a:lvl4pPr>
            <a:lvl5pPr marL="2075945" indent="-230660">
              <a:defRPr>
                <a:solidFill>
                  <a:schemeClr val="tx1"/>
                </a:solidFill>
                <a:latin typeface="Georgia" panose="02040502050405020303" pitchFamily="18" charset="0"/>
                <a:ea typeface="MS PGothic" panose="020B0600070205080204" pitchFamily="34" charset="-128"/>
              </a:defRPr>
            </a:lvl5pPr>
            <a:lvl6pPr marL="2537266" indent="-23066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98587" indent="-23066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59908" indent="-23066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921230" indent="-23066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04AECF3-EF4D-4477-A483-FA96A6CF147F}" type="slidenum">
              <a:rPr kumimoji="0" lang="en-US" sz="1200" b="0" i="0" u="none" strike="noStrike" kern="1200" cap="none" spc="0" normalizeH="0" baseline="0" noProof="0" smtClean="0">
                <a:ln>
                  <a:noFill/>
                </a:ln>
                <a:solidFill>
                  <a:prstClr val="black"/>
                </a:solidFill>
                <a:effectLst/>
                <a:uLnTx/>
                <a:uFillTx/>
                <a:latin typeface="Georgia" panose="02040502050405020303" pitchFamily="18" charset="0"/>
                <a:ea typeface="MS PGothic" panose="020B060007020508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Georgia" panose="02040502050405020303" pitchFamily="18" charset="0"/>
              <a:ea typeface="MS PGothic" panose="020B0600070205080204" pitchFamily="34" charset="-128"/>
              <a:cs typeface="+mn-cs"/>
            </a:endParaRPr>
          </a:p>
        </p:txBody>
      </p:sp>
    </p:spTree>
    <p:extLst>
      <p:ext uri="{BB962C8B-B14F-4D97-AF65-F5344CB8AC3E}">
        <p14:creationId xmlns:p14="http://schemas.microsoft.com/office/powerpoint/2010/main" val="42289775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04AD492-ED91-4607-A2D4-32071A04F0CB}" type="slidenum">
              <a:rPr lang="en-US" smtClean="0"/>
              <a:t>4</a:t>
            </a:fld>
            <a:endParaRPr lang="en-US"/>
          </a:p>
        </p:txBody>
      </p:sp>
    </p:spTree>
    <p:extLst>
      <p:ext uri="{BB962C8B-B14F-4D97-AF65-F5344CB8AC3E}">
        <p14:creationId xmlns:p14="http://schemas.microsoft.com/office/powerpoint/2010/main" val="2763060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DC9C06-D417-41B7-AFE6-FFE659891D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05598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9C3E6F-1B61-4A16-92E2-C0AC569BE2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34824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Appendix</a:t>
            </a:r>
            <a:r>
              <a:rPr lang="en-US" baseline="0" dirty="0"/>
              <a:t> C, </a:t>
            </a:r>
            <a:r>
              <a:rPr lang="en-US" baseline="0" dirty="0" err="1"/>
              <a:t>pg</a:t>
            </a:r>
            <a:r>
              <a:rPr lang="en-US" baseline="0" dirty="0"/>
              <a:t> 103</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519EA0D-9048-45D8-8F5D-81273E2897E7}"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31</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1736542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Appendix</a:t>
            </a:r>
            <a:r>
              <a:rPr lang="en-US" baseline="0" dirty="0"/>
              <a:t> C, </a:t>
            </a:r>
            <a:r>
              <a:rPr lang="en-US" baseline="0" dirty="0" err="1"/>
              <a:t>pg</a:t>
            </a:r>
            <a:r>
              <a:rPr lang="en-US" baseline="0" dirty="0"/>
              <a:t> 103</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519EA0D-9048-45D8-8F5D-81273E2897E7}"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33</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9620301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519EA0D-9048-45D8-8F5D-81273E2897E7}"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38</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7189775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A3B76E-E3C6-4C0E-864F-4DF58D24934E}" type="slidenum">
              <a:rPr lang="en-US" smtClean="0"/>
              <a:t>46</a:t>
            </a:fld>
            <a:endParaRPr lang="en-US"/>
          </a:p>
        </p:txBody>
      </p:sp>
    </p:spTree>
    <p:extLst>
      <p:ext uri="{BB962C8B-B14F-4D97-AF65-F5344CB8AC3E}">
        <p14:creationId xmlns:p14="http://schemas.microsoft.com/office/powerpoint/2010/main" val="28597416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A3B76E-E3C6-4C0E-864F-4DF58D24934E}" type="slidenum">
              <a:rPr lang="en-US" smtClean="0"/>
              <a:t>47</a:t>
            </a:fld>
            <a:endParaRPr lang="en-US"/>
          </a:p>
        </p:txBody>
      </p:sp>
    </p:spTree>
    <p:extLst>
      <p:ext uri="{BB962C8B-B14F-4D97-AF65-F5344CB8AC3E}">
        <p14:creationId xmlns:p14="http://schemas.microsoft.com/office/powerpoint/2010/main" val="2639656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1E5BE7-F01D-498E-8A87-7594FF0D1D39}" type="slidenum">
              <a:rPr lang="en-US" smtClean="0"/>
              <a:t>51</a:t>
            </a:fld>
            <a:endParaRPr lang="en-US"/>
          </a:p>
        </p:txBody>
      </p:sp>
    </p:spTree>
    <p:extLst>
      <p:ext uri="{BB962C8B-B14F-4D97-AF65-F5344CB8AC3E}">
        <p14:creationId xmlns:p14="http://schemas.microsoft.com/office/powerpoint/2010/main" val="35968229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1E5BE7-F01D-498E-8A87-7594FF0D1D39}" type="slidenum">
              <a:rPr lang="en-US" smtClean="0"/>
              <a:t>53</a:t>
            </a:fld>
            <a:endParaRPr lang="en-US"/>
          </a:p>
        </p:txBody>
      </p:sp>
    </p:spTree>
    <p:extLst>
      <p:ext uri="{BB962C8B-B14F-4D97-AF65-F5344CB8AC3E}">
        <p14:creationId xmlns:p14="http://schemas.microsoft.com/office/powerpoint/2010/main" val="20458677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1E5BE7-F01D-498E-8A87-7594FF0D1D39}" type="slidenum">
              <a:rPr lang="en-US" smtClean="0"/>
              <a:t>80</a:t>
            </a:fld>
            <a:endParaRPr lang="en-US"/>
          </a:p>
        </p:txBody>
      </p:sp>
    </p:spTree>
    <p:extLst>
      <p:ext uri="{BB962C8B-B14F-4D97-AF65-F5344CB8AC3E}">
        <p14:creationId xmlns:p14="http://schemas.microsoft.com/office/powerpoint/2010/main" val="840854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04AD492-ED91-4607-A2D4-32071A04F0CB}" type="slidenum">
              <a:rPr lang="en-US" smtClean="0"/>
              <a:t>5</a:t>
            </a:fld>
            <a:endParaRPr lang="en-US"/>
          </a:p>
        </p:txBody>
      </p:sp>
    </p:spTree>
    <p:extLst>
      <p:ext uri="{BB962C8B-B14F-4D97-AF65-F5344CB8AC3E}">
        <p14:creationId xmlns:p14="http://schemas.microsoft.com/office/powerpoint/2010/main" val="24380474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9C3E6F-1B61-4A16-92E2-C0AC569BE2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3522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9C3E6F-1B61-4A16-92E2-C0AC569BE2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2629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a:p>
            <a:r>
              <a:rPr lang="en-US" dirty="0"/>
              <a:t>Each September</a:t>
            </a:r>
            <a:r>
              <a:rPr lang="en-US" baseline="0" dirty="0"/>
              <a:t> you receive a full report on the system’s completion agenda.  There are 3 parts – a look at how we did the past year in terms of progress on our trajectory to 43,202 credentials in 2025</a:t>
            </a:r>
          </a:p>
          <a:p>
            <a:r>
              <a:rPr lang="en-US" baseline="0" dirty="0"/>
              <a:t>As well as an update on specific programs or challenges. And finally, we try to highlight one of our completion priority strategies for you. </a:t>
            </a:r>
            <a:endParaRPr lang="en-US" dirty="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9647" indent="-288325">
              <a:defRPr>
                <a:solidFill>
                  <a:schemeClr val="tx1"/>
                </a:solidFill>
                <a:latin typeface="Georgia" panose="02040502050405020303" pitchFamily="18" charset="0"/>
                <a:ea typeface="MS PGothic" panose="020B0600070205080204" pitchFamily="34" charset="-128"/>
              </a:defRPr>
            </a:lvl2pPr>
            <a:lvl3pPr marL="1153303" indent="-230660">
              <a:defRPr>
                <a:solidFill>
                  <a:schemeClr val="tx1"/>
                </a:solidFill>
                <a:latin typeface="Georgia" panose="02040502050405020303" pitchFamily="18" charset="0"/>
                <a:ea typeface="MS PGothic" panose="020B0600070205080204" pitchFamily="34" charset="-128"/>
              </a:defRPr>
            </a:lvl3pPr>
            <a:lvl4pPr marL="1614624" indent="-230660">
              <a:defRPr>
                <a:solidFill>
                  <a:schemeClr val="tx1"/>
                </a:solidFill>
                <a:latin typeface="Georgia" panose="02040502050405020303" pitchFamily="18" charset="0"/>
                <a:ea typeface="MS PGothic" panose="020B0600070205080204" pitchFamily="34" charset="-128"/>
              </a:defRPr>
            </a:lvl4pPr>
            <a:lvl5pPr marL="2075945" indent="-230660">
              <a:defRPr>
                <a:solidFill>
                  <a:schemeClr val="tx1"/>
                </a:solidFill>
                <a:latin typeface="Georgia" panose="02040502050405020303" pitchFamily="18" charset="0"/>
                <a:ea typeface="MS PGothic" panose="020B0600070205080204" pitchFamily="34" charset="-128"/>
              </a:defRPr>
            </a:lvl5pPr>
            <a:lvl6pPr marL="2537266" indent="-23066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98587" indent="-23066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59908" indent="-23066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921230" indent="-23066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04AECF3-EF4D-4477-A483-FA96A6CF147F}" type="slidenum">
              <a:rPr kumimoji="0" lang="en-US" sz="1200" b="0" i="0" u="none" strike="noStrike" kern="1200" cap="none" spc="0" normalizeH="0" baseline="0" noProof="0" smtClean="0">
                <a:ln>
                  <a:noFill/>
                </a:ln>
                <a:solidFill>
                  <a:prstClr val="black"/>
                </a:solidFill>
                <a:effectLst/>
                <a:uLnTx/>
                <a:uFillTx/>
                <a:latin typeface="Georgia" panose="02040502050405020303" pitchFamily="18" charset="0"/>
                <a:ea typeface="MS PGothic" panose="020B060007020508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Georgia" panose="02040502050405020303" pitchFamily="18" charset="0"/>
              <a:ea typeface="MS PGothic" panose="020B0600070205080204" pitchFamily="34" charset="-128"/>
              <a:cs typeface="+mn-cs"/>
            </a:endParaRPr>
          </a:p>
        </p:txBody>
      </p:sp>
    </p:spTree>
    <p:extLst>
      <p:ext uri="{BB962C8B-B14F-4D97-AF65-F5344CB8AC3E}">
        <p14:creationId xmlns:p14="http://schemas.microsoft.com/office/powerpoint/2010/main" val="37362357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In terms of our progress</a:t>
            </a:r>
            <a:r>
              <a:rPr lang="en-US" baseline="0" dirty="0"/>
              <a:t> towards our goal, Dr. Denley gave  a comprehensive look at our credential production over the past year.</a:t>
            </a:r>
            <a:endParaRPr lang="en-US" dirty="0"/>
          </a:p>
          <a:p>
            <a:endParaRPr lang="en-US" dirty="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9647" indent="-288325">
              <a:defRPr>
                <a:solidFill>
                  <a:schemeClr val="tx1"/>
                </a:solidFill>
                <a:latin typeface="Georgia" panose="02040502050405020303" pitchFamily="18" charset="0"/>
                <a:ea typeface="MS PGothic" panose="020B0600070205080204" pitchFamily="34" charset="-128"/>
              </a:defRPr>
            </a:lvl2pPr>
            <a:lvl3pPr marL="1153303" indent="-230660">
              <a:defRPr>
                <a:solidFill>
                  <a:schemeClr val="tx1"/>
                </a:solidFill>
                <a:latin typeface="Georgia" panose="02040502050405020303" pitchFamily="18" charset="0"/>
                <a:ea typeface="MS PGothic" panose="020B0600070205080204" pitchFamily="34" charset="-128"/>
              </a:defRPr>
            </a:lvl3pPr>
            <a:lvl4pPr marL="1614624" indent="-230660">
              <a:defRPr>
                <a:solidFill>
                  <a:schemeClr val="tx1"/>
                </a:solidFill>
                <a:latin typeface="Georgia" panose="02040502050405020303" pitchFamily="18" charset="0"/>
                <a:ea typeface="MS PGothic" panose="020B0600070205080204" pitchFamily="34" charset="-128"/>
              </a:defRPr>
            </a:lvl4pPr>
            <a:lvl5pPr marL="2075945" indent="-230660">
              <a:defRPr>
                <a:solidFill>
                  <a:schemeClr val="tx1"/>
                </a:solidFill>
                <a:latin typeface="Georgia" panose="02040502050405020303" pitchFamily="18" charset="0"/>
                <a:ea typeface="MS PGothic" panose="020B0600070205080204" pitchFamily="34" charset="-128"/>
              </a:defRPr>
            </a:lvl5pPr>
            <a:lvl6pPr marL="2537266" indent="-23066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98587" indent="-23066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59908" indent="-23066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921230" indent="-23066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04AECF3-EF4D-4477-A483-FA96A6CF147F}" type="slidenum">
              <a:rPr kumimoji="0" lang="en-US" sz="1200" b="0" i="0" u="none" strike="noStrike" kern="1200" cap="none" spc="0" normalizeH="0" baseline="0" noProof="0" smtClean="0">
                <a:ln>
                  <a:noFill/>
                </a:ln>
                <a:solidFill>
                  <a:prstClr val="black"/>
                </a:solidFill>
                <a:effectLst/>
                <a:uLnTx/>
                <a:uFillTx/>
                <a:latin typeface="Georgia" panose="02040502050405020303" pitchFamily="18" charset="0"/>
                <a:ea typeface="MS PGothic" panose="020B060007020508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Georgia" panose="02040502050405020303" pitchFamily="18" charset="0"/>
              <a:ea typeface="MS PGothic" panose="020B0600070205080204" pitchFamily="34" charset="-128"/>
              <a:cs typeface="+mn-cs"/>
            </a:endParaRPr>
          </a:p>
        </p:txBody>
      </p:sp>
    </p:spTree>
    <p:extLst>
      <p:ext uri="{BB962C8B-B14F-4D97-AF65-F5344CB8AC3E}">
        <p14:creationId xmlns:p14="http://schemas.microsoft.com/office/powerpoint/2010/main" val="17048121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But when</a:t>
            </a:r>
            <a:r>
              <a:rPr lang="en-US" altLang="en-US" baseline="0" dirty="0"/>
              <a:t> we our institutions excel  we like to celebrate their accomplishments, As we say often, the Tennessee Board of Regents system does not award any degrees or credentials.  That work is done on our campuses and hopefully, with our help and support.  I am pleased to report that our  institutions collectively exceeded our target of 32,538 and awarded 35,228 credentials.</a:t>
            </a:r>
            <a:endParaRPr lang="en-US" altLang="en-US" dirty="0"/>
          </a:p>
        </p:txBody>
      </p:sp>
      <p:sp>
        <p:nvSpPr>
          <p:cNvPr id="921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9647" indent="-288325">
              <a:defRPr>
                <a:solidFill>
                  <a:schemeClr val="tx1"/>
                </a:solidFill>
                <a:latin typeface="Georgia" panose="02040502050405020303" pitchFamily="18" charset="0"/>
                <a:ea typeface="MS PGothic" panose="020B0600070205080204" pitchFamily="34" charset="-128"/>
              </a:defRPr>
            </a:lvl2pPr>
            <a:lvl3pPr marL="1153303" indent="-230660">
              <a:defRPr>
                <a:solidFill>
                  <a:schemeClr val="tx1"/>
                </a:solidFill>
                <a:latin typeface="Georgia" panose="02040502050405020303" pitchFamily="18" charset="0"/>
                <a:ea typeface="MS PGothic" panose="020B0600070205080204" pitchFamily="34" charset="-128"/>
              </a:defRPr>
            </a:lvl3pPr>
            <a:lvl4pPr marL="1614624" indent="-230660">
              <a:defRPr>
                <a:solidFill>
                  <a:schemeClr val="tx1"/>
                </a:solidFill>
                <a:latin typeface="Georgia" panose="02040502050405020303" pitchFamily="18" charset="0"/>
                <a:ea typeface="MS PGothic" panose="020B0600070205080204" pitchFamily="34" charset="-128"/>
              </a:defRPr>
            </a:lvl4pPr>
            <a:lvl5pPr marL="2075945" indent="-230660">
              <a:defRPr>
                <a:solidFill>
                  <a:schemeClr val="tx1"/>
                </a:solidFill>
                <a:latin typeface="Georgia" panose="02040502050405020303" pitchFamily="18" charset="0"/>
                <a:ea typeface="MS PGothic" panose="020B0600070205080204" pitchFamily="34" charset="-128"/>
              </a:defRPr>
            </a:lvl5pPr>
            <a:lvl6pPr marL="2537266" indent="-23066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98587" indent="-23066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59908" indent="-23066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921230" indent="-23066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63B3AA2-190D-4FAA-B2AE-7EE2CCC606BC}" type="slidenum">
              <a:rPr kumimoji="0" lang="en-US" altLang="en-US" sz="1200" b="0" i="0" u="none" strike="noStrike" kern="1200" cap="none" spc="0" normalizeH="0" baseline="0" noProof="0" smtClean="0">
                <a:ln>
                  <a:noFill/>
                </a:ln>
                <a:solidFill>
                  <a:prstClr val="black"/>
                </a:solidFill>
                <a:effectLst/>
                <a:uLnTx/>
                <a:uFillTx/>
                <a:latin typeface="Georgia" panose="02040502050405020303" pitchFamily="18" charset="0"/>
                <a:ea typeface="MS PGothic" panose="020B060007020508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altLang="en-US" sz="1200" b="0" i="0" u="none" strike="noStrike" kern="1200" cap="none" spc="0" normalizeH="0" baseline="0" noProof="0">
              <a:ln>
                <a:noFill/>
              </a:ln>
              <a:solidFill>
                <a:prstClr val="black"/>
              </a:solidFill>
              <a:effectLst/>
              <a:uLnTx/>
              <a:uFillTx/>
              <a:latin typeface="Georgia" panose="02040502050405020303" pitchFamily="18" charset="0"/>
              <a:ea typeface="MS PGothic" panose="020B0600070205080204" pitchFamily="34" charset="-128"/>
              <a:cs typeface="+mn-cs"/>
            </a:endParaRPr>
          </a:p>
        </p:txBody>
      </p:sp>
    </p:spTree>
    <p:extLst>
      <p:ext uri="{BB962C8B-B14F-4D97-AF65-F5344CB8AC3E}">
        <p14:creationId xmlns:p14="http://schemas.microsoft.com/office/powerpoint/2010/main" val="6140093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a:p>
            <a:r>
              <a:rPr lang="en-US" dirty="0"/>
              <a:t>So, that was last year and while</a:t>
            </a:r>
            <a:r>
              <a:rPr lang="en-US" baseline="0" dirty="0"/>
              <a:t> we are pleased, we are looking forward.  I want to now update you on some specific work going forward..</a:t>
            </a:r>
            <a:endParaRPr lang="en-US" dirty="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9647" indent="-288325">
              <a:defRPr>
                <a:solidFill>
                  <a:schemeClr val="tx1"/>
                </a:solidFill>
                <a:latin typeface="Georgia" panose="02040502050405020303" pitchFamily="18" charset="0"/>
                <a:ea typeface="MS PGothic" panose="020B0600070205080204" pitchFamily="34" charset="-128"/>
              </a:defRPr>
            </a:lvl2pPr>
            <a:lvl3pPr marL="1153303" indent="-230660">
              <a:defRPr>
                <a:solidFill>
                  <a:schemeClr val="tx1"/>
                </a:solidFill>
                <a:latin typeface="Georgia" panose="02040502050405020303" pitchFamily="18" charset="0"/>
                <a:ea typeface="MS PGothic" panose="020B0600070205080204" pitchFamily="34" charset="-128"/>
              </a:defRPr>
            </a:lvl3pPr>
            <a:lvl4pPr marL="1614624" indent="-230660">
              <a:defRPr>
                <a:solidFill>
                  <a:schemeClr val="tx1"/>
                </a:solidFill>
                <a:latin typeface="Georgia" panose="02040502050405020303" pitchFamily="18" charset="0"/>
                <a:ea typeface="MS PGothic" panose="020B0600070205080204" pitchFamily="34" charset="-128"/>
              </a:defRPr>
            </a:lvl4pPr>
            <a:lvl5pPr marL="2075945" indent="-230660">
              <a:defRPr>
                <a:solidFill>
                  <a:schemeClr val="tx1"/>
                </a:solidFill>
                <a:latin typeface="Georgia" panose="02040502050405020303" pitchFamily="18" charset="0"/>
                <a:ea typeface="MS PGothic" panose="020B0600070205080204" pitchFamily="34" charset="-128"/>
              </a:defRPr>
            </a:lvl5pPr>
            <a:lvl6pPr marL="2537266" indent="-23066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98587" indent="-23066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59908" indent="-23066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921230" indent="-23066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04AECF3-EF4D-4477-A483-FA96A6CF147F}" type="slidenum">
              <a:rPr kumimoji="0" lang="en-US" sz="1200" b="0" i="0" u="none" strike="noStrike" kern="1200" cap="none" spc="0" normalizeH="0" baseline="0" noProof="0" smtClean="0">
                <a:ln>
                  <a:noFill/>
                </a:ln>
                <a:solidFill>
                  <a:prstClr val="black"/>
                </a:solidFill>
                <a:effectLst/>
                <a:uLnTx/>
                <a:uFillTx/>
                <a:latin typeface="Georgia" panose="02040502050405020303" pitchFamily="18" charset="0"/>
                <a:ea typeface="MS PGothic" panose="020B060007020508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Georgia" panose="02040502050405020303" pitchFamily="18" charset="0"/>
              <a:ea typeface="MS PGothic" panose="020B0600070205080204" pitchFamily="34" charset="-128"/>
              <a:cs typeface="+mn-cs"/>
            </a:endParaRPr>
          </a:p>
        </p:txBody>
      </p:sp>
    </p:spTree>
    <p:extLst>
      <p:ext uri="{BB962C8B-B14F-4D97-AF65-F5344CB8AC3E}">
        <p14:creationId xmlns:p14="http://schemas.microsoft.com/office/powerpoint/2010/main" val="42504019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457342"/>
            <a:ext cx="10363200" cy="1470025"/>
          </a:xfrm>
        </p:spPr>
        <p:txBody>
          <a:bodyPr/>
          <a:lstStyle>
            <a:lvl1pPr algn="ctr">
              <a:defRPr>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828800" y="3927367"/>
            <a:ext cx="8534400" cy="1524000"/>
          </a:xfrm>
        </p:spPr>
        <p:txBody>
          <a:bodyPr/>
          <a:lstStyle>
            <a:lvl1pPr marL="0" indent="0" algn="ctr">
              <a:buNone/>
              <a:defRPr>
                <a:solidFill>
                  <a:srgbClr val="262F3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0097351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37036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A1F8AB03-4757-F440-97C5-A699FB8D941D}" type="datetimeFigureOut">
              <a:rPr lang="en-US" smtClean="0"/>
              <a:t>9/16/2016</a:t>
            </a:fld>
            <a:endParaRPr lang="en-US"/>
          </a:p>
        </p:txBody>
      </p:sp>
      <p:sp>
        <p:nvSpPr>
          <p:cNvPr id="7" name="Slide Number Placeholder 6"/>
          <p:cNvSpPr>
            <a:spLocks noGrp="1"/>
          </p:cNvSpPr>
          <p:nvPr>
            <p:ph type="sldNum" sz="quarter" idx="12"/>
          </p:nvPr>
        </p:nvSpPr>
        <p:spPr>
          <a:xfrm>
            <a:off x="9347200" y="6243805"/>
            <a:ext cx="2844800" cy="365125"/>
          </a:xfrm>
          <a:prstGeom prst="rect">
            <a:avLst/>
          </a:prstGeom>
        </p:spPr>
        <p:txBody>
          <a:bodyPr/>
          <a:lstStyle/>
          <a:p>
            <a:fld id="{3759642A-79F0-B645-914E-35AFE00D152E}" type="slidenum">
              <a:rPr lang="en-US" smtClean="0"/>
              <a:t>‹#›</a:t>
            </a:fld>
            <a:endParaRPr lang="en-US"/>
          </a:p>
        </p:txBody>
      </p:sp>
    </p:spTree>
    <p:extLst>
      <p:ext uri="{BB962C8B-B14F-4D97-AF65-F5344CB8AC3E}">
        <p14:creationId xmlns:p14="http://schemas.microsoft.com/office/powerpoint/2010/main" val="33627889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09600" y="1600200"/>
            <a:ext cx="10972800" cy="4092469"/>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1F8AB03-4757-F440-97C5-A699FB8D941D}" type="datetimeFigureOut">
              <a:rPr lang="en-US" smtClean="0"/>
              <a:t>9/16/2016</a:t>
            </a:fld>
            <a:endParaRPr lang="en-US"/>
          </a:p>
        </p:txBody>
      </p:sp>
      <p:sp>
        <p:nvSpPr>
          <p:cNvPr id="6" name="Slide Number Placeholder 5"/>
          <p:cNvSpPr>
            <a:spLocks noGrp="1"/>
          </p:cNvSpPr>
          <p:nvPr>
            <p:ph type="sldNum" sz="quarter" idx="12"/>
          </p:nvPr>
        </p:nvSpPr>
        <p:spPr>
          <a:xfrm>
            <a:off x="9347200" y="6246980"/>
            <a:ext cx="2844800" cy="365125"/>
          </a:xfrm>
          <a:prstGeom prst="rect">
            <a:avLst/>
          </a:prstGeom>
        </p:spPr>
        <p:txBody>
          <a:bodyPr/>
          <a:lstStyle/>
          <a:p>
            <a:fld id="{3759642A-79F0-B645-914E-35AFE00D152E}" type="slidenum">
              <a:rPr lang="en-US" smtClean="0"/>
              <a:t>‹#›</a:t>
            </a:fld>
            <a:endParaRPr lang="en-US"/>
          </a:p>
        </p:txBody>
      </p:sp>
    </p:spTree>
    <p:extLst>
      <p:ext uri="{BB962C8B-B14F-4D97-AF65-F5344CB8AC3E}">
        <p14:creationId xmlns:p14="http://schemas.microsoft.com/office/powerpoint/2010/main" val="1359906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436046"/>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09600" y="274639"/>
            <a:ext cx="8026400" cy="5436046"/>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1F8AB03-4757-F440-97C5-A699FB8D941D}" type="datetimeFigureOut">
              <a:rPr lang="en-US" smtClean="0"/>
              <a:t>9/16/2016</a:t>
            </a:fld>
            <a:endParaRPr lang="en-US"/>
          </a:p>
        </p:txBody>
      </p:sp>
      <p:sp>
        <p:nvSpPr>
          <p:cNvPr id="6" name="Slide Number Placeholder 5"/>
          <p:cNvSpPr>
            <a:spLocks noGrp="1"/>
          </p:cNvSpPr>
          <p:nvPr>
            <p:ph type="sldNum" sz="quarter" idx="12"/>
          </p:nvPr>
        </p:nvSpPr>
        <p:spPr>
          <a:xfrm>
            <a:off x="9347200" y="6254496"/>
            <a:ext cx="2844800" cy="365125"/>
          </a:xfrm>
          <a:prstGeom prst="rect">
            <a:avLst/>
          </a:prstGeom>
        </p:spPr>
        <p:txBody>
          <a:bodyPr/>
          <a:lstStyle/>
          <a:p>
            <a:fld id="{3759642A-79F0-B645-914E-35AFE00D152E}" type="slidenum">
              <a:rPr lang="en-US" smtClean="0"/>
              <a:t>‹#›</a:t>
            </a:fld>
            <a:endParaRPr lang="en-US"/>
          </a:p>
        </p:txBody>
      </p:sp>
    </p:spTree>
    <p:extLst>
      <p:ext uri="{BB962C8B-B14F-4D97-AF65-F5344CB8AC3E}">
        <p14:creationId xmlns:p14="http://schemas.microsoft.com/office/powerpoint/2010/main" val="6331762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9" name="Rectangle 18"/>
          <p:cNvSpPr>
            <a:spLocks noChangeArrowheads="1"/>
          </p:cNvSpPr>
          <p:nvPr/>
        </p:nvSpPr>
        <p:spPr bwMode="white">
          <a:xfrm>
            <a:off x="11988800" y="3048"/>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6" name="Rectangle 15"/>
          <p:cNvSpPr>
            <a:spLocks noChangeArrowheads="1"/>
          </p:cNvSpPr>
          <p:nvPr/>
        </p:nvSpPr>
        <p:spPr bwMode="white">
          <a:xfrm>
            <a:off x="0" y="0"/>
            <a:ext cx="12192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2" name="Rectangle 11"/>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9" name="Subtitle 8"/>
          <p:cNvSpPr>
            <a:spLocks noGrp="1"/>
          </p:cNvSpPr>
          <p:nvPr>
            <p:ph type="subTitle" idx="1"/>
          </p:nvPr>
        </p:nvSpPr>
        <p:spPr>
          <a:xfrm>
            <a:off x="1828800" y="2819400"/>
            <a:ext cx="85344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564896" y="6391656"/>
            <a:ext cx="4059936" cy="365760"/>
          </a:xfrm>
          <a:prstGeom prst="rect">
            <a:avLst/>
          </a:prstGeom>
        </p:spPr>
        <p:txBody>
          <a:bodyPr/>
          <a:lstStyle/>
          <a:p>
            <a:fld id="{DFEEB6F8-9A4A-42D3-BC47-F83E1C870ADC}" type="datetime1">
              <a:rPr lang="en-US" smtClean="0"/>
              <a:t>9/16/2016</a:t>
            </a:fld>
            <a:endParaRPr lang="en-US" dirty="0"/>
          </a:p>
        </p:txBody>
      </p:sp>
      <p:sp>
        <p:nvSpPr>
          <p:cNvPr id="7" name="Straight Connector 6"/>
          <p:cNvSpPr>
            <a:spLocks noChangeShapeType="1"/>
          </p:cNvSpPr>
          <p:nvPr/>
        </p:nvSpPr>
        <p:spPr bwMode="auto">
          <a:xfrm>
            <a:off x="207264" y="2420112"/>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a:p>
        </p:txBody>
      </p:sp>
      <p:sp>
        <p:nvSpPr>
          <p:cNvPr id="10" name="Rectangle 9"/>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3" name="Oval 12"/>
          <p:cNvSpPr/>
          <p:nvPr/>
        </p:nvSpPr>
        <p:spPr>
          <a:xfrm>
            <a:off x="5689600" y="2115312"/>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4" name="Oval 13"/>
          <p:cNvSpPr/>
          <p:nvPr/>
        </p:nvSpPr>
        <p:spPr>
          <a:xfrm>
            <a:off x="5815584" y="2209800"/>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9" name="Slide Number Placeholder 28"/>
          <p:cNvSpPr>
            <a:spLocks noGrp="1"/>
          </p:cNvSpPr>
          <p:nvPr>
            <p:ph type="sldNum" sz="quarter" idx="12"/>
          </p:nvPr>
        </p:nvSpPr>
        <p:spPr>
          <a:xfrm>
            <a:off x="5791200" y="2199451"/>
            <a:ext cx="609600" cy="441325"/>
          </a:xfrm>
        </p:spPr>
        <p:txBody>
          <a:bodyPr/>
          <a:lstStyle>
            <a:lvl1pPr>
              <a:defRPr>
                <a:solidFill>
                  <a:schemeClr val="accent3">
                    <a:shade val="75000"/>
                  </a:schemeClr>
                </a:solidFill>
              </a:defRPr>
            </a:lvl1pPr>
          </a:lstStyle>
          <a:p>
            <a:fld id="{12269D0B-4782-4192-A145-A2F81B9A20B8}" type="slidenum">
              <a:rPr lang="en-US" smtClean="0"/>
              <a:pPr/>
              <a:t>‹#›</a:t>
            </a:fld>
            <a:endParaRPr lang="en-US"/>
          </a:p>
        </p:txBody>
      </p:sp>
      <p:sp>
        <p:nvSpPr>
          <p:cNvPr id="8" name="Title 7"/>
          <p:cNvSpPr>
            <a:spLocks noGrp="1"/>
          </p:cNvSpPr>
          <p:nvPr>
            <p:ph type="ctrTitle"/>
          </p:nvPr>
        </p:nvSpPr>
        <p:spPr>
          <a:xfrm>
            <a:off x="914400" y="381000"/>
            <a:ext cx="10363200" cy="1752600"/>
          </a:xfrm>
        </p:spPr>
        <p:txBody>
          <a:bodyPr anchor="b"/>
          <a:lstStyle>
            <a:lvl1pPr>
              <a:defRPr sz="4200">
                <a:solidFill>
                  <a:schemeClr val="accent1"/>
                </a:solidFill>
              </a:defRPr>
            </a:lvl1pPr>
          </a:lstStyle>
          <a:p>
            <a:r>
              <a:rPr kumimoji="0" lang="en-US"/>
              <a:t>Click to edit Master title style</a:t>
            </a:r>
          </a:p>
        </p:txBody>
      </p:sp>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98994" y="6397507"/>
            <a:ext cx="3136900" cy="304038"/>
          </a:xfrm>
          <a:prstGeom prst="rect">
            <a:avLst/>
          </a:prstGeom>
        </p:spPr>
      </p:pic>
    </p:spTree>
    <p:extLst>
      <p:ext uri="{BB962C8B-B14F-4D97-AF65-F5344CB8AC3E}">
        <p14:creationId xmlns:p14="http://schemas.microsoft.com/office/powerpoint/2010/main" val="129330233"/>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a:xfrm>
            <a:off x="321056" y="6404984"/>
            <a:ext cx="4059936" cy="365760"/>
          </a:xfrm>
          <a:prstGeom prst="rect">
            <a:avLst/>
          </a:prstGeom>
        </p:spPr>
        <p:txBody>
          <a:bodyPr/>
          <a:lstStyle/>
          <a:p>
            <a:fld id="{B7FE93B7-34AB-4508-9309-3D9C85838AA8}" type="datetime1">
              <a:rPr lang="en-US" smtClean="0"/>
              <a:t>9/16/2016</a:t>
            </a:fld>
            <a:endParaRPr lang="en-US"/>
          </a:p>
        </p:txBody>
      </p:sp>
      <p:sp>
        <p:nvSpPr>
          <p:cNvPr id="6" name="Slide Number Placeholder 5"/>
          <p:cNvSpPr>
            <a:spLocks noGrp="1"/>
          </p:cNvSpPr>
          <p:nvPr>
            <p:ph type="sldNum" sz="quarter" idx="12"/>
          </p:nvPr>
        </p:nvSpPr>
        <p:spPr>
          <a:xfrm>
            <a:off x="5815584" y="1026373"/>
            <a:ext cx="609600" cy="441325"/>
          </a:xfrm>
        </p:spPr>
        <p:txBody>
          <a:bodyPr/>
          <a:lstStyle/>
          <a:p>
            <a:fld id="{12269D0B-4782-4192-A145-A2F81B9A20B8}" type="slidenum">
              <a:rPr lang="en-US" smtClean="0"/>
              <a:pPr/>
              <a:t>‹#›</a:t>
            </a:fld>
            <a:endParaRPr lang="en-US"/>
          </a:p>
        </p:txBody>
      </p:sp>
      <p:sp>
        <p:nvSpPr>
          <p:cNvPr id="8" name="Content Placeholder 7"/>
          <p:cNvSpPr>
            <a:spLocks noGrp="1"/>
          </p:cNvSpPr>
          <p:nvPr>
            <p:ph sz="quarter" idx="1"/>
          </p:nvPr>
        </p:nvSpPr>
        <p:spPr>
          <a:xfrm>
            <a:off x="402336" y="1527048"/>
            <a:ext cx="1133856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415028623"/>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6" name="Rectangle 15"/>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8" name="Rectangle 17"/>
          <p:cNvSpPr>
            <a:spLocks noChangeArrowheads="1"/>
          </p:cNvSpPr>
          <p:nvPr/>
        </p:nvSpPr>
        <p:spPr bwMode="white">
          <a:xfrm>
            <a:off x="11988800" y="1905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9" name="Rectangle 18"/>
          <p:cNvSpPr>
            <a:spLocks noChangeArrowheads="1"/>
          </p:cNvSpPr>
          <p:nvPr/>
        </p:nvSpPr>
        <p:spPr bwMode="white">
          <a:xfrm>
            <a:off x="203200" y="2286000"/>
            <a:ext cx="11777472"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2" name="Rectangle 11"/>
          <p:cNvSpPr>
            <a:spLocks noChangeArrowheads="1"/>
          </p:cNvSpPr>
          <p:nvPr/>
        </p:nvSpPr>
        <p:spPr bwMode="auto">
          <a:xfrm>
            <a:off x="207264" y="142352"/>
            <a:ext cx="11777472"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3" name="Text Placeholder 2"/>
          <p:cNvSpPr>
            <a:spLocks noGrp="1"/>
          </p:cNvSpPr>
          <p:nvPr>
            <p:ph type="body" idx="1"/>
          </p:nvPr>
        </p:nvSpPr>
        <p:spPr>
          <a:xfrm>
            <a:off x="1824568" y="2743200"/>
            <a:ext cx="8640232"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3" name="Rectangle 12"/>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4" name="Rectangle 13"/>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4" name="Date Placeholder 3"/>
          <p:cNvSpPr>
            <a:spLocks noGrp="1"/>
          </p:cNvSpPr>
          <p:nvPr>
            <p:ph type="dt" sz="half" idx="10"/>
          </p:nvPr>
        </p:nvSpPr>
        <p:spPr>
          <a:xfrm>
            <a:off x="808736" y="6412325"/>
            <a:ext cx="4059936" cy="365760"/>
          </a:xfrm>
          <a:prstGeom prst="rect">
            <a:avLst/>
          </a:prstGeom>
        </p:spPr>
        <p:txBody>
          <a:bodyPr/>
          <a:lstStyle/>
          <a:p>
            <a:fld id="{4911C4F1-2C31-45D1-9671-A6E087A7B162}" type="datetime1">
              <a:rPr lang="en-US" smtClean="0"/>
              <a:t>9/16/2016</a:t>
            </a:fld>
            <a:endParaRPr lang="en-US" dirty="0"/>
          </a:p>
        </p:txBody>
      </p:sp>
      <p:sp>
        <p:nvSpPr>
          <p:cNvPr id="8" name="Straight Connector 7"/>
          <p:cNvSpPr>
            <a:spLocks noChangeShapeType="1"/>
          </p:cNvSpPr>
          <p:nvPr/>
        </p:nvSpPr>
        <p:spPr bwMode="auto">
          <a:xfrm>
            <a:off x="203200" y="2438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a:p>
        </p:txBody>
      </p:sp>
      <p:sp>
        <p:nvSpPr>
          <p:cNvPr id="10" name="Oval 9"/>
          <p:cNvSpPr/>
          <p:nvPr/>
        </p:nvSpPr>
        <p:spPr>
          <a:xfrm>
            <a:off x="5689600" y="2115312"/>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Oval 10"/>
          <p:cNvSpPr/>
          <p:nvPr/>
        </p:nvSpPr>
        <p:spPr>
          <a:xfrm>
            <a:off x="5815584" y="2209800"/>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6" name="Slide Number Placeholder 5"/>
          <p:cNvSpPr>
            <a:spLocks noGrp="1"/>
          </p:cNvSpPr>
          <p:nvPr>
            <p:ph type="sldNum" sz="quarter" idx="12"/>
          </p:nvPr>
        </p:nvSpPr>
        <p:spPr>
          <a:xfrm>
            <a:off x="5791200" y="2199451"/>
            <a:ext cx="609600" cy="441325"/>
          </a:xfrm>
        </p:spPr>
        <p:txBody>
          <a:bodyPr/>
          <a:lstStyle>
            <a:lvl1pPr>
              <a:defRPr>
                <a:solidFill>
                  <a:schemeClr val="accent3">
                    <a:shade val="75000"/>
                  </a:schemeClr>
                </a:solidFill>
              </a:defRPr>
            </a:lvl1pPr>
          </a:lstStyle>
          <a:p>
            <a:fld id="{12269D0B-4782-4192-A145-A2F81B9A20B8}" type="slidenum">
              <a:rPr lang="en-US" smtClean="0"/>
              <a:pPr/>
              <a:t>‹#›</a:t>
            </a:fld>
            <a:endParaRPr lang="en-US"/>
          </a:p>
        </p:txBody>
      </p:sp>
      <p:sp>
        <p:nvSpPr>
          <p:cNvPr id="2" name="Title 1"/>
          <p:cNvSpPr>
            <a:spLocks noGrp="1"/>
          </p:cNvSpPr>
          <p:nvPr>
            <p:ph type="title"/>
          </p:nvPr>
        </p:nvSpPr>
        <p:spPr>
          <a:xfrm>
            <a:off x="963084" y="533400"/>
            <a:ext cx="10363200" cy="1524000"/>
          </a:xfrm>
        </p:spPr>
        <p:txBody>
          <a:bodyPr anchor="b"/>
          <a:lstStyle>
            <a:lvl1pPr algn="ctr">
              <a:buNone/>
              <a:defRPr sz="4200" b="0" cap="none" baseline="0">
                <a:solidFill>
                  <a:srgbClr val="FFFFFF"/>
                </a:solidFill>
              </a:defRPr>
            </a:lvl1pPr>
          </a:lstStyle>
          <a:p>
            <a:r>
              <a:rPr kumimoji="0" lang="en-US"/>
              <a:t>Click to edit Master title style</a:t>
            </a:r>
          </a:p>
        </p:txBody>
      </p:sp>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98994" y="6397507"/>
            <a:ext cx="3136900" cy="304038"/>
          </a:xfrm>
          <a:prstGeom prst="rect">
            <a:avLst/>
          </a:prstGeom>
        </p:spPr>
      </p:pic>
    </p:spTree>
    <p:extLst>
      <p:ext uri="{BB962C8B-B14F-4D97-AF65-F5344CB8AC3E}">
        <p14:creationId xmlns:p14="http://schemas.microsoft.com/office/powerpoint/2010/main" val="636972083"/>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02336" y="228600"/>
            <a:ext cx="11379200" cy="758952"/>
          </a:xfrm>
        </p:spPr>
        <p:txBody>
          <a:bodyPr/>
          <a:lstStyle/>
          <a:p>
            <a:r>
              <a:rPr kumimoji="0" lang="en-US"/>
              <a:t>Click to edit Master title style</a:t>
            </a:r>
          </a:p>
        </p:txBody>
      </p:sp>
      <p:sp>
        <p:nvSpPr>
          <p:cNvPr id="5" name="Date Placeholder 4"/>
          <p:cNvSpPr>
            <a:spLocks noGrp="1"/>
          </p:cNvSpPr>
          <p:nvPr>
            <p:ph type="dt" sz="half" idx="10"/>
          </p:nvPr>
        </p:nvSpPr>
        <p:spPr>
          <a:xfrm>
            <a:off x="382016" y="6395209"/>
            <a:ext cx="4059936" cy="365760"/>
          </a:xfrm>
          <a:prstGeom prst="rect">
            <a:avLst/>
          </a:prstGeom>
        </p:spPr>
        <p:txBody>
          <a:bodyPr/>
          <a:lstStyle/>
          <a:p>
            <a:fld id="{AE4EE29D-1C44-40F6-A36E-BD2AB447ABB1}" type="datetime1">
              <a:rPr lang="en-US" smtClean="0"/>
              <a:t>9/16/2016</a:t>
            </a:fld>
            <a:endParaRPr lang="en-US"/>
          </a:p>
        </p:txBody>
      </p:sp>
      <p:sp>
        <p:nvSpPr>
          <p:cNvPr id="7" name="Slide Number Placeholder 6"/>
          <p:cNvSpPr>
            <a:spLocks noGrp="1"/>
          </p:cNvSpPr>
          <p:nvPr>
            <p:ph type="sldNum" sz="quarter" idx="12"/>
          </p:nvPr>
        </p:nvSpPr>
        <p:spPr/>
        <p:txBody>
          <a:bodyPr/>
          <a:lstStyle/>
          <a:p>
            <a:fld id="{12269D0B-4782-4192-A145-A2F81B9A20B8}" type="slidenum">
              <a:rPr lang="en-US" smtClean="0"/>
              <a:pPr/>
              <a:t>‹#›</a:t>
            </a:fld>
            <a:endParaRPr lang="en-US"/>
          </a:p>
        </p:txBody>
      </p:sp>
      <p:sp>
        <p:nvSpPr>
          <p:cNvPr id="8" name="Straight Connector 7"/>
          <p:cNvSpPr>
            <a:spLocks noChangeShapeType="1"/>
          </p:cNvSpPr>
          <p:nvPr/>
        </p:nvSpPr>
        <p:spPr bwMode="auto">
          <a:xfrm flipV="1">
            <a:off x="6084107" y="1575653"/>
            <a:ext cx="11895"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sz="1800"/>
          </a:p>
        </p:txBody>
      </p:sp>
      <p:sp>
        <p:nvSpPr>
          <p:cNvPr id="10" name="Content Placeholder 9"/>
          <p:cNvSpPr>
            <a:spLocks noGrp="1"/>
          </p:cNvSpPr>
          <p:nvPr>
            <p:ph sz="half" idx="1"/>
          </p:nvPr>
        </p:nvSpPr>
        <p:spPr>
          <a:xfrm>
            <a:off x="402336" y="1371600"/>
            <a:ext cx="53848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6400800" y="1371600"/>
            <a:ext cx="53848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712552206"/>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6096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sz="1800"/>
          </a:p>
        </p:txBody>
      </p:sp>
      <p:sp>
        <p:nvSpPr>
          <p:cNvPr id="20" name="Rectangle 19"/>
          <p:cNvSpPr>
            <a:spLocks noChangeArrowheads="1"/>
          </p:cNvSpPr>
          <p:nvPr/>
        </p:nvSpPr>
        <p:spPr bwMode="white">
          <a:xfrm>
            <a:off x="0" y="0"/>
            <a:ext cx="12192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21" name="Rectangle 20"/>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22" name="Rectangle 21"/>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1" name="Rectangle 10"/>
          <p:cNvSpPr/>
          <p:nvPr/>
        </p:nvSpPr>
        <p:spPr>
          <a:xfrm>
            <a:off x="203200" y="1371600"/>
            <a:ext cx="11777472"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3" name="Rectangle 12"/>
          <p:cNvSpPr>
            <a:spLocks noChangeArrowheads="1"/>
          </p:cNvSpPr>
          <p:nvPr/>
        </p:nvSpPr>
        <p:spPr bwMode="auto">
          <a:xfrm>
            <a:off x="194564" y="6391656"/>
            <a:ext cx="11777472"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3" name="Text Placeholder 2"/>
          <p:cNvSpPr>
            <a:spLocks noGrp="1"/>
          </p:cNvSpPr>
          <p:nvPr>
            <p:ph type="body" idx="1"/>
          </p:nvPr>
        </p:nvSpPr>
        <p:spPr>
          <a:xfrm>
            <a:off x="402336" y="1524000"/>
            <a:ext cx="5386917"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388441" y="1524000"/>
            <a:ext cx="5389033"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a:xfrm>
            <a:off x="333248" y="6419088"/>
            <a:ext cx="4059936" cy="365760"/>
          </a:xfrm>
          <a:prstGeom prst="rect">
            <a:avLst/>
          </a:prstGeom>
        </p:spPr>
        <p:txBody>
          <a:bodyPr/>
          <a:lstStyle/>
          <a:p>
            <a:fld id="{DEF4ADC7-138A-47EE-A668-71E5BCC15610}" type="datetime1">
              <a:rPr lang="en-US" smtClean="0"/>
              <a:t>9/16/2016</a:t>
            </a:fld>
            <a:endParaRPr lang="en-US"/>
          </a:p>
        </p:txBody>
      </p:sp>
      <p:sp>
        <p:nvSpPr>
          <p:cNvPr id="15" name="Straight Connector 14"/>
          <p:cNvSpPr>
            <a:spLocks noChangeShapeType="1"/>
          </p:cNvSpPr>
          <p:nvPr/>
        </p:nvSpPr>
        <p:spPr bwMode="auto">
          <a:xfrm>
            <a:off x="203200" y="128016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a:p>
        </p:txBody>
      </p:sp>
      <p:sp>
        <p:nvSpPr>
          <p:cNvPr id="18" name="Rectangle 17"/>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24" name="Content Placeholder 23"/>
          <p:cNvSpPr>
            <a:spLocks noGrp="1"/>
          </p:cNvSpPr>
          <p:nvPr>
            <p:ph sz="quarter" idx="2"/>
          </p:nvPr>
        </p:nvSpPr>
        <p:spPr>
          <a:xfrm>
            <a:off x="402336" y="2471383"/>
            <a:ext cx="5388864" cy="3818404"/>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Content Placeholder 25"/>
          <p:cNvSpPr>
            <a:spLocks noGrp="1"/>
          </p:cNvSpPr>
          <p:nvPr>
            <p:ph sz="quarter" idx="4"/>
          </p:nvPr>
        </p:nvSpPr>
        <p:spPr>
          <a:xfrm>
            <a:off x="6400800" y="2471383"/>
            <a:ext cx="5384800" cy="382219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Oval 24"/>
          <p:cNvSpPr/>
          <p:nvPr/>
        </p:nvSpPr>
        <p:spPr>
          <a:xfrm>
            <a:off x="5689600" y="956036"/>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7" name="Oval 26"/>
          <p:cNvSpPr/>
          <p:nvPr/>
        </p:nvSpPr>
        <p:spPr>
          <a:xfrm>
            <a:off x="5815584" y="1050524"/>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Slide Number Placeholder 8"/>
          <p:cNvSpPr>
            <a:spLocks noGrp="1"/>
          </p:cNvSpPr>
          <p:nvPr>
            <p:ph type="sldNum" sz="quarter" idx="12"/>
          </p:nvPr>
        </p:nvSpPr>
        <p:spPr>
          <a:xfrm>
            <a:off x="5791200" y="1042417"/>
            <a:ext cx="609600" cy="441325"/>
          </a:xfrm>
        </p:spPr>
        <p:txBody>
          <a:bodyPr/>
          <a:lstStyle>
            <a:lvl1pPr algn="ctr">
              <a:defRPr/>
            </a:lvl1pPr>
          </a:lstStyle>
          <a:p>
            <a:fld id="{12269D0B-4782-4192-A145-A2F81B9A20B8}" type="slidenum">
              <a:rPr lang="en-US" smtClean="0"/>
              <a:pPr/>
              <a:t>‹#›</a:t>
            </a:fld>
            <a:endParaRPr lang="en-US"/>
          </a:p>
        </p:txBody>
      </p:sp>
      <p:sp>
        <p:nvSpPr>
          <p:cNvPr id="23" name="Title 22"/>
          <p:cNvSpPr>
            <a:spLocks noGrp="1"/>
          </p:cNvSpPr>
          <p:nvPr>
            <p:ph type="title"/>
          </p:nvPr>
        </p:nvSpPr>
        <p:spPr/>
        <p:txBody>
          <a:bodyPr rtlCol="0" anchor="b" anchorCtr="0"/>
          <a:lstStyle/>
          <a:p>
            <a:r>
              <a:rPr kumimoji="0" lang="en-US"/>
              <a:t>Click to edit Master title style</a:t>
            </a:r>
          </a:p>
        </p:txBody>
      </p:sp>
      <p:pic>
        <p:nvPicPr>
          <p:cNvPr id="28" name="Picture 2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98994" y="6397507"/>
            <a:ext cx="3136900" cy="304038"/>
          </a:xfrm>
          <a:prstGeom prst="rect">
            <a:avLst/>
          </a:prstGeom>
        </p:spPr>
      </p:pic>
    </p:spTree>
    <p:extLst>
      <p:ext uri="{BB962C8B-B14F-4D97-AF65-F5344CB8AC3E}">
        <p14:creationId xmlns:p14="http://schemas.microsoft.com/office/powerpoint/2010/main" val="869661887"/>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a:xfrm>
            <a:off x="382016" y="6404984"/>
            <a:ext cx="4059936" cy="365760"/>
          </a:xfrm>
          <a:prstGeom prst="rect">
            <a:avLst/>
          </a:prstGeom>
        </p:spPr>
        <p:txBody>
          <a:bodyPr/>
          <a:lstStyle/>
          <a:p>
            <a:fld id="{D7C0FD3A-EBC9-499F-85C2-75AF0B73CB4D}" type="datetime1">
              <a:rPr lang="en-US" smtClean="0"/>
              <a:t>9/16/2016</a:t>
            </a:fld>
            <a:endParaRPr lang="en-US"/>
          </a:p>
        </p:txBody>
      </p:sp>
      <p:sp>
        <p:nvSpPr>
          <p:cNvPr id="5" name="Slide Number Placeholder 4"/>
          <p:cNvSpPr>
            <a:spLocks noGrp="1"/>
          </p:cNvSpPr>
          <p:nvPr>
            <p:ph type="sldNum" sz="quarter" idx="12"/>
          </p:nvPr>
        </p:nvSpPr>
        <p:spPr>
          <a:xfrm>
            <a:off x="5791200" y="1036021"/>
            <a:ext cx="609600" cy="441325"/>
          </a:xfrm>
        </p:spPr>
        <p:txBody>
          <a:bodyPr/>
          <a:lstStyle/>
          <a:p>
            <a:fld id="{12269D0B-4782-4192-A145-A2F81B9A20B8}" type="slidenum">
              <a:rPr lang="en-US" smtClean="0"/>
              <a:pPr/>
              <a:t>‹#›</a:t>
            </a:fld>
            <a:endParaRPr lang="en-US"/>
          </a:p>
        </p:txBody>
      </p:sp>
    </p:spTree>
    <p:extLst>
      <p:ext uri="{BB962C8B-B14F-4D97-AF65-F5344CB8AC3E}">
        <p14:creationId xmlns:p14="http://schemas.microsoft.com/office/powerpoint/2010/main" val="33525982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8" name="Rectangle 7"/>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0" name="Rectangle 9"/>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9" name="Rectangle 8"/>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5" name="Rectangle 4"/>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6" name="Rectangle 5"/>
          <p:cNvSpPr>
            <a:spLocks noChangeArrowheads="1"/>
          </p:cNvSpPr>
          <p:nvPr/>
        </p:nvSpPr>
        <p:spPr bwMode="auto">
          <a:xfrm>
            <a:off x="203200" y="158496"/>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2" name="Date Placeholder 1"/>
          <p:cNvSpPr>
            <a:spLocks noGrp="1"/>
          </p:cNvSpPr>
          <p:nvPr>
            <p:ph type="dt" sz="half" idx="10"/>
          </p:nvPr>
        </p:nvSpPr>
        <p:spPr>
          <a:xfrm>
            <a:off x="711200" y="6412325"/>
            <a:ext cx="4059936" cy="365760"/>
          </a:xfrm>
          <a:prstGeom prst="rect">
            <a:avLst/>
          </a:prstGeom>
        </p:spPr>
        <p:txBody>
          <a:bodyPr/>
          <a:lstStyle/>
          <a:p>
            <a:fld id="{34C75B05-6364-4D6F-ABCE-F469D2CCC71B}" type="datetime1">
              <a:rPr lang="en-US" smtClean="0"/>
              <a:t>9/16/2016</a:t>
            </a:fld>
            <a:endParaRPr lang="en-US" dirty="0"/>
          </a:p>
        </p:txBody>
      </p:sp>
      <p:sp>
        <p:nvSpPr>
          <p:cNvPr id="4" name="Slide Number Placeholder 3"/>
          <p:cNvSpPr>
            <a:spLocks noGrp="1"/>
          </p:cNvSpPr>
          <p:nvPr>
            <p:ph type="sldNum" sz="quarter" idx="12"/>
          </p:nvPr>
        </p:nvSpPr>
        <p:spPr>
          <a:xfrm>
            <a:off x="5689600" y="6324600"/>
            <a:ext cx="812800" cy="441324"/>
          </a:xfrm>
        </p:spPr>
        <p:txBody>
          <a:bodyPr/>
          <a:lstStyle>
            <a:lvl1pPr>
              <a:defRPr>
                <a:solidFill>
                  <a:srgbClr val="FFFFFF"/>
                </a:solidFill>
              </a:defRPr>
            </a:lvl1pPr>
          </a:lstStyle>
          <a:p>
            <a:fld id="{12269D0B-4782-4192-A145-A2F81B9A20B8}" type="slidenum">
              <a:rPr lang="en-US" smtClean="0"/>
              <a:pPr/>
              <a:t>‹#›</a:t>
            </a:fld>
            <a:endParaRPr lang="en-US"/>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98994" y="6397507"/>
            <a:ext cx="3136900" cy="304038"/>
          </a:xfrm>
          <a:prstGeom prst="rect">
            <a:avLst/>
          </a:prstGeom>
        </p:spPr>
      </p:pic>
    </p:spTree>
    <p:extLst>
      <p:ext uri="{BB962C8B-B14F-4D97-AF65-F5344CB8AC3E}">
        <p14:creationId xmlns:p14="http://schemas.microsoft.com/office/powerpoint/2010/main" val="190023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09600" y="1600201"/>
            <a:ext cx="10972800" cy="41645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F8AB03-4757-F440-97C5-A699FB8D941D}" type="datetimeFigureOut">
              <a:rPr lang="en-US" smtClean="0"/>
              <a:t>9/16/2016</a:t>
            </a:fld>
            <a:endParaRPr lang="en-US"/>
          </a:p>
        </p:txBody>
      </p:sp>
      <p:sp>
        <p:nvSpPr>
          <p:cNvPr id="6" name="Slide Number Placeholder 5"/>
          <p:cNvSpPr>
            <a:spLocks noGrp="1"/>
          </p:cNvSpPr>
          <p:nvPr>
            <p:ph type="sldNum" sz="quarter" idx="12"/>
          </p:nvPr>
        </p:nvSpPr>
        <p:spPr>
          <a:xfrm>
            <a:off x="9347200" y="6254496"/>
            <a:ext cx="2844800" cy="365125"/>
          </a:xfrm>
          <a:prstGeom prst="rect">
            <a:avLst/>
          </a:prstGeom>
        </p:spPr>
        <p:txBody>
          <a:bodyPr/>
          <a:lstStyle/>
          <a:p>
            <a:fld id="{3759642A-79F0-B645-914E-35AFE00D152E}" type="slidenum">
              <a:rPr lang="en-US" smtClean="0"/>
              <a:t>‹#›</a:t>
            </a:fld>
            <a:endParaRPr lang="en-US" dirty="0"/>
          </a:p>
        </p:txBody>
      </p:sp>
    </p:spTree>
    <p:extLst>
      <p:ext uri="{BB962C8B-B14F-4D97-AF65-F5344CB8AC3E}">
        <p14:creationId xmlns:p14="http://schemas.microsoft.com/office/powerpoint/2010/main" val="19581409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203200" y="152400"/>
            <a:ext cx="11777472"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8" name="Rectangle 17"/>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6" name="Rectangle 15"/>
          <p:cNvSpPr>
            <a:spLocks noChangeArrowheads="1"/>
          </p:cNvSpPr>
          <p:nvPr/>
        </p:nvSpPr>
        <p:spPr bwMode="white">
          <a:xfrm>
            <a:off x="0" y="0"/>
            <a:ext cx="12192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3" name="Rectangle 12"/>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508000" y="914400"/>
            <a:ext cx="3149600" cy="990600"/>
          </a:xfrm>
        </p:spPr>
        <p:txBody>
          <a:bodyPr anchor="b">
            <a:noAutofit/>
          </a:bodyPr>
          <a:lstStyle>
            <a:lvl1pPr algn="l">
              <a:buNone/>
              <a:defRPr sz="2200" b="1">
                <a:solidFill>
                  <a:srgbClr val="FFFFFF"/>
                </a:solidFill>
              </a:defRPr>
            </a:lvl1pPr>
          </a:lstStyle>
          <a:p>
            <a:r>
              <a:rPr kumimoji="0" lang="en-US"/>
              <a:t>Click to edit Master title style</a:t>
            </a:r>
          </a:p>
        </p:txBody>
      </p:sp>
      <p:sp>
        <p:nvSpPr>
          <p:cNvPr id="3" name="Text Placeholder 2"/>
          <p:cNvSpPr>
            <a:spLocks noGrp="1"/>
          </p:cNvSpPr>
          <p:nvPr>
            <p:ph type="body" idx="2"/>
          </p:nvPr>
        </p:nvSpPr>
        <p:spPr>
          <a:xfrm>
            <a:off x="508000" y="1981201"/>
            <a:ext cx="31496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Rectangle 7"/>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9" name="Straight Connector 8"/>
          <p:cNvSpPr>
            <a:spLocks noChangeShapeType="1"/>
          </p:cNvSpPr>
          <p:nvPr/>
        </p:nvSpPr>
        <p:spPr bwMode="auto">
          <a:xfrm>
            <a:off x="203200" y="533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a:p>
        </p:txBody>
      </p:sp>
      <p:sp>
        <p:nvSpPr>
          <p:cNvPr id="20" name="Content Placeholder 19"/>
          <p:cNvSpPr>
            <a:spLocks noGrp="1"/>
          </p:cNvSpPr>
          <p:nvPr>
            <p:ph sz="quarter" idx="1"/>
          </p:nvPr>
        </p:nvSpPr>
        <p:spPr>
          <a:xfrm>
            <a:off x="4165600" y="685800"/>
            <a:ext cx="7518400" cy="5410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Oval 9"/>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Oval 10"/>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7" name="Slide Number Placeholder 6"/>
          <p:cNvSpPr>
            <a:spLocks noGrp="1"/>
          </p:cNvSpPr>
          <p:nvPr>
            <p:ph type="sldNum" sz="quarter" idx="12"/>
          </p:nvPr>
        </p:nvSpPr>
        <p:spPr>
          <a:xfrm>
            <a:off x="1828800" y="312739"/>
            <a:ext cx="609600" cy="441325"/>
          </a:xfrm>
        </p:spPr>
        <p:txBody>
          <a:bodyPr/>
          <a:lstStyle>
            <a:lvl1pPr>
              <a:defRPr>
                <a:solidFill>
                  <a:schemeClr val="accent3">
                    <a:shade val="75000"/>
                  </a:schemeClr>
                </a:solidFill>
              </a:defRPr>
            </a:lvl1pPr>
          </a:lstStyle>
          <a:p>
            <a:fld id="{12269D0B-4782-4192-A145-A2F81B9A20B8}" type="slidenum">
              <a:rPr lang="en-US" smtClean="0"/>
              <a:pPr/>
              <a:t>‹#›</a:t>
            </a:fld>
            <a:endParaRPr lang="en-US"/>
          </a:p>
        </p:txBody>
      </p:sp>
      <p:sp>
        <p:nvSpPr>
          <p:cNvPr id="21" name="Rectangle 20"/>
          <p:cNvSpPr>
            <a:spLocks noChangeArrowheads="1"/>
          </p:cNvSpPr>
          <p:nvPr/>
        </p:nvSpPr>
        <p:spPr bwMode="auto">
          <a:xfrm>
            <a:off x="199136" y="6388386"/>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solidFill>
                <a:schemeClr val="bg1"/>
              </a:solidFill>
            </a:endParaRPr>
          </a:p>
        </p:txBody>
      </p:sp>
      <p:sp>
        <p:nvSpPr>
          <p:cNvPr id="5" name="Date Placeholder 4"/>
          <p:cNvSpPr>
            <a:spLocks noGrp="1"/>
          </p:cNvSpPr>
          <p:nvPr>
            <p:ph type="dt" sz="half" idx="10"/>
          </p:nvPr>
        </p:nvSpPr>
        <p:spPr>
          <a:xfrm>
            <a:off x="510032" y="6416040"/>
            <a:ext cx="4059936" cy="365760"/>
          </a:xfrm>
          <a:prstGeom prst="rect">
            <a:avLst/>
          </a:prstGeom>
        </p:spPr>
        <p:txBody>
          <a:bodyPr/>
          <a:lstStyle/>
          <a:p>
            <a:fld id="{F211144E-48BD-44EF-AA9B-5E7FBE3D53FE}" type="datetime1">
              <a:rPr lang="en-US" smtClean="0"/>
              <a:t>9/16/2016</a:t>
            </a:fld>
            <a:endParaRPr lang="en-US"/>
          </a:p>
        </p:txBody>
      </p:sp>
      <p:pic>
        <p:nvPicPr>
          <p:cNvPr id="22" name="Pictur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98994" y="6397507"/>
            <a:ext cx="3136900" cy="304038"/>
          </a:xfrm>
          <a:prstGeom prst="rect">
            <a:avLst/>
          </a:prstGeom>
        </p:spPr>
      </p:pic>
    </p:spTree>
    <p:extLst>
      <p:ext uri="{BB962C8B-B14F-4D97-AF65-F5344CB8AC3E}">
        <p14:creationId xmlns:p14="http://schemas.microsoft.com/office/powerpoint/2010/main" val="4037546597"/>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203200" y="533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6" name="Rectangle 15"/>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7" name="Rectangle 16"/>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20" name="Rectangle 19"/>
          <p:cNvSpPr>
            <a:spLocks noChangeArrowheads="1"/>
          </p:cNvSpPr>
          <p:nvPr/>
        </p:nvSpPr>
        <p:spPr bwMode="auto">
          <a:xfrm>
            <a:off x="203200" y="152400"/>
            <a:ext cx="11777472"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8" name="Rectangle 7"/>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5" name="Rectangle 14"/>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2" name="Oval 11"/>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3" name="Oval 12"/>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7" name="Slide Number Placeholder 6"/>
          <p:cNvSpPr>
            <a:spLocks noGrp="1"/>
          </p:cNvSpPr>
          <p:nvPr>
            <p:ph type="sldNum" sz="quarter" idx="12"/>
          </p:nvPr>
        </p:nvSpPr>
        <p:spPr>
          <a:xfrm>
            <a:off x="1828800" y="312739"/>
            <a:ext cx="609600" cy="441325"/>
          </a:xfrm>
        </p:spPr>
        <p:txBody>
          <a:bodyPr/>
          <a:lstStyle/>
          <a:p>
            <a:fld id="{12269D0B-4782-4192-A145-A2F81B9A20B8}" type="slidenum">
              <a:rPr lang="en-US" smtClean="0"/>
              <a:pPr/>
              <a:t>‹#›</a:t>
            </a:fld>
            <a:endParaRPr lang="en-US"/>
          </a:p>
        </p:txBody>
      </p:sp>
      <p:sp>
        <p:nvSpPr>
          <p:cNvPr id="2" name="Title 1"/>
          <p:cNvSpPr>
            <a:spLocks noGrp="1"/>
          </p:cNvSpPr>
          <p:nvPr>
            <p:ph type="title"/>
          </p:nvPr>
        </p:nvSpPr>
        <p:spPr>
          <a:xfrm>
            <a:off x="4000500" y="5029200"/>
            <a:ext cx="7823200" cy="1219200"/>
          </a:xfrm>
        </p:spPr>
        <p:txBody>
          <a:bodyPr anchor="t">
            <a:noAutofit/>
          </a:bodyPr>
          <a:lstStyle>
            <a:lvl1pPr algn="l">
              <a:buNone/>
              <a:defRPr sz="240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4000500" y="609600"/>
            <a:ext cx="7823200" cy="4267200"/>
          </a:xfrm>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508000" y="990600"/>
            <a:ext cx="32512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22" name="Rectangle 21"/>
          <p:cNvSpPr>
            <a:spLocks noChangeArrowheads="1"/>
          </p:cNvSpPr>
          <p:nvPr/>
        </p:nvSpPr>
        <p:spPr bwMode="auto">
          <a:xfrm>
            <a:off x="199136" y="6388386"/>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200" dirty="0"/>
          </a:p>
        </p:txBody>
      </p:sp>
      <p:sp>
        <p:nvSpPr>
          <p:cNvPr id="5" name="Date Placeholder 4"/>
          <p:cNvSpPr>
            <a:spLocks noGrp="1"/>
          </p:cNvSpPr>
          <p:nvPr>
            <p:ph type="dt" sz="half" idx="10"/>
          </p:nvPr>
        </p:nvSpPr>
        <p:spPr>
          <a:xfrm>
            <a:off x="528320" y="6388385"/>
            <a:ext cx="4059936" cy="365760"/>
          </a:xfrm>
          <a:prstGeom prst="rect">
            <a:avLst/>
          </a:prstGeom>
        </p:spPr>
        <p:txBody>
          <a:bodyPr/>
          <a:lstStyle/>
          <a:p>
            <a:fld id="{F28C12F7-6BF1-40C0-BDE2-550BC47A9EAB}" type="datetime1">
              <a:rPr lang="en-US" smtClean="0"/>
              <a:t>9/16/2016</a:t>
            </a:fld>
            <a:endParaRPr lang="en-US"/>
          </a:p>
        </p:txBody>
      </p:sp>
      <p:pic>
        <p:nvPicPr>
          <p:cNvPr id="23" name="Picture 2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98994" y="6397507"/>
            <a:ext cx="3136900" cy="304038"/>
          </a:xfrm>
          <a:prstGeom prst="rect">
            <a:avLst/>
          </a:prstGeom>
        </p:spPr>
      </p:pic>
    </p:spTree>
    <p:extLst>
      <p:ext uri="{BB962C8B-B14F-4D97-AF65-F5344CB8AC3E}">
        <p14:creationId xmlns:p14="http://schemas.microsoft.com/office/powerpoint/2010/main" val="40386375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418592" y="6386696"/>
            <a:ext cx="4059936" cy="365760"/>
          </a:xfrm>
          <a:prstGeom prst="rect">
            <a:avLst/>
          </a:prstGeom>
        </p:spPr>
        <p:txBody>
          <a:bodyPr/>
          <a:lstStyle/>
          <a:p>
            <a:fld id="{73C1472C-42C6-4654-84BB-0837E04F165C}" type="datetime1">
              <a:rPr lang="en-US" smtClean="0"/>
              <a:t>9/16/2016</a:t>
            </a:fld>
            <a:endParaRPr lang="en-US"/>
          </a:p>
        </p:txBody>
      </p:sp>
      <p:sp>
        <p:nvSpPr>
          <p:cNvPr id="6" name="Slide Number Placeholder 5"/>
          <p:cNvSpPr>
            <a:spLocks noGrp="1"/>
          </p:cNvSpPr>
          <p:nvPr>
            <p:ph type="sldNum" sz="quarter" idx="12"/>
          </p:nvPr>
        </p:nvSpPr>
        <p:spPr/>
        <p:txBody>
          <a:bodyPr/>
          <a:lstStyle/>
          <a:p>
            <a:fld id="{12269D0B-4782-4192-A145-A2F81B9A20B8}" type="slidenum">
              <a:rPr lang="en-US" smtClean="0"/>
              <a:pPr/>
              <a:t>‹#›</a:t>
            </a:fld>
            <a:endParaRPr lang="en-US"/>
          </a:p>
        </p:txBody>
      </p:sp>
    </p:spTree>
    <p:extLst>
      <p:ext uri="{BB962C8B-B14F-4D97-AF65-F5344CB8AC3E}">
        <p14:creationId xmlns:p14="http://schemas.microsoft.com/office/powerpoint/2010/main" val="2754245883"/>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8" name="Rectangle 7"/>
          <p:cNvSpPr>
            <a:spLocks noChangeArrowheads="1"/>
          </p:cNvSpPr>
          <p:nvPr/>
        </p:nvSpPr>
        <p:spPr bwMode="white">
          <a:xfrm>
            <a:off x="9347200" y="0"/>
            <a:ext cx="28448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9" name="Rectangle 8"/>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0" name="Rectangle 9"/>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1" name="Rectangle 10"/>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2" name="Rectangle 11"/>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3" name="Straight Connector 12"/>
          <p:cNvSpPr>
            <a:spLocks noChangeShapeType="1"/>
          </p:cNvSpPr>
          <p:nvPr/>
        </p:nvSpPr>
        <p:spPr bwMode="auto">
          <a:xfrm rot="5400000">
            <a:off x="6403340"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a:p>
        </p:txBody>
      </p:sp>
      <p:sp>
        <p:nvSpPr>
          <p:cNvPr id="14" name="Oval 13"/>
          <p:cNvSpPr/>
          <p:nvPr/>
        </p:nvSpPr>
        <p:spPr>
          <a:xfrm>
            <a:off x="9119616" y="2925763"/>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5" name="Oval 14"/>
          <p:cNvSpPr/>
          <p:nvPr/>
        </p:nvSpPr>
        <p:spPr>
          <a:xfrm>
            <a:off x="9245600" y="3020251"/>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6" name="Slide Number Placeholder 5"/>
          <p:cNvSpPr>
            <a:spLocks noGrp="1"/>
          </p:cNvSpPr>
          <p:nvPr>
            <p:ph type="sldNum" sz="quarter" idx="12"/>
          </p:nvPr>
        </p:nvSpPr>
        <p:spPr>
          <a:xfrm>
            <a:off x="9221216" y="3009902"/>
            <a:ext cx="609600" cy="441325"/>
          </a:xfrm>
        </p:spPr>
        <p:txBody>
          <a:bodyPr/>
          <a:lstStyle/>
          <a:p>
            <a:fld id="{12269D0B-4782-4192-A145-A2F81B9A20B8}" type="slidenum">
              <a:rPr lang="en-US" smtClean="0"/>
              <a:pPr/>
              <a:t>‹#›</a:t>
            </a:fld>
            <a:endParaRPr lang="en-US"/>
          </a:p>
        </p:txBody>
      </p:sp>
      <p:sp>
        <p:nvSpPr>
          <p:cNvPr id="3" name="Vertical Text Placeholder 2"/>
          <p:cNvSpPr>
            <a:spLocks noGrp="1"/>
          </p:cNvSpPr>
          <p:nvPr>
            <p:ph type="body" orient="vert" idx="1"/>
          </p:nvPr>
        </p:nvSpPr>
        <p:spPr>
          <a:xfrm>
            <a:off x="406400" y="304800"/>
            <a:ext cx="8737600" cy="5821366"/>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418592" y="6391656"/>
            <a:ext cx="4059936" cy="365760"/>
          </a:xfrm>
          <a:prstGeom prst="rect">
            <a:avLst/>
          </a:prstGeom>
        </p:spPr>
        <p:txBody>
          <a:bodyPr/>
          <a:lstStyle/>
          <a:p>
            <a:fld id="{E48CAE98-8F3B-4A54-B2AF-EC424ACBDA14}" type="datetime1">
              <a:rPr lang="en-US" smtClean="0"/>
              <a:t>9/16/2016</a:t>
            </a:fld>
            <a:endParaRPr lang="en-US" dirty="0"/>
          </a:p>
        </p:txBody>
      </p:sp>
      <p:sp>
        <p:nvSpPr>
          <p:cNvPr id="2" name="Vertical Title 1"/>
          <p:cNvSpPr>
            <a:spLocks noGrp="1"/>
          </p:cNvSpPr>
          <p:nvPr>
            <p:ph type="title" orient="vert"/>
          </p:nvPr>
        </p:nvSpPr>
        <p:spPr>
          <a:xfrm>
            <a:off x="9855200" y="304802"/>
            <a:ext cx="1930400" cy="5851525"/>
          </a:xfrm>
        </p:spPr>
        <p:txBody>
          <a:bodyPr vert="eaVert"/>
          <a:lstStyle/>
          <a:p>
            <a:r>
              <a:rPr kumimoji="0" lang="en-US"/>
              <a:t>Click to edit Master title style</a:t>
            </a:r>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98994" y="6397507"/>
            <a:ext cx="3136900" cy="304038"/>
          </a:xfrm>
          <a:prstGeom prst="rect">
            <a:avLst/>
          </a:prstGeom>
        </p:spPr>
      </p:pic>
    </p:spTree>
    <p:extLst>
      <p:ext uri="{BB962C8B-B14F-4D97-AF65-F5344CB8AC3E}">
        <p14:creationId xmlns:p14="http://schemas.microsoft.com/office/powerpoint/2010/main" val="384170317"/>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9/16/2016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492685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9/16/2016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8633951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9/16/2016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4268704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9/16/2016</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0004578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9/16/2016</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1052945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9/16/2016</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7569005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F8AB03-4757-F440-97C5-A699FB8D941D}" type="datetimeFigureOut">
              <a:rPr lang="en-US" smtClean="0"/>
              <a:t>9/16/2016</a:t>
            </a:fld>
            <a:endParaRPr lang="en-US"/>
          </a:p>
        </p:txBody>
      </p:sp>
      <p:sp>
        <p:nvSpPr>
          <p:cNvPr id="6" name="Slide Number Placeholder 5"/>
          <p:cNvSpPr>
            <a:spLocks noGrp="1"/>
          </p:cNvSpPr>
          <p:nvPr>
            <p:ph type="sldNum" sz="quarter" idx="12"/>
          </p:nvPr>
        </p:nvSpPr>
        <p:spPr>
          <a:xfrm>
            <a:off x="9347200" y="6254496"/>
            <a:ext cx="2844800" cy="365125"/>
          </a:xfrm>
          <a:prstGeom prst="rect">
            <a:avLst/>
          </a:prstGeom>
        </p:spPr>
        <p:txBody>
          <a:bodyPr/>
          <a:lstStyle/>
          <a:p>
            <a:fld id="{3759642A-79F0-B645-914E-35AFE00D152E}" type="slidenum">
              <a:rPr lang="en-US" smtClean="0"/>
              <a:t>‹#›</a:t>
            </a:fld>
            <a:endParaRPr lang="en-US"/>
          </a:p>
        </p:txBody>
      </p:sp>
    </p:spTree>
    <p:extLst>
      <p:ext uri="{BB962C8B-B14F-4D97-AF65-F5344CB8AC3E}">
        <p14:creationId xmlns:p14="http://schemas.microsoft.com/office/powerpoint/2010/main" val="19180891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9/16/2016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9712572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9/16/2016</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8147332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9/16/2016</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5502014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9/16/2016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4187228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9/16/2016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8705051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3508377"/>
            <a:ext cx="10363200" cy="1470025"/>
          </a:xfrm>
        </p:spPr>
        <p:txBody>
          <a:bodyPr/>
          <a:lstStyle>
            <a:lvl1pPr algn="ctr">
              <a:defRPr>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828800" y="5054600"/>
            <a:ext cx="8534400" cy="1524000"/>
          </a:xfrm>
        </p:spPr>
        <p:txBody>
          <a:bodyPr/>
          <a:lstStyle>
            <a:lvl1pPr marL="0" indent="0" algn="ctr">
              <a:buNone/>
              <a:defRPr>
                <a:solidFill>
                  <a:srgbClr val="262F3F"/>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42748684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09600" y="1600201"/>
            <a:ext cx="10972800" cy="41645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585"/>
            <a:fld id="{A1F8AB03-4757-F440-97C5-A699FB8D941D}" type="datetimeFigureOut">
              <a:rPr lang="en-US" smtClean="0">
                <a:solidFill>
                  <a:srgbClr val="EEECE1"/>
                </a:solidFill>
              </a:rPr>
              <a:pPr defTabSz="609585"/>
              <a:t>9/16/2016</a:t>
            </a:fld>
            <a:endParaRPr lang="en-US">
              <a:solidFill>
                <a:srgbClr val="EEECE1"/>
              </a:solidFill>
            </a:endParaRPr>
          </a:p>
        </p:txBody>
      </p:sp>
      <p:sp>
        <p:nvSpPr>
          <p:cNvPr id="6" name="Slide Number Placeholder 5"/>
          <p:cNvSpPr>
            <a:spLocks noGrp="1"/>
          </p:cNvSpPr>
          <p:nvPr>
            <p:ph type="sldNum" sz="quarter" idx="12"/>
          </p:nvPr>
        </p:nvSpPr>
        <p:spPr>
          <a:xfrm>
            <a:off x="9347200" y="6254496"/>
            <a:ext cx="2844800" cy="365125"/>
          </a:xfrm>
          <a:prstGeom prst="rect">
            <a:avLst/>
          </a:prstGeom>
        </p:spPr>
        <p:txBody>
          <a:bodyPr/>
          <a:lstStyle/>
          <a:p>
            <a:pPr defTabSz="609585"/>
            <a:fld id="{3759642A-79F0-B645-914E-35AFE00D152E}" type="slidenum">
              <a:rPr lang="en-US" smtClean="0">
                <a:solidFill>
                  <a:srgbClr val="EEECE1"/>
                </a:solidFill>
              </a:rPr>
              <a:pPr defTabSz="609585"/>
              <a:t>‹#›</a:t>
            </a:fld>
            <a:endParaRPr lang="en-US" dirty="0">
              <a:solidFill>
                <a:srgbClr val="EEECE1"/>
              </a:solidFill>
            </a:endParaRPr>
          </a:p>
        </p:txBody>
      </p:sp>
    </p:spTree>
    <p:extLst>
      <p:ext uri="{BB962C8B-B14F-4D97-AF65-F5344CB8AC3E}">
        <p14:creationId xmlns:p14="http://schemas.microsoft.com/office/powerpoint/2010/main" val="18551164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3871588"/>
            <a:ext cx="10363200" cy="1362075"/>
          </a:xfrm>
        </p:spPr>
        <p:txBody>
          <a:bodyPr anchor="t"/>
          <a:lstStyle>
            <a:lvl1pPr algn="l">
              <a:defRPr sz="5333" b="1" cap="all"/>
            </a:lvl1pPr>
          </a:lstStyle>
          <a:p>
            <a:r>
              <a:rPr lang="en-US" dirty="0"/>
              <a:t>Click to edit Master title style</a:t>
            </a:r>
          </a:p>
        </p:txBody>
      </p:sp>
      <p:sp>
        <p:nvSpPr>
          <p:cNvPr id="3" name="Text Placeholder 2"/>
          <p:cNvSpPr>
            <a:spLocks noGrp="1"/>
          </p:cNvSpPr>
          <p:nvPr>
            <p:ph type="body" idx="1"/>
          </p:nvPr>
        </p:nvSpPr>
        <p:spPr>
          <a:xfrm>
            <a:off x="963084" y="2371401"/>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585"/>
            <a:fld id="{A1F8AB03-4757-F440-97C5-A699FB8D941D}" type="datetimeFigureOut">
              <a:rPr lang="en-US" smtClean="0">
                <a:solidFill>
                  <a:srgbClr val="EEECE1"/>
                </a:solidFill>
              </a:rPr>
              <a:pPr defTabSz="609585"/>
              <a:t>9/16/2016</a:t>
            </a:fld>
            <a:endParaRPr lang="en-US">
              <a:solidFill>
                <a:srgbClr val="EEECE1"/>
              </a:solidFill>
            </a:endParaRPr>
          </a:p>
        </p:txBody>
      </p:sp>
      <p:sp>
        <p:nvSpPr>
          <p:cNvPr id="6" name="Slide Number Placeholder 5"/>
          <p:cNvSpPr>
            <a:spLocks noGrp="1"/>
          </p:cNvSpPr>
          <p:nvPr>
            <p:ph type="sldNum" sz="quarter" idx="12"/>
          </p:nvPr>
        </p:nvSpPr>
        <p:spPr>
          <a:xfrm>
            <a:off x="9347200" y="6254496"/>
            <a:ext cx="2844800" cy="365125"/>
          </a:xfrm>
          <a:prstGeom prst="rect">
            <a:avLst/>
          </a:prstGeom>
        </p:spPr>
        <p:txBody>
          <a:bodyPr/>
          <a:lstStyle/>
          <a:p>
            <a:pPr defTabSz="609585"/>
            <a:fld id="{3759642A-79F0-B645-914E-35AFE00D152E}" type="slidenum">
              <a:rPr lang="en-US" smtClean="0">
                <a:solidFill>
                  <a:srgbClr val="EEECE1"/>
                </a:solidFill>
              </a:rPr>
              <a:pPr defTabSz="609585"/>
              <a:t>‹#›</a:t>
            </a:fld>
            <a:endParaRPr lang="en-US">
              <a:solidFill>
                <a:srgbClr val="EEECE1"/>
              </a:solidFill>
            </a:endParaRPr>
          </a:p>
        </p:txBody>
      </p:sp>
    </p:spTree>
    <p:extLst>
      <p:ext uri="{BB962C8B-B14F-4D97-AF65-F5344CB8AC3E}">
        <p14:creationId xmlns:p14="http://schemas.microsoft.com/office/powerpoint/2010/main" val="35304538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Non-Standard Section">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defTabSz="609585"/>
            <a:fld id="{A1F8AB03-4757-F440-97C5-A699FB8D941D}" type="datetimeFigureOut">
              <a:rPr lang="en-US" smtClean="0">
                <a:solidFill>
                  <a:srgbClr val="EEECE1"/>
                </a:solidFill>
              </a:rPr>
              <a:pPr defTabSz="609585"/>
              <a:t>9/16/2016</a:t>
            </a:fld>
            <a:endParaRPr lang="en-US" dirty="0">
              <a:solidFill>
                <a:srgbClr val="EEECE1"/>
              </a:solidFill>
            </a:endParaRPr>
          </a:p>
        </p:txBody>
      </p:sp>
      <p:sp>
        <p:nvSpPr>
          <p:cNvPr id="4" name="Slide Number Placeholder 3"/>
          <p:cNvSpPr>
            <a:spLocks noGrp="1"/>
          </p:cNvSpPr>
          <p:nvPr>
            <p:ph type="sldNum" sz="quarter" idx="11"/>
          </p:nvPr>
        </p:nvSpPr>
        <p:spPr/>
        <p:txBody>
          <a:bodyPr/>
          <a:lstStyle/>
          <a:p>
            <a:pPr defTabSz="609585"/>
            <a:fld id="{3759642A-79F0-B645-914E-35AFE00D152E}" type="slidenum">
              <a:rPr lang="en-US" smtClean="0">
                <a:solidFill>
                  <a:srgbClr val="EEECE1"/>
                </a:solidFill>
              </a:rPr>
              <a:pPr defTabSz="609585"/>
              <a:t>‹#›</a:t>
            </a:fld>
            <a:endParaRPr lang="en-US" dirty="0">
              <a:solidFill>
                <a:srgbClr val="EEECE1"/>
              </a:solidFill>
            </a:endParaRPr>
          </a:p>
        </p:txBody>
      </p:sp>
      <p:sp>
        <p:nvSpPr>
          <p:cNvPr id="5" name="Title 1"/>
          <p:cNvSpPr>
            <a:spLocks noGrp="1"/>
          </p:cNvSpPr>
          <p:nvPr>
            <p:ph type="title"/>
          </p:nvPr>
        </p:nvSpPr>
        <p:spPr>
          <a:xfrm>
            <a:off x="963084" y="3904363"/>
            <a:ext cx="10363200" cy="1362075"/>
          </a:xfrm>
        </p:spPr>
        <p:txBody>
          <a:bodyPr anchor="t"/>
          <a:lstStyle>
            <a:lvl1pPr algn="l">
              <a:defRPr sz="5333" b="1" cap="all"/>
            </a:lvl1pPr>
          </a:lstStyle>
          <a:p>
            <a:r>
              <a:rPr lang="en-US" dirty="0"/>
              <a:t>Click to edit Master title style</a:t>
            </a:r>
          </a:p>
        </p:txBody>
      </p:sp>
      <p:sp>
        <p:nvSpPr>
          <p:cNvPr id="6" name="Text Placeholder 2"/>
          <p:cNvSpPr>
            <a:spLocks noGrp="1"/>
          </p:cNvSpPr>
          <p:nvPr>
            <p:ph type="body" idx="1"/>
          </p:nvPr>
        </p:nvSpPr>
        <p:spPr>
          <a:xfrm>
            <a:off x="963084" y="2404176"/>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7" name="Date Placeholder 3"/>
          <p:cNvSpPr txBox="1">
            <a:spLocks/>
          </p:cNvSpPr>
          <p:nvPr userDrawn="1"/>
        </p:nvSpPr>
        <p:spPr>
          <a:xfrm>
            <a:off x="9347200" y="6039754"/>
            <a:ext cx="2844800" cy="214743"/>
          </a:xfrm>
          <a:prstGeom prst="rect">
            <a:avLst/>
          </a:prstGeom>
        </p:spPr>
        <p:txBody>
          <a:bodyPr vert="horz" lIns="121920" tIns="60960" rIns="121920" bIns="60960" rtlCol="0" anchor="ctr"/>
          <a:lstStyle>
            <a:defPPr>
              <a:defRPr lang="en-US"/>
            </a:defPPr>
            <a:lvl1pPr marL="0" algn="r" defTabSz="457200" rtl="0" eaLnBrk="1" latinLnBrk="0" hangingPunct="1">
              <a:defRPr sz="800" b="1" i="0" kern="1200">
                <a:solidFill>
                  <a:schemeClr val="bg2"/>
                </a:solidFill>
                <a:latin typeface="Verdana"/>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609585" rtl="0" eaLnBrk="1" fontAlgn="auto" latinLnBrk="0" hangingPunct="1">
              <a:lnSpc>
                <a:spcPct val="100000"/>
              </a:lnSpc>
              <a:spcBef>
                <a:spcPts val="0"/>
              </a:spcBef>
              <a:spcAft>
                <a:spcPts val="0"/>
              </a:spcAft>
              <a:buClrTx/>
              <a:buSzTx/>
              <a:buFontTx/>
              <a:buNone/>
              <a:tabLst/>
              <a:defRPr/>
            </a:pPr>
            <a:fld id="{A1F8AB03-4757-F440-97C5-A699FB8D941D}" type="datetimeFigureOut">
              <a:rPr kumimoji="0" lang="en-US" sz="1067" b="1" i="0" u="none" strike="noStrike" kern="1200" cap="none" spc="0" normalizeH="0" baseline="0" noProof="0" smtClean="0">
                <a:ln>
                  <a:noFill/>
                </a:ln>
                <a:solidFill>
                  <a:srgbClr val="EEECE1"/>
                </a:solidFill>
                <a:effectLst/>
                <a:uLnTx/>
                <a:uFillTx/>
                <a:latin typeface="Verdana"/>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9/16/2016</a:t>
            </a:fld>
            <a:endParaRPr kumimoji="0" lang="en-US" sz="1067" b="1" i="0" u="none" strike="noStrike" kern="1200" cap="none" spc="0" normalizeH="0" baseline="0" noProof="0">
              <a:ln>
                <a:noFill/>
              </a:ln>
              <a:solidFill>
                <a:srgbClr val="EEECE1"/>
              </a:solidFill>
              <a:effectLst/>
              <a:uLnTx/>
              <a:uFillTx/>
              <a:latin typeface="Verdana"/>
              <a:ea typeface="+mn-ea"/>
              <a:cs typeface="+mn-cs"/>
            </a:endParaRPr>
          </a:p>
        </p:txBody>
      </p:sp>
      <p:sp>
        <p:nvSpPr>
          <p:cNvPr id="8" name="Slide Number Placeholder 5"/>
          <p:cNvSpPr txBox="1">
            <a:spLocks/>
          </p:cNvSpPr>
          <p:nvPr userDrawn="1"/>
        </p:nvSpPr>
        <p:spPr>
          <a:xfrm>
            <a:off x="9347200" y="6254496"/>
            <a:ext cx="2844800" cy="365125"/>
          </a:xfrm>
          <a:prstGeom prst="rect">
            <a:avLst/>
          </a:prstGeom>
        </p:spPr>
        <p:txBody>
          <a:bodyPr/>
          <a:lstStyle>
            <a:defPPr>
              <a:defRPr lang="en-US"/>
            </a:defPPr>
            <a:lvl1pPr marL="0" algn="r" defTabSz="457200" rtl="0" eaLnBrk="1" latinLnBrk="0" hangingPunct="1">
              <a:defRPr sz="800" b="1" i="0" kern="1200">
                <a:solidFill>
                  <a:schemeClr val="bg2"/>
                </a:solidFill>
                <a:latin typeface="Verdana"/>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609585" rtl="0" eaLnBrk="1" fontAlgn="auto" latinLnBrk="0" hangingPunct="1">
              <a:lnSpc>
                <a:spcPct val="100000"/>
              </a:lnSpc>
              <a:spcBef>
                <a:spcPts val="0"/>
              </a:spcBef>
              <a:spcAft>
                <a:spcPts val="0"/>
              </a:spcAft>
              <a:buClrTx/>
              <a:buSzTx/>
              <a:buFontTx/>
              <a:buNone/>
              <a:tabLst/>
              <a:defRPr/>
            </a:pPr>
            <a:fld id="{3759642A-79F0-B645-914E-35AFE00D152E}" type="slidenum">
              <a:rPr kumimoji="0" lang="en-US" sz="1067" b="1" i="0" u="none" strike="noStrike" kern="1200" cap="none" spc="0" normalizeH="0" baseline="0" noProof="0" smtClean="0">
                <a:ln>
                  <a:noFill/>
                </a:ln>
                <a:solidFill>
                  <a:srgbClr val="EEECE1"/>
                </a:solidFill>
                <a:effectLst/>
                <a:uLnTx/>
                <a:uFillTx/>
                <a:latin typeface="Verdana"/>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a:t>
            </a:fld>
            <a:endParaRPr kumimoji="0" lang="en-US" sz="1067" b="1" i="0" u="none" strike="noStrike" kern="1200" cap="none" spc="0" normalizeH="0" baseline="0" noProof="0">
              <a:ln>
                <a:noFill/>
              </a:ln>
              <a:solidFill>
                <a:srgbClr val="EEECE1"/>
              </a:solidFill>
              <a:effectLst/>
              <a:uLnTx/>
              <a:uFillTx/>
              <a:latin typeface="Verdana"/>
              <a:ea typeface="+mn-ea"/>
              <a:cs typeface="+mn-cs"/>
            </a:endParaRPr>
          </a:p>
        </p:txBody>
      </p:sp>
    </p:spTree>
    <p:extLst>
      <p:ext uri="{BB962C8B-B14F-4D97-AF65-F5344CB8AC3E}">
        <p14:creationId xmlns:p14="http://schemas.microsoft.com/office/powerpoint/2010/main" val="11576048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155521"/>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155521"/>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585"/>
            <a:fld id="{A1F8AB03-4757-F440-97C5-A699FB8D941D}" type="datetimeFigureOut">
              <a:rPr lang="en-US" smtClean="0">
                <a:solidFill>
                  <a:srgbClr val="EEECE1"/>
                </a:solidFill>
              </a:rPr>
              <a:pPr defTabSz="609585"/>
              <a:t>9/16/2016</a:t>
            </a:fld>
            <a:endParaRPr lang="en-US" dirty="0">
              <a:solidFill>
                <a:srgbClr val="EEECE1"/>
              </a:solidFill>
            </a:endParaRPr>
          </a:p>
        </p:txBody>
      </p:sp>
      <p:sp>
        <p:nvSpPr>
          <p:cNvPr id="7" name="Slide Number Placeholder 6"/>
          <p:cNvSpPr>
            <a:spLocks noGrp="1"/>
          </p:cNvSpPr>
          <p:nvPr>
            <p:ph type="sldNum" sz="quarter" idx="12"/>
          </p:nvPr>
        </p:nvSpPr>
        <p:spPr>
          <a:xfrm>
            <a:off x="9347200" y="6254496"/>
            <a:ext cx="2844800" cy="365125"/>
          </a:xfrm>
          <a:prstGeom prst="rect">
            <a:avLst/>
          </a:prstGeom>
        </p:spPr>
        <p:txBody>
          <a:bodyPr/>
          <a:lstStyle/>
          <a:p>
            <a:pPr defTabSz="609585"/>
            <a:fld id="{3759642A-79F0-B645-914E-35AFE00D152E}" type="slidenum">
              <a:rPr lang="en-US" smtClean="0">
                <a:solidFill>
                  <a:srgbClr val="EEECE1"/>
                </a:solidFill>
              </a:rPr>
              <a:pPr defTabSz="609585"/>
              <a:t>‹#›</a:t>
            </a:fld>
            <a:endParaRPr lang="en-US" dirty="0">
              <a:solidFill>
                <a:srgbClr val="EEECE1"/>
              </a:solidFill>
            </a:endParaRPr>
          </a:p>
        </p:txBody>
      </p:sp>
      <p:sp>
        <p:nvSpPr>
          <p:cNvPr id="9" name="TextBox 8"/>
          <p:cNvSpPr txBox="1"/>
          <p:nvPr userDrawn="1"/>
        </p:nvSpPr>
        <p:spPr>
          <a:xfrm>
            <a:off x="-819354" y="852130"/>
            <a:ext cx="184731" cy="461665"/>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Franklin Gothic Book"/>
              <a:ea typeface="+mn-ea"/>
              <a:cs typeface="+mn-cs"/>
            </a:endParaRPr>
          </a:p>
        </p:txBody>
      </p:sp>
    </p:spTree>
    <p:extLst>
      <p:ext uri="{BB962C8B-B14F-4D97-AF65-F5344CB8AC3E}">
        <p14:creationId xmlns:p14="http://schemas.microsoft.com/office/powerpoint/2010/main" val="41829368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on-Standard Section">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1F8AB03-4757-F440-97C5-A699FB8D941D}" type="datetimeFigureOut">
              <a:rPr lang="en-US" smtClean="0"/>
              <a:pPr/>
              <a:t>9/16/2016</a:t>
            </a:fld>
            <a:endParaRPr lang="en-US" dirty="0"/>
          </a:p>
        </p:txBody>
      </p:sp>
      <p:sp>
        <p:nvSpPr>
          <p:cNvPr id="4" name="Slide Number Placeholder 3"/>
          <p:cNvSpPr>
            <a:spLocks noGrp="1"/>
          </p:cNvSpPr>
          <p:nvPr>
            <p:ph type="sldNum" sz="quarter" idx="11"/>
          </p:nvPr>
        </p:nvSpPr>
        <p:spPr/>
        <p:txBody>
          <a:bodyPr/>
          <a:lstStyle/>
          <a:p>
            <a:fld id="{3759642A-79F0-B645-914E-35AFE00D152E}" type="slidenum">
              <a:rPr lang="en-US" smtClean="0"/>
              <a:pPr/>
              <a:t>‹#›</a:t>
            </a:fld>
            <a:endParaRPr lang="en-US" dirty="0"/>
          </a:p>
        </p:txBody>
      </p:sp>
      <p:sp>
        <p:nvSpPr>
          <p:cNvPr id="5"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6"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3"/>
          <p:cNvSpPr txBox="1">
            <a:spLocks/>
          </p:cNvSpPr>
          <p:nvPr userDrawn="1"/>
        </p:nvSpPr>
        <p:spPr>
          <a:xfrm>
            <a:off x="9347200" y="6039753"/>
            <a:ext cx="2844800" cy="214743"/>
          </a:xfrm>
          <a:prstGeom prst="rect">
            <a:avLst/>
          </a:prstGeom>
        </p:spPr>
        <p:txBody>
          <a:bodyPr vert="horz" lIns="91440" tIns="45720" rIns="91440" bIns="45720" rtlCol="0" anchor="ctr"/>
          <a:lstStyle>
            <a:defPPr>
              <a:defRPr lang="en-US"/>
            </a:defPPr>
            <a:lvl1pPr marL="0" algn="r" defTabSz="457200" rtl="0" eaLnBrk="1" latinLnBrk="0" hangingPunct="1">
              <a:defRPr sz="800" b="1" i="0" kern="1200">
                <a:solidFill>
                  <a:schemeClr val="bg2"/>
                </a:solidFill>
                <a:latin typeface="Verdana"/>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1F8AB03-4757-F440-97C5-A699FB8D941D}" type="datetimeFigureOut">
              <a:rPr lang="en-US" sz="800" smtClean="0"/>
              <a:pPr/>
              <a:t>9/16/2016</a:t>
            </a:fld>
            <a:endParaRPr lang="en-US" sz="800"/>
          </a:p>
        </p:txBody>
      </p:sp>
      <p:sp>
        <p:nvSpPr>
          <p:cNvPr id="8" name="Slide Number Placeholder 5"/>
          <p:cNvSpPr txBox="1">
            <a:spLocks/>
          </p:cNvSpPr>
          <p:nvPr userDrawn="1"/>
        </p:nvSpPr>
        <p:spPr>
          <a:xfrm>
            <a:off x="9347200" y="6254496"/>
            <a:ext cx="2844800" cy="365125"/>
          </a:xfrm>
          <a:prstGeom prst="rect">
            <a:avLst/>
          </a:prstGeom>
        </p:spPr>
        <p:txBody>
          <a:bodyPr/>
          <a:lstStyle>
            <a:defPPr>
              <a:defRPr lang="en-US"/>
            </a:defPPr>
            <a:lvl1pPr marL="0" algn="r" defTabSz="457200" rtl="0" eaLnBrk="1" latinLnBrk="0" hangingPunct="1">
              <a:defRPr sz="800" b="1" i="0" kern="1200">
                <a:solidFill>
                  <a:schemeClr val="bg2"/>
                </a:solidFill>
                <a:latin typeface="Verdana"/>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759642A-79F0-B645-914E-35AFE00D152E}" type="slidenum">
              <a:rPr lang="en-US" sz="800" smtClean="0"/>
              <a:pPr/>
              <a:t>‹#›</a:t>
            </a:fld>
            <a:endParaRPr lang="en-US" sz="800"/>
          </a:p>
        </p:txBody>
      </p:sp>
    </p:spTree>
    <p:extLst>
      <p:ext uri="{BB962C8B-B14F-4D97-AF65-F5344CB8AC3E}">
        <p14:creationId xmlns:p14="http://schemas.microsoft.com/office/powerpoint/2010/main" val="20429878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526803"/>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526803"/>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585"/>
            <a:fld id="{A1F8AB03-4757-F440-97C5-A699FB8D941D}" type="datetimeFigureOut">
              <a:rPr lang="en-US" smtClean="0">
                <a:solidFill>
                  <a:srgbClr val="EEECE1"/>
                </a:solidFill>
              </a:rPr>
              <a:pPr defTabSz="609585"/>
              <a:t>9/16/2016</a:t>
            </a:fld>
            <a:endParaRPr lang="en-US">
              <a:solidFill>
                <a:srgbClr val="EEECE1"/>
              </a:solidFill>
            </a:endParaRPr>
          </a:p>
        </p:txBody>
      </p:sp>
      <p:sp>
        <p:nvSpPr>
          <p:cNvPr id="9" name="Slide Number Placeholder 8"/>
          <p:cNvSpPr>
            <a:spLocks noGrp="1"/>
          </p:cNvSpPr>
          <p:nvPr>
            <p:ph type="sldNum" sz="quarter" idx="12"/>
          </p:nvPr>
        </p:nvSpPr>
        <p:spPr>
          <a:xfrm>
            <a:off x="9347200" y="6246980"/>
            <a:ext cx="2844800" cy="365125"/>
          </a:xfrm>
          <a:prstGeom prst="rect">
            <a:avLst/>
          </a:prstGeom>
        </p:spPr>
        <p:txBody>
          <a:bodyPr/>
          <a:lstStyle/>
          <a:p>
            <a:pPr defTabSz="609585"/>
            <a:fld id="{3759642A-79F0-B645-914E-35AFE00D152E}" type="slidenum">
              <a:rPr lang="en-US" smtClean="0">
                <a:solidFill>
                  <a:srgbClr val="EEECE1"/>
                </a:solidFill>
              </a:rPr>
              <a:pPr defTabSz="609585"/>
              <a:t>‹#›</a:t>
            </a:fld>
            <a:endParaRPr lang="en-US">
              <a:solidFill>
                <a:srgbClr val="EEECE1"/>
              </a:solidFill>
            </a:endParaRPr>
          </a:p>
        </p:txBody>
      </p:sp>
    </p:spTree>
    <p:extLst>
      <p:ext uri="{BB962C8B-B14F-4D97-AF65-F5344CB8AC3E}">
        <p14:creationId xmlns:p14="http://schemas.microsoft.com/office/powerpoint/2010/main" val="33312063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585"/>
            <a:fld id="{A1F8AB03-4757-F440-97C5-A699FB8D941D}" type="datetimeFigureOut">
              <a:rPr lang="en-US" smtClean="0">
                <a:solidFill>
                  <a:srgbClr val="EEECE1"/>
                </a:solidFill>
              </a:rPr>
              <a:pPr defTabSz="609585"/>
              <a:t>9/16/2016</a:t>
            </a:fld>
            <a:endParaRPr lang="en-US">
              <a:solidFill>
                <a:srgbClr val="EEECE1"/>
              </a:solidFill>
            </a:endParaRPr>
          </a:p>
        </p:txBody>
      </p:sp>
      <p:sp>
        <p:nvSpPr>
          <p:cNvPr id="5" name="Slide Number Placeholder 4"/>
          <p:cNvSpPr>
            <a:spLocks noGrp="1"/>
          </p:cNvSpPr>
          <p:nvPr>
            <p:ph type="sldNum" sz="quarter" idx="12"/>
          </p:nvPr>
        </p:nvSpPr>
        <p:spPr>
          <a:xfrm>
            <a:off x="9347200" y="6254496"/>
            <a:ext cx="2844800" cy="365125"/>
          </a:xfrm>
          <a:prstGeom prst="rect">
            <a:avLst/>
          </a:prstGeom>
        </p:spPr>
        <p:txBody>
          <a:bodyPr/>
          <a:lstStyle/>
          <a:p>
            <a:pPr defTabSz="609585"/>
            <a:fld id="{3759642A-79F0-B645-914E-35AFE00D152E}" type="slidenum">
              <a:rPr lang="en-US" smtClean="0">
                <a:solidFill>
                  <a:srgbClr val="EEECE1"/>
                </a:solidFill>
              </a:rPr>
              <a:pPr defTabSz="609585"/>
              <a:t>‹#›</a:t>
            </a:fld>
            <a:endParaRPr lang="en-US">
              <a:solidFill>
                <a:srgbClr val="EEECE1"/>
              </a:solidFill>
            </a:endParaRPr>
          </a:p>
        </p:txBody>
      </p:sp>
    </p:spTree>
    <p:extLst>
      <p:ext uri="{BB962C8B-B14F-4D97-AF65-F5344CB8AC3E}">
        <p14:creationId xmlns:p14="http://schemas.microsoft.com/office/powerpoint/2010/main" val="30975090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585"/>
            <a:fld id="{A1F8AB03-4757-F440-97C5-A699FB8D941D}" type="datetimeFigureOut">
              <a:rPr lang="en-US" smtClean="0">
                <a:solidFill>
                  <a:srgbClr val="EEECE1"/>
                </a:solidFill>
              </a:rPr>
              <a:pPr defTabSz="609585"/>
              <a:t>9/16/2016</a:t>
            </a:fld>
            <a:endParaRPr lang="en-US">
              <a:solidFill>
                <a:srgbClr val="EEECE1"/>
              </a:solidFill>
            </a:endParaRPr>
          </a:p>
        </p:txBody>
      </p:sp>
      <p:sp>
        <p:nvSpPr>
          <p:cNvPr id="4" name="Slide Number Placeholder 3"/>
          <p:cNvSpPr>
            <a:spLocks noGrp="1"/>
          </p:cNvSpPr>
          <p:nvPr>
            <p:ph type="sldNum" sz="quarter" idx="12"/>
          </p:nvPr>
        </p:nvSpPr>
        <p:spPr>
          <a:xfrm>
            <a:off x="9347200" y="6254496"/>
            <a:ext cx="2844800" cy="365125"/>
          </a:xfrm>
          <a:prstGeom prst="rect">
            <a:avLst/>
          </a:prstGeom>
        </p:spPr>
        <p:txBody>
          <a:bodyPr/>
          <a:lstStyle/>
          <a:p>
            <a:pPr defTabSz="609585"/>
            <a:fld id="{3759642A-79F0-B645-914E-35AFE00D152E}" type="slidenum">
              <a:rPr lang="en-US" smtClean="0">
                <a:solidFill>
                  <a:srgbClr val="EEECE1"/>
                </a:solidFill>
              </a:rPr>
              <a:pPr defTabSz="609585"/>
              <a:t>‹#›</a:t>
            </a:fld>
            <a:endParaRPr lang="en-US" dirty="0">
              <a:solidFill>
                <a:srgbClr val="EEECE1"/>
              </a:solidFill>
            </a:endParaRPr>
          </a:p>
        </p:txBody>
      </p:sp>
    </p:spTree>
    <p:extLst>
      <p:ext uri="{BB962C8B-B14F-4D97-AF65-F5344CB8AC3E}">
        <p14:creationId xmlns:p14="http://schemas.microsoft.com/office/powerpoint/2010/main" val="29758664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1"/>
            <a:ext cx="6815667" cy="5346700"/>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28519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585"/>
            <a:fld id="{A1F8AB03-4757-F440-97C5-A699FB8D941D}" type="datetimeFigureOut">
              <a:rPr lang="en-US" smtClean="0">
                <a:solidFill>
                  <a:srgbClr val="EEECE1"/>
                </a:solidFill>
              </a:rPr>
              <a:pPr defTabSz="609585"/>
              <a:t>9/16/2016</a:t>
            </a:fld>
            <a:endParaRPr lang="en-US">
              <a:solidFill>
                <a:srgbClr val="EEECE1"/>
              </a:solidFill>
            </a:endParaRPr>
          </a:p>
        </p:txBody>
      </p:sp>
      <p:sp>
        <p:nvSpPr>
          <p:cNvPr id="7" name="Slide Number Placeholder 6"/>
          <p:cNvSpPr>
            <a:spLocks noGrp="1"/>
          </p:cNvSpPr>
          <p:nvPr>
            <p:ph type="sldNum" sz="quarter" idx="12"/>
          </p:nvPr>
        </p:nvSpPr>
        <p:spPr>
          <a:xfrm>
            <a:off x="9347200" y="6254496"/>
            <a:ext cx="2844800" cy="365125"/>
          </a:xfrm>
          <a:prstGeom prst="rect">
            <a:avLst/>
          </a:prstGeom>
        </p:spPr>
        <p:txBody>
          <a:bodyPr/>
          <a:lstStyle/>
          <a:p>
            <a:pPr defTabSz="609585"/>
            <a:fld id="{3759642A-79F0-B645-914E-35AFE00D152E}" type="slidenum">
              <a:rPr lang="en-US" smtClean="0">
                <a:solidFill>
                  <a:srgbClr val="EEECE1"/>
                </a:solidFill>
              </a:rPr>
              <a:pPr defTabSz="609585"/>
              <a:t>‹#›</a:t>
            </a:fld>
            <a:endParaRPr lang="en-US">
              <a:solidFill>
                <a:srgbClr val="EEECE1"/>
              </a:solidFill>
            </a:endParaRPr>
          </a:p>
        </p:txBody>
      </p:sp>
    </p:spTree>
    <p:extLst>
      <p:ext uri="{BB962C8B-B14F-4D97-AF65-F5344CB8AC3E}">
        <p14:creationId xmlns:p14="http://schemas.microsoft.com/office/powerpoint/2010/main" val="27465739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9"/>
            <a:ext cx="7315200" cy="370368"/>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
        <p:nvSpPr>
          <p:cNvPr id="5" name="Date Placeholder 4"/>
          <p:cNvSpPr>
            <a:spLocks noGrp="1"/>
          </p:cNvSpPr>
          <p:nvPr>
            <p:ph type="dt" sz="half" idx="10"/>
          </p:nvPr>
        </p:nvSpPr>
        <p:spPr/>
        <p:txBody>
          <a:bodyPr/>
          <a:lstStyle/>
          <a:p>
            <a:pPr defTabSz="609585"/>
            <a:fld id="{A1F8AB03-4757-F440-97C5-A699FB8D941D}" type="datetimeFigureOut">
              <a:rPr lang="en-US" smtClean="0">
                <a:solidFill>
                  <a:srgbClr val="EEECE1"/>
                </a:solidFill>
              </a:rPr>
              <a:pPr defTabSz="609585"/>
              <a:t>9/16/2016</a:t>
            </a:fld>
            <a:endParaRPr lang="en-US">
              <a:solidFill>
                <a:srgbClr val="EEECE1"/>
              </a:solidFill>
            </a:endParaRPr>
          </a:p>
        </p:txBody>
      </p:sp>
      <p:sp>
        <p:nvSpPr>
          <p:cNvPr id="7" name="Slide Number Placeholder 6"/>
          <p:cNvSpPr>
            <a:spLocks noGrp="1"/>
          </p:cNvSpPr>
          <p:nvPr>
            <p:ph type="sldNum" sz="quarter" idx="12"/>
          </p:nvPr>
        </p:nvSpPr>
        <p:spPr>
          <a:xfrm>
            <a:off x="9347200" y="6243804"/>
            <a:ext cx="2844800" cy="365125"/>
          </a:xfrm>
          <a:prstGeom prst="rect">
            <a:avLst/>
          </a:prstGeom>
        </p:spPr>
        <p:txBody>
          <a:bodyPr/>
          <a:lstStyle/>
          <a:p>
            <a:pPr defTabSz="609585"/>
            <a:fld id="{3759642A-79F0-B645-914E-35AFE00D152E}" type="slidenum">
              <a:rPr lang="en-US" smtClean="0">
                <a:solidFill>
                  <a:srgbClr val="EEECE1"/>
                </a:solidFill>
              </a:rPr>
              <a:pPr defTabSz="609585"/>
              <a:t>‹#›</a:t>
            </a:fld>
            <a:endParaRPr lang="en-US">
              <a:solidFill>
                <a:srgbClr val="EEECE1"/>
              </a:solidFill>
            </a:endParaRPr>
          </a:p>
        </p:txBody>
      </p:sp>
    </p:spTree>
    <p:extLst>
      <p:ext uri="{BB962C8B-B14F-4D97-AF65-F5344CB8AC3E}">
        <p14:creationId xmlns:p14="http://schemas.microsoft.com/office/powerpoint/2010/main" val="26146242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09600" y="1600200"/>
            <a:ext cx="10972800" cy="4092469"/>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pPr defTabSz="609585"/>
            <a:fld id="{A1F8AB03-4757-F440-97C5-A699FB8D941D}" type="datetimeFigureOut">
              <a:rPr lang="en-US" smtClean="0">
                <a:solidFill>
                  <a:srgbClr val="EEECE1"/>
                </a:solidFill>
              </a:rPr>
              <a:pPr defTabSz="609585"/>
              <a:t>9/16/2016</a:t>
            </a:fld>
            <a:endParaRPr lang="en-US">
              <a:solidFill>
                <a:srgbClr val="EEECE1"/>
              </a:solidFill>
            </a:endParaRPr>
          </a:p>
        </p:txBody>
      </p:sp>
      <p:sp>
        <p:nvSpPr>
          <p:cNvPr id="6" name="Slide Number Placeholder 5"/>
          <p:cNvSpPr>
            <a:spLocks noGrp="1"/>
          </p:cNvSpPr>
          <p:nvPr>
            <p:ph type="sldNum" sz="quarter" idx="12"/>
          </p:nvPr>
        </p:nvSpPr>
        <p:spPr>
          <a:xfrm>
            <a:off x="9347200" y="6246980"/>
            <a:ext cx="2844800" cy="365125"/>
          </a:xfrm>
          <a:prstGeom prst="rect">
            <a:avLst/>
          </a:prstGeom>
        </p:spPr>
        <p:txBody>
          <a:bodyPr/>
          <a:lstStyle/>
          <a:p>
            <a:pPr defTabSz="609585"/>
            <a:fld id="{3759642A-79F0-B645-914E-35AFE00D152E}" type="slidenum">
              <a:rPr lang="en-US" smtClean="0">
                <a:solidFill>
                  <a:srgbClr val="EEECE1"/>
                </a:solidFill>
              </a:rPr>
              <a:pPr defTabSz="609585"/>
              <a:t>‹#›</a:t>
            </a:fld>
            <a:endParaRPr lang="en-US">
              <a:solidFill>
                <a:srgbClr val="EEECE1"/>
              </a:solidFill>
            </a:endParaRPr>
          </a:p>
        </p:txBody>
      </p:sp>
    </p:spTree>
    <p:extLst>
      <p:ext uri="{BB962C8B-B14F-4D97-AF65-F5344CB8AC3E}">
        <p14:creationId xmlns:p14="http://schemas.microsoft.com/office/powerpoint/2010/main" val="36675719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436047"/>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09600" y="274639"/>
            <a:ext cx="8026400" cy="5436047"/>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pPr defTabSz="609585"/>
            <a:fld id="{A1F8AB03-4757-F440-97C5-A699FB8D941D}" type="datetimeFigureOut">
              <a:rPr lang="en-US" smtClean="0">
                <a:solidFill>
                  <a:srgbClr val="EEECE1"/>
                </a:solidFill>
              </a:rPr>
              <a:pPr defTabSz="609585"/>
              <a:t>9/16/2016</a:t>
            </a:fld>
            <a:endParaRPr lang="en-US">
              <a:solidFill>
                <a:srgbClr val="EEECE1"/>
              </a:solidFill>
            </a:endParaRPr>
          </a:p>
        </p:txBody>
      </p:sp>
      <p:sp>
        <p:nvSpPr>
          <p:cNvPr id="6" name="Slide Number Placeholder 5"/>
          <p:cNvSpPr>
            <a:spLocks noGrp="1"/>
          </p:cNvSpPr>
          <p:nvPr>
            <p:ph type="sldNum" sz="quarter" idx="12"/>
          </p:nvPr>
        </p:nvSpPr>
        <p:spPr>
          <a:xfrm>
            <a:off x="9347200" y="6254496"/>
            <a:ext cx="2844800" cy="365125"/>
          </a:xfrm>
          <a:prstGeom prst="rect">
            <a:avLst/>
          </a:prstGeom>
        </p:spPr>
        <p:txBody>
          <a:bodyPr/>
          <a:lstStyle/>
          <a:p>
            <a:pPr defTabSz="609585"/>
            <a:fld id="{3759642A-79F0-B645-914E-35AFE00D152E}" type="slidenum">
              <a:rPr lang="en-US" smtClean="0">
                <a:solidFill>
                  <a:srgbClr val="EEECE1"/>
                </a:solidFill>
              </a:rPr>
              <a:pPr defTabSz="609585"/>
              <a:t>‹#›</a:t>
            </a:fld>
            <a:endParaRPr lang="en-US">
              <a:solidFill>
                <a:srgbClr val="EEECE1"/>
              </a:solidFill>
            </a:endParaRPr>
          </a:p>
        </p:txBody>
      </p:sp>
    </p:spTree>
    <p:extLst>
      <p:ext uri="{BB962C8B-B14F-4D97-AF65-F5344CB8AC3E}">
        <p14:creationId xmlns:p14="http://schemas.microsoft.com/office/powerpoint/2010/main" val="12653298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15552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15552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1F8AB03-4757-F440-97C5-A699FB8D941D}" type="datetimeFigureOut">
              <a:rPr lang="en-US" smtClean="0"/>
              <a:t>9/16/2016</a:t>
            </a:fld>
            <a:endParaRPr lang="en-US" dirty="0"/>
          </a:p>
        </p:txBody>
      </p:sp>
      <p:sp>
        <p:nvSpPr>
          <p:cNvPr id="7" name="Slide Number Placeholder 6"/>
          <p:cNvSpPr>
            <a:spLocks noGrp="1"/>
          </p:cNvSpPr>
          <p:nvPr>
            <p:ph type="sldNum" sz="quarter" idx="12"/>
          </p:nvPr>
        </p:nvSpPr>
        <p:spPr>
          <a:xfrm>
            <a:off x="9347200" y="6254496"/>
            <a:ext cx="2844800" cy="365125"/>
          </a:xfrm>
          <a:prstGeom prst="rect">
            <a:avLst/>
          </a:prstGeom>
        </p:spPr>
        <p:txBody>
          <a:bodyPr/>
          <a:lstStyle/>
          <a:p>
            <a:fld id="{3759642A-79F0-B645-914E-35AFE00D152E}" type="slidenum">
              <a:rPr lang="en-US" smtClean="0"/>
              <a:t>‹#›</a:t>
            </a:fld>
            <a:endParaRPr lang="en-US" dirty="0"/>
          </a:p>
        </p:txBody>
      </p:sp>
      <p:sp>
        <p:nvSpPr>
          <p:cNvPr id="9" name="TextBox 8"/>
          <p:cNvSpPr txBox="1"/>
          <p:nvPr userDrawn="1"/>
        </p:nvSpPr>
        <p:spPr>
          <a:xfrm>
            <a:off x="-819355" y="852129"/>
            <a:ext cx="184731" cy="369332"/>
          </a:xfrm>
          <a:prstGeom prst="rect">
            <a:avLst/>
          </a:prstGeom>
          <a:noFill/>
        </p:spPr>
        <p:txBody>
          <a:bodyPr wrap="none" rtlCol="0">
            <a:spAutoFit/>
          </a:bodyPr>
          <a:lstStyle/>
          <a:p>
            <a:endParaRPr lang="en-US" sz="1800" dirty="0"/>
          </a:p>
        </p:txBody>
      </p:sp>
    </p:spTree>
    <p:extLst>
      <p:ext uri="{BB962C8B-B14F-4D97-AF65-F5344CB8AC3E}">
        <p14:creationId xmlns:p14="http://schemas.microsoft.com/office/powerpoint/2010/main" val="19442175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52680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52680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1F8AB03-4757-F440-97C5-A699FB8D941D}" type="datetimeFigureOut">
              <a:rPr lang="en-US" smtClean="0"/>
              <a:t>9/16/2016</a:t>
            </a:fld>
            <a:endParaRPr lang="en-US"/>
          </a:p>
        </p:txBody>
      </p:sp>
      <p:sp>
        <p:nvSpPr>
          <p:cNvPr id="9" name="Slide Number Placeholder 8"/>
          <p:cNvSpPr>
            <a:spLocks noGrp="1"/>
          </p:cNvSpPr>
          <p:nvPr>
            <p:ph type="sldNum" sz="quarter" idx="12"/>
          </p:nvPr>
        </p:nvSpPr>
        <p:spPr>
          <a:xfrm>
            <a:off x="9347200" y="6246980"/>
            <a:ext cx="2844800" cy="365125"/>
          </a:xfrm>
          <a:prstGeom prst="rect">
            <a:avLst/>
          </a:prstGeom>
        </p:spPr>
        <p:txBody>
          <a:bodyPr/>
          <a:lstStyle/>
          <a:p>
            <a:fld id="{3759642A-79F0-B645-914E-35AFE00D152E}" type="slidenum">
              <a:rPr lang="en-US" smtClean="0"/>
              <a:t>‹#›</a:t>
            </a:fld>
            <a:endParaRPr lang="en-US"/>
          </a:p>
        </p:txBody>
      </p:sp>
    </p:spTree>
    <p:extLst>
      <p:ext uri="{BB962C8B-B14F-4D97-AF65-F5344CB8AC3E}">
        <p14:creationId xmlns:p14="http://schemas.microsoft.com/office/powerpoint/2010/main" val="17196514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1F8AB03-4757-F440-97C5-A699FB8D941D}" type="datetimeFigureOut">
              <a:rPr lang="en-US" smtClean="0"/>
              <a:t>9/16/2016</a:t>
            </a:fld>
            <a:endParaRPr lang="en-US"/>
          </a:p>
        </p:txBody>
      </p:sp>
      <p:sp>
        <p:nvSpPr>
          <p:cNvPr id="5" name="Slide Number Placeholder 4"/>
          <p:cNvSpPr>
            <a:spLocks noGrp="1"/>
          </p:cNvSpPr>
          <p:nvPr>
            <p:ph type="sldNum" sz="quarter" idx="12"/>
          </p:nvPr>
        </p:nvSpPr>
        <p:spPr>
          <a:xfrm>
            <a:off x="9347200" y="6254496"/>
            <a:ext cx="2844800" cy="365125"/>
          </a:xfrm>
          <a:prstGeom prst="rect">
            <a:avLst/>
          </a:prstGeom>
        </p:spPr>
        <p:txBody>
          <a:bodyPr/>
          <a:lstStyle/>
          <a:p>
            <a:fld id="{3759642A-79F0-B645-914E-35AFE00D152E}" type="slidenum">
              <a:rPr lang="en-US" smtClean="0"/>
              <a:t>‹#›</a:t>
            </a:fld>
            <a:endParaRPr lang="en-US"/>
          </a:p>
        </p:txBody>
      </p:sp>
    </p:spTree>
    <p:extLst>
      <p:ext uri="{BB962C8B-B14F-4D97-AF65-F5344CB8AC3E}">
        <p14:creationId xmlns:p14="http://schemas.microsoft.com/office/powerpoint/2010/main" val="244616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F8AB03-4757-F440-97C5-A699FB8D941D}" type="datetimeFigureOut">
              <a:rPr lang="en-US" smtClean="0"/>
              <a:t>9/16/2016</a:t>
            </a:fld>
            <a:endParaRPr lang="en-US"/>
          </a:p>
        </p:txBody>
      </p:sp>
      <p:sp>
        <p:nvSpPr>
          <p:cNvPr id="4" name="Slide Number Placeholder 3"/>
          <p:cNvSpPr>
            <a:spLocks noGrp="1"/>
          </p:cNvSpPr>
          <p:nvPr>
            <p:ph type="sldNum" sz="quarter" idx="12"/>
          </p:nvPr>
        </p:nvSpPr>
        <p:spPr>
          <a:xfrm>
            <a:off x="9347200" y="6254496"/>
            <a:ext cx="2844800" cy="365125"/>
          </a:xfrm>
          <a:prstGeom prst="rect">
            <a:avLst/>
          </a:prstGeom>
        </p:spPr>
        <p:txBody>
          <a:bodyPr/>
          <a:lstStyle/>
          <a:p>
            <a:fld id="{3759642A-79F0-B645-914E-35AFE00D152E}" type="slidenum">
              <a:rPr lang="en-US" smtClean="0"/>
              <a:t>‹#›</a:t>
            </a:fld>
            <a:endParaRPr lang="en-US" dirty="0"/>
          </a:p>
        </p:txBody>
      </p:sp>
    </p:spTree>
    <p:extLst>
      <p:ext uri="{BB962C8B-B14F-4D97-AF65-F5344CB8AC3E}">
        <p14:creationId xmlns:p14="http://schemas.microsoft.com/office/powerpoint/2010/main" val="17749470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3467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28519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1F8AB03-4757-F440-97C5-A699FB8D941D}" type="datetimeFigureOut">
              <a:rPr lang="en-US" smtClean="0"/>
              <a:t>9/16/2016</a:t>
            </a:fld>
            <a:endParaRPr lang="en-US"/>
          </a:p>
        </p:txBody>
      </p:sp>
      <p:sp>
        <p:nvSpPr>
          <p:cNvPr id="7" name="Slide Number Placeholder 6"/>
          <p:cNvSpPr>
            <a:spLocks noGrp="1"/>
          </p:cNvSpPr>
          <p:nvPr>
            <p:ph type="sldNum" sz="quarter" idx="12"/>
          </p:nvPr>
        </p:nvSpPr>
        <p:spPr>
          <a:xfrm>
            <a:off x="9347200" y="6254496"/>
            <a:ext cx="2844800" cy="365125"/>
          </a:xfrm>
          <a:prstGeom prst="rect">
            <a:avLst/>
          </a:prstGeom>
        </p:spPr>
        <p:txBody>
          <a:bodyPr/>
          <a:lstStyle/>
          <a:p>
            <a:fld id="{3759642A-79F0-B645-914E-35AFE00D152E}" type="slidenum">
              <a:rPr lang="en-US" smtClean="0"/>
              <a:t>‹#›</a:t>
            </a:fld>
            <a:endParaRPr lang="en-US"/>
          </a:p>
        </p:txBody>
      </p:sp>
    </p:spTree>
    <p:extLst>
      <p:ext uri="{BB962C8B-B14F-4D97-AF65-F5344CB8AC3E}">
        <p14:creationId xmlns:p14="http://schemas.microsoft.com/office/powerpoint/2010/main" val="16206475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5.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6.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62134"/>
            <a:ext cx="10972800" cy="109890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329979"/>
            <a:ext cx="10972800" cy="437169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9347200" y="6324319"/>
            <a:ext cx="2844800" cy="101806"/>
          </a:xfrm>
          <a:prstGeom prst="rect">
            <a:avLst/>
          </a:prstGeom>
        </p:spPr>
        <p:txBody>
          <a:bodyPr vert="horz" lIns="91440" tIns="45720" rIns="91440" bIns="45720" rtlCol="0" anchor="ctr"/>
          <a:lstStyle>
            <a:lvl1pPr algn="r">
              <a:defRPr sz="800" b="1" i="0">
                <a:solidFill>
                  <a:schemeClr val="bg2"/>
                </a:solidFill>
                <a:latin typeface="Verdana"/>
              </a:defRPr>
            </a:lvl1pPr>
          </a:lstStyle>
          <a:p>
            <a:fld id="{A1F8AB03-4757-F440-97C5-A699FB8D941D}" type="datetimeFigureOut">
              <a:rPr lang="en-US" smtClean="0"/>
              <a:pPr/>
              <a:t>9/16/2016</a:t>
            </a:fld>
            <a:endParaRPr lang="en-US" dirty="0"/>
          </a:p>
        </p:txBody>
      </p:sp>
      <p:sp>
        <p:nvSpPr>
          <p:cNvPr id="8" name="Slide Number Placeholder 5"/>
          <p:cNvSpPr>
            <a:spLocks noGrp="1"/>
          </p:cNvSpPr>
          <p:nvPr>
            <p:ph type="sldNum" sz="quarter" idx="4"/>
          </p:nvPr>
        </p:nvSpPr>
        <p:spPr>
          <a:xfrm>
            <a:off x="9347200" y="6426125"/>
            <a:ext cx="2844800" cy="323362"/>
          </a:xfrm>
          <a:prstGeom prst="rect">
            <a:avLst/>
          </a:prstGeom>
        </p:spPr>
        <p:txBody>
          <a:bodyPr/>
          <a:lstStyle>
            <a:lvl1pPr algn="r">
              <a:defRPr sz="800" b="1" i="0">
                <a:solidFill>
                  <a:schemeClr val="bg2"/>
                </a:solidFill>
                <a:latin typeface="Verdana"/>
              </a:defRPr>
            </a:lvl1pPr>
          </a:lstStyle>
          <a:p>
            <a:fld id="{3759642A-79F0-B645-914E-35AFE00D152E}" type="slidenum">
              <a:rPr lang="en-US" smtClean="0"/>
              <a:pPr/>
              <a:t>‹#›</a:t>
            </a:fld>
            <a:endParaRPr lang="en-US" dirty="0"/>
          </a:p>
        </p:txBody>
      </p:sp>
    </p:spTree>
    <p:extLst>
      <p:ext uri="{BB962C8B-B14F-4D97-AF65-F5344CB8AC3E}">
        <p14:creationId xmlns:p14="http://schemas.microsoft.com/office/powerpoint/2010/main" val="34350457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457200" rtl="0" eaLnBrk="1" latinLnBrk="0" hangingPunct="1">
        <a:spcBef>
          <a:spcPct val="0"/>
        </a:spcBef>
        <a:buNone/>
        <a:defRPr sz="2800" b="1" i="0" kern="1200">
          <a:solidFill>
            <a:srgbClr val="364359"/>
          </a:solidFill>
          <a:latin typeface="Verdana"/>
          <a:ea typeface="+mj-ea"/>
          <a:cs typeface="+mj-cs"/>
        </a:defRPr>
      </a:lvl1pPr>
    </p:titleStyle>
    <p:bodyStyle>
      <a:lvl1pPr marL="342900" indent="-342900" algn="l" defTabSz="457200" rtl="0" eaLnBrk="1" latinLnBrk="0" hangingPunct="1">
        <a:spcBef>
          <a:spcPct val="20000"/>
        </a:spcBef>
        <a:buFont typeface="Arial"/>
        <a:buChar char="•"/>
        <a:defRPr sz="2800" kern="1200">
          <a:solidFill>
            <a:schemeClr val="tx1"/>
          </a:solidFill>
          <a:latin typeface="Verdana"/>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Verdana"/>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6" name="Rectangle 15"/>
          <p:cNvSpPr>
            <a:spLocks noChangeArrowheads="1"/>
          </p:cNvSpPr>
          <p:nvPr/>
        </p:nvSpPr>
        <p:spPr bwMode="white">
          <a:xfrm>
            <a:off x="0" y="1"/>
            <a:ext cx="12192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9" name="Rectangle 18"/>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9" name="Rectangle 8"/>
          <p:cNvSpPr>
            <a:spLocks noChangeArrowheads="1"/>
          </p:cNvSpPr>
          <p:nvPr userDrawn="1"/>
        </p:nvSpPr>
        <p:spPr bwMode="auto">
          <a:xfrm>
            <a:off x="199136" y="6388386"/>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8" name="Rectangle 7"/>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0" name="Straight Connector 9"/>
          <p:cNvSpPr>
            <a:spLocks noChangeShapeType="1"/>
          </p:cNvSpPr>
          <p:nvPr/>
        </p:nvSpPr>
        <p:spPr bwMode="auto">
          <a:xfrm>
            <a:off x="203200" y="1276743"/>
            <a:ext cx="1177747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a:p>
        </p:txBody>
      </p:sp>
      <p:sp>
        <p:nvSpPr>
          <p:cNvPr id="12" name="Oval 11"/>
          <p:cNvSpPr/>
          <p:nvPr/>
        </p:nvSpPr>
        <p:spPr>
          <a:xfrm>
            <a:off x="5689600" y="956036"/>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5" name="Oval 14"/>
          <p:cNvSpPr/>
          <p:nvPr/>
        </p:nvSpPr>
        <p:spPr>
          <a:xfrm>
            <a:off x="5815584" y="1050524"/>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3" name="Slide Number Placeholder 22"/>
          <p:cNvSpPr>
            <a:spLocks noGrp="1"/>
          </p:cNvSpPr>
          <p:nvPr>
            <p:ph type="sldNum" sz="quarter" idx="4"/>
          </p:nvPr>
        </p:nvSpPr>
        <p:spPr>
          <a:xfrm>
            <a:off x="5791200" y="1040175"/>
            <a:ext cx="6096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12269D0B-4782-4192-A145-A2F81B9A20B8}" type="slidenum">
              <a:rPr lang="en-US" smtClean="0"/>
              <a:pPr/>
              <a:t>‹#›</a:t>
            </a:fld>
            <a:endParaRPr lang="en-US"/>
          </a:p>
        </p:txBody>
      </p:sp>
      <p:sp>
        <p:nvSpPr>
          <p:cNvPr id="22" name="Title Placeholder 21"/>
          <p:cNvSpPr>
            <a:spLocks noGrp="1"/>
          </p:cNvSpPr>
          <p:nvPr>
            <p:ph type="title"/>
          </p:nvPr>
        </p:nvSpPr>
        <p:spPr>
          <a:xfrm>
            <a:off x="402336" y="228600"/>
            <a:ext cx="11379200" cy="758952"/>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402336" y="1524000"/>
            <a:ext cx="11379200" cy="459943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pic>
        <p:nvPicPr>
          <p:cNvPr id="20" name="Picture 19"/>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98994" y="6397507"/>
            <a:ext cx="3136900" cy="304038"/>
          </a:xfrm>
          <a:prstGeom prst="rect">
            <a:avLst/>
          </a:prstGeom>
        </p:spPr>
      </p:pic>
      <p:sp>
        <p:nvSpPr>
          <p:cNvPr id="21" name="Date Placeholder 27"/>
          <p:cNvSpPr>
            <a:spLocks noGrp="1"/>
          </p:cNvSpPr>
          <p:nvPr>
            <p:ph type="dt" sz="half" idx="2"/>
          </p:nvPr>
        </p:nvSpPr>
        <p:spPr>
          <a:xfrm>
            <a:off x="345440" y="6394258"/>
            <a:ext cx="4059936" cy="365760"/>
          </a:xfrm>
          <a:prstGeom prst="rect">
            <a:avLst/>
          </a:prstGeom>
        </p:spPr>
        <p:txBody>
          <a:bodyPr/>
          <a:lstStyle>
            <a:lvl1pPr>
              <a:defRPr sz="1200">
                <a:solidFill>
                  <a:schemeClr val="bg1"/>
                </a:solidFill>
              </a:defRPr>
            </a:lvl1pPr>
          </a:lstStyle>
          <a:p>
            <a:fld id="{06FABFEA-CFE7-4DFD-95F3-91075791FDAA}" type="datetime1">
              <a:rPr lang="en-US" smtClean="0"/>
              <a:t>9/16/2016</a:t>
            </a:fld>
            <a:endParaRPr lang="en-US" dirty="0"/>
          </a:p>
        </p:txBody>
      </p:sp>
    </p:spTree>
    <p:extLst>
      <p:ext uri="{BB962C8B-B14F-4D97-AF65-F5344CB8AC3E}">
        <p14:creationId xmlns:p14="http://schemas.microsoft.com/office/powerpoint/2010/main" val="92820954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hdr="0" ftr="0" dt="0"/>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9/16/2016</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54206074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62134"/>
            <a:ext cx="10972800" cy="109890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329979"/>
            <a:ext cx="10972800" cy="437169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9347200" y="6039754"/>
            <a:ext cx="2844800" cy="214743"/>
          </a:xfrm>
          <a:prstGeom prst="rect">
            <a:avLst/>
          </a:prstGeom>
        </p:spPr>
        <p:txBody>
          <a:bodyPr vert="horz" lIns="91440" tIns="45720" rIns="91440" bIns="45720" rtlCol="0" anchor="ctr"/>
          <a:lstStyle>
            <a:lvl1pPr algn="r">
              <a:defRPr sz="1067" b="1" i="0">
                <a:solidFill>
                  <a:schemeClr val="bg2"/>
                </a:solidFill>
                <a:latin typeface="Verdana"/>
              </a:defRPr>
            </a:lvl1pPr>
          </a:lstStyle>
          <a:p>
            <a:pPr defTabSz="609585"/>
            <a:fld id="{A1F8AB03-4757-F440-97C5-A699FB8D941D}" type="datetimeFigureOut">
              <a:rPr lang="en-US" smtClean="0">
                <a:solidFill>
                  <a:srgbClr val="EEECE1"/>
                </a:solidFill>
              </a:rPr>
              <a:pPr defTabSz="609585"/>
              <a:t>9/16/2016</a:t>
            </a:fld>
            <a:endParaRPr lang="en-US" dirty="0">
              <a:solidFill>
                <a:srgbClr val="EEECE1"/>
              </a:solidFill>
            </a:endParaRPr>
          </a:p>
        </p:txBody>
      </p:sp>
      <p:sp>
        <p:nvSpPr>
          <p:cNvPr id="8" name="Slide Number Placeholder 5"/>
          <p:cNvSpPr>
            <a:spLocks noGrp="1"/>
          </p:cNvSpPr>
          <p:nvPr>
            <p:ph type="sldNum" sz="quarter" idx="4"/>
          </p:nvPr>
        </p:nvSpPr>
        <p:spPr>
          <a:xfrm>
            <a:off x="9347200" y="6288194"/>
            <a:ext cx="2844800" cy="220855"/>
          </a:xfrm>
          <a:prstGeom prst="rect">
            <a:avLst/>
          </a:prstGeom>
        </p:spPr>
        <p:txBody>
          <a:bodyPr/>
          <a:lstStyle>
            <a:lvl1pPr algn="r">
              <a:defRPr sz="1067" b="1" i="0">
                <a:solidFill>
                  <a:schemeClr val="bg2"/>
                </a:solidFill>
                <a:latin typeface="Verdana"/>
              </a:defRPr>
            </a:lvl1pPr>
          </a:lstStyle>
          <a:p>
            <a:pPr defTabSz="609585"/>
            <a:fld id="{3759642A-79F0-B645-914E-35AFE00D152E}" type="slidenum">
              <a:rPr lang="en-US" smtClean="0">
                <a:solidFill>
                  <a:srgbClr val="EEECE1"/>
                </a:solidFill>
              </a:rPr>
              <a:pPr defTabSz="609585"/>
              <a:t>‹#›</a:t>
            </a:fld>
            <a:endParaRPr lang="en-US" dirty="0">
              <a:solidFill>
                <a:srgbClr val="EEECE1"/>
              </a:solidFill>
            </a:endParaRPr>
          </a:p>
        </p:txBody>
      </p:sp>
    </p:spTree>
    <p:extLst>
      <p:ext uri="{BB962C8B-B14F-4D97-AF65-F5344CB8AC3E}">
        <p14:creationId xmlns:p14="http://schemas.microsoft.com/office/powerpoint/2010/main" val="358755927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l" defTabSz="609585" rtl="0" eaLnBrk="1" latinLnBrk="0" hangingPunct="1">
        <a:spcBef>
          <a:spcPct val="0"/>
        </a:spcBef>
        <a:buNone/>
        <a:defRPr sz="3733" b="1" i="0" kern="1200">
          <a:solidFill>
            <a:srgbClr val="364359"/>
          </a:solidFill>
          <a:latin typeface="Verdana"/>
          <a:ea typeface="+mj-ea"/>
          <a:cs typeface="+mj-cs"/>
        </a:defRPr>
      </a:lvl1pPr>
    </p:titleStyle>
    <p:bodyStyle>
      <a:lvl1pPr marL="457189" indent="-457189" algn="l" defTabSz="609585" rtl="0" eaLnBrk="1" latinLnBrk="0" hangingPunct="1">
        <a:spcBef>
          <a:spcPct val="20000"/>
        </a:spcBef>
        <a:buFont typeface="Arial"/>
        <a:buChar char="•"/>
        <a:defRPr sz="3733" kern="1200">
          <a:solidFill>
            <a:schemeClr val="tx1"/>
          </a:solidFill>
          <a:latin typeface="Verdana"/>
          <a:ea typeface="+mn-ea"/>
          <a:cs typeface="+mn-cs"/>
        </a:defRPr>
      </a:lvl1pPr>
      <a:lvl2pPr marL="990575" indent="-380990" algn="l" defTabSz="609585" rtl="0" eaLnBrk="1" latinLnBrk="0" hangingPunct="1">
        <a:spcBef>
          <a:spcPct val="20000"/>
        </a:spcBef>
        <a:buFont typeface="Arial"/>
        <a:buChar char="–"/>
        <a:defRPr sz="3200" kern="1200">
          <a:solidFill>
            <a:schemeClr val="tx1"/>
          </a:solidFill>
          <a:latin typeface="Verdana"/>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Verdana"/>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Verdana"/>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Verdana"/>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2.xml"/><Relationship Id="rId5" Type="http://schemas.openxmlformats.org/officeDocument/2006/relationships/image" Target="../media/image10.jpeg"/><Relationship Id="rId4" Type="http://schemas.openxmlformats.org/officeDocument/2006/relationships/hyperlink" Target="https://www.google.com/url?sa=i&amp;rct=j&amp;q=&amp;esrc=s&amp;source=images&amp;cd=&amp;cad=rja&amp;uact=8&amp;ved=0ahUKEwi68qzJ6enOAhWE7iYKHVg6BssQjRwIBw&amp;url=https://bookertalk.com/2016/05/22/gold-star-tbr/&amp;psig=AFQjCNFpjRcYsMLWqgAtlTgVs3TsQWMIRA&amp;ust=1472670043826912"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3.xml"/><Relationship Id="rId1" Type="http://schemas.openxmlformats.org/officeDocument/2006/relationships/slideLayout" Target="../slideLayouts/slideLayout4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3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hyperlink" Target="http://cber.haslam.utk.edu/" TargetMode="Externa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4.jpg"/><Relationship Id="rId7" Type="http://schemas.openxmlformats.org/officeDocument/2006/relationships/image" Target="../media/image18.jp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4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21.JPG"/></Relationships>
</file>

<file path=ppt/slides/_rels/slide48.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5.xml"/><Relationship Id="rId1" Type="http://schemas.openxmlformats.org/officeDocument/2006/relationships/vmlDrawing" Target="../drawings/vmlDrawing1.vml"/><Relationship Id="rId4" Type="http://schemas.openxmlformats.org/officeDocument/2006/relationships/image" Target="../media/image29.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2209800" y="3650045"/>
            <a:ext cx="7772400" cy="1470025"/>
          </a:xfrm>
        </p:spPr>
        <p:txBody>
          <a:bodyPr>
            <a:normAutofit/>
          </a:bodyPr>
          <a:lstStyle/>
          <a:p>
            <a:r>
              <a:rPr lang="en-US" sz="3600" dirty="0">
                <a:latin typeface="Times New Roman" panose="02020603050405020304" pitchFamily="18" charset="0"/>
                <a:cs typeface="Times New Roman" panose="02020603050405020304" pitchFamily="18" charset="0"/>
              </a:rPr>
              <a:t>Quarterly Board Meeting</a:t>
            </a:r>
          </a:p>
        </p:txBody>
      </p:sp>
      <p:sp>
        <p:nvSpPr>
          <p:cNvPr id="9" name="Subtitle 8"/>
          <p:cNvSpPr>
            <a:spLocks noGrp="1"/>
          </p:cNvSpPr>
          <p:nvPr>
            <p:ph type="subTitle" idx="1"/>
          </p:nvPr>
        </p:nvSpPr>
        <p:spPr>
          <a:xfrm>
            <a:off x="2895600" y="4978402"/>
            <a:ext cx="6400800" cy="1377503"/>
          </a:xfrm>
        </p:spPr>
        <p:txBody>
          <a:bodyPr>
            <a:normAutofit/>
          </a:bodyPr>
          <a:lstStyle/>
          <a:p>
            <a:r>
              <a:rPr lang="en-US" b="1" i="1" dirty="0">
                <a:solidFill>
                  <a:schemeClr val="tx1"/>
                </a:solidFill>
                <a:latin typeface="Times New Roman" panose="02020603050405020304" pitchFamily="18" charset="0"/>
                <a:cs typeface="Times New Roman" panose="02020603050405020304" pitchFamily="18" charset="0"/>
              </a:rPr>
              <a:t>Chattanooga State Community College</a:t>
            </a:r>
          </a:p>
          <a:p>
            <a:r>
              <a:rPr lang="en-US" b="1" dirty="0">
                <a:solidFill>
                  <a:schemeClr val="tx1"/>
                </a:solidFill>
                <a:latin typeface="Times New Roman" panose="02020603050405020304" pitchFamily="18" charset="0"/>
                <a:cs typeface="Times New Roman" panose="02020603050405020304" pitchFamily="18" charset="0"/>
              </a:rPr>
              <a:t>September 16, 2016</a:t>
            </a:r>
          </a:p>
        </p:txBody>
      </p:sp>
    </p:spTree>
    <p:extLst>
      <p:ext uri="{BB962C8B-B14F-4D97-AF65-F5344CB8AC3E}">
        <p14:creationId xmlns:p14="http://schemas.microsoft.com/office/powerpoint/2010/main" val="2728904092"/>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3"/>
          <p:cNvSpPr>
            <a:spLocks noGrp="1"/>
          </p:cNvSpPr>
          <p:nvPr>
            <p:ph type="ctrTitle"/>
          </p:nvPr>
        </p:nvSpPr>
        <p:spPr>
          <a:xfrm>
            <a:off x="800535" y="3782191"/>
            <a:ext cx="10480747" cy="2494205"/>
          </a:xfrm>
        </p:spPr>
        <p:txBody>
          <a:bodyPr>
            <a:normAutofit fontScale="90000"/>
          </a:bodyPr>
          <a:lstStyle/>
          <a:p>
            <a:pPr algn="l"/>
            <a:r>
              <a:rPr lang="en-US" dirty="0">
                <a:latin typeface="Verdana" panose="020B0604030504040204" pitchFamily="34" charset="0"/>
              </a:rPr>
              <a:t>                 Completion Update</a:t>
            </a:r>
            <a:br>
              <a:rPr lang="en-US" dirty="0">
                <a:latin typeface="Verdana" panose="020B0604030504040204" pitchFamily="34" charset="0"/>
              </a:rPr>
            </a:br>
            <a:r>
              <a:rPr lang="en-US" dirty="0">
                <a:latin typeface="Verdana" panose="020B0604030504040204" pitchFamily="34" charset="0"/>
              </a:rPr>
              <a:t/>
            </a:r>
            <a:br>
              <a:rPr lang="en-US" dirty="0">
                <a:latin typeface="Verdana" panose="020B0604030504040204" pitchFamily="34" charset="0"/>
              </a:rPr>
            </a:br>
            <a:r>
              <a:rPr lang="en-US" sz="2933" dirty="0">
                <a:latin typeface="Verdana" panose="020B0604030504040204" pitchFamily="34" charset="0"/>
              </a:rPr>
              <a:t>1. Progress Towards the 2025 Goal   		</a:t>
            </a:r>
            <a:br>
              <a:rPr lang="en-US" sz="2933" dirty="0">
                <a:latin typeface="Verdana" panose="020B0604030504040204" pitchFamily="34" charset="0"/>
              </a:rPr>
            </a:br>
            <a:r>
              <a:rPr lang="en-US" sz="2933" dirty="0">
                <a:latin typeface="Verdana" panose="020B0604030504040204" pitchFamily="34" charset="0"/>
              </a:rPr>
              <a:t>2. Completion Agenda Update</a:t>
            </a:r>
            <a:br>
              <a:rPr lang="en-US" sz="2933" dirty="0">
                <a:latin typeface="Verdana" panose="020B0604030504040204" pitchFamily="34" charset="0"/>
              </a:rPr>
            </a:br>
            <a:r>
              <a:rPr lang="en-US" sz="2933" dirty="0">
                <a:latin typeface="Verdana" panose="020B0604030504040204" pitchFamily="34" charset="0"/>
              </a:rPr>
              <a:t>3. Strategy Highlight</a:t>
            </a:r>
            <a:r>
              <a:rPr lang="en-US" dirty="0">
                <a:latin typeface="Verdana" panose="020B0604030504040204" pitchFamily="34" charset="0"/>
              </a:rPr>
              <a:t/>
            </a:r>
            <a:br>
              <a:rPr lang="en-US" dirty="0">
                <a:latin typeface="Verdana" panose="020B0604030504040204" pitchFamily="34" charset="0"/>
              </a:rPr>
            </a:br>
            <a:endParaRPr lang="en-US" sz="2000" dirty="0">
              <a:latin typeface="Verdana" panose="020B0604030504040204" pitchFamily="34" charset="0"/>
            </a:endParaRPr>
          </a:p>
        </p:txBody>
      </p:sp>
    </p:spTree>
    <p:extLst>
      <p:ext uri="{BB962C8B-B14F-4D97-AF65-F5344CB8AC3E}">
        <p14:creationId xmlns:p14="http://schemas.microsoft.com/office/powerpoint/2010/main" val="51573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3"/>
          <p:cNvSpPr>
            <a:spLocks noGrp="1"/>
          </p:cNvSpPr>
          <p:nvPr>
            <p:ph type="ctrTitle"/>
          </p:nvPr>
        </p:nvSpPr>
        <p:spPr>
          <a:xfrm>
            <a:off x="1777544" y="3521262"/>
            <a:ext cx="8446240" cy="1470025"/>
          </a:xfrm>
        </p:spPr>
        <p:txBody>
          <a:bodyPr>
            <a:normAutofit fontScale="90000"/>
          </a:bodyPr>
          <a:lstStyle/>
          <a:p>
            <a:r>
              <a:rPr lang="en-US" dirty="0">
                <a:latin typeface="Verdana" panose="020B0604030504040204" pitchFamily="34" charset="0"/>
              </a:rPr>
              <a:t/>
            </a:r>
            <a:br>
              <a:rPr lang="en-US" dirty="0">
                <a:latin typeface="Verdana" panose="020B0604030504040204" pitchFamily="34" charset="0"/>
              </a:rPr>
            </a:br>
            <a:r>
              <a:rPr lang="en-US" dirty="0">
                <a:latin typeface="Verdana" panose="020B0604030504040204" pitchFamily="34" charset="0"/>
              </a:rPr>
              <a:t>Progress Towards the 2025 Goal</a:t>
            </a:r>
            <a:endParaRPr lang="en-US" sz="2000" dirty="0">
              <a:latin typeface="Verdana" panose="020B0604030504040204" pitchFamily="34" charset="0"/>
            </a:endParaRPr>
          </a:p>
        </p:txBody>
      </p:sp>
    </p:spTree>
    <p:extLst>
      <p:ext uri="{BB962C8B-B14F-4D97-AF65-F5344CB8AC3E}">
        <p14:creationId xmlns:p14="http://schemas.microsoft.com/office/powerpoint/2010/main" val="35991844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txBox="1">
            <a:spLocks/>
          </p:cNvSpPr>
          <p:nvPr/>
        </p:nvSpPr>
        <p:spPr bwMode="auto">
          <a:xfrm>
            <a:off x="1597573" y="7939"/>
            <a:ext cx="9196551"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2800">
                <a:solidFill>
                  <a:schemeClr val="tx1"/>
                </a:solidFill>
                <a:latin typeface="Verdana" panose="020B0604030504040204" pitchFamily="34" charset="0"/>
              </a:defRPr>
            </a:lvl1pPr>
            <a:lvl2pPr marL="742950" indent="-285750" defTabSz="457200">
              <a:spcBef>
                <a:spcPct val="20000"/>
              </a:spcBef>
              <a:buFont typeface="Arial" panose="020B0604020202020204" pitchFamily="34" charset="0"/>
              <a:buChar char="–"/>
              <a:defRPr sz="2400">
                <a:solidFill>
                  <a:schemeClr val="tx1"/>
                </a:solidFill>
                <a:latin typeface="Verdana" panose="020B060403050404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Verdana" panose="020B060403050404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Verdana" panose="020B060403050404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Verdana" panose="020B060403050404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9pPr>
          </a:lstStyle>
          <a:p>
            <a:pPr defTabSz="609585">
              <a:spcBef>
                <a:spcPct val="0"/>
              </a:spcBef>
              <a:buNone/>
            </a:pPr>
            <a:r>
              <a:rPr lang="en-US" altLang="en-US" b="1" dirty="0">
                <a:solidFill>
                  <a:srgbClr val="364359"/>
                </a:solidFill>
              </a:rPr>
              <a:t>2015-2016 COMPLETION GOAL PROGRESS</a:t>
            </a:r>
          </a:p>
        </p:txBody>
      </p:sp>
      <p:pic>
        <p:nvPicPr>
          <p:cNvPr id="9113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60563" y="685800"/>
            <a:ext cx="82296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0" name="irc_mi" descr="Image result for star">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10601" y="1371600"/>
            <a:ext cx="639763"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1192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3"/>
          <p:cNvSpPr>
            <a:spLocks noGrp="1"/>
          </p:cNvSpPr>
          <p:nvPr>
            <p:ph type="ctrTitle"/>
          </p:nvPr>
        </p:nvSpPr>
        <p:spPr>
          <a:xfrm>
            <a:off x="2459421" y="3846987"/>
            <a:ext cx="7598979" cy="2037840"/>
          </a:xfrm>
        </p:spPr>
        <p:txBody>
          <a:bodyPr>
            <a:normAutofit/>
          </a:bodyPr>
          <a:lstStyle/>
          <a:p>
            <a:pPr algn="l"/>
            <a:r>
              <a:rPr lang="en-US" dirty="0">
                <a:latin typeface="Verdana" panose="020B0604030504040204" pitchFamily="34" charset="0"/>
              </a:rPr>
              <a:t/>
            </a:r>
            <a:br>
              <a:rPr lang="en-US" dirty="0">
                <a:latin typeface="Verdana" panose="020B0604030504040204" pitchFamily="34" charset="0"/>
              </a:rPr>
            </a:br>
            <a:r>
              <a:rPr lang="en-US" dirty="0">
                <a:latin typeface="Verdana" panose="020B0604030504040204" pitchFamily="34" charset="0"/>
              </a:rPr>
              <a:t>Completion Agenda Update</a:t>
            </a:r>
            <a:br>
              <a:rPr lang="en-US" dirty="0">
                <a:latin typeface="Verdana" panose="020B0604030504040204" pitchFamily="34" charset="0"/>
              </a:rPr>
            </a:br>
            <a:endParaRPr lang="en-US" sz="2000" dirty="0">
              <a:latin typeface="Verdana" panose="020B0604030504040204" pitchFamily="34" charset="0"/>
            </a:endParaRPr>
          </a:p>
        </p:txBody>
      </p:sp>
    </p:spTree>
    <p:extLst>
      <p:ext uri="{BB962C8B-B14F-4D97-AF65-F5344CB8AC3E}">
        <p14:creationId xmlns:p14="http://schemas.microsoft.com/office/powerpoint/2010/main" val="27065761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4630877" y="1731266"/>
            <a:ext cx="0" cy="117669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383183" y="1046402"/>
            <a:ext cx="895032" cy="184933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01466" y="568412"/>
            <a:ext cx="1972084" cy="992165"/>
          </a:xfrm>
          <a:prstGeom prst="rect">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n-US" sz="1867" b="1" dirty="0">
                <a:solidFill>
                  <a:prstClr val="black"/>
                </a:solidFill>
                <a:latin typeface="Franklin Gothic Book"/>
              </a:rPr>
              <a:t>TBR 2010-2015 </a:t>
            </a:r>
          </a:p>
          <a:p>
            <a:pPr algn="ctr" defTabSz="457189"/>
            <a:r>
              <a:rPr lang="en-US" sz="1867" b="1" dirty="0">
                <a:solidFill>
                  <a:prstClr val="black"/>
                </a:solidFill>
                <a:latin typeface="Franklin Gothic Book"/>
              </a:rPr>
              <a:t>Strategic Plan</a:t>
            </a:r>
          </a:p>
          <a:p>
            <a:pPr algn="ctr" defTabSz="457189"/>
            <a:r>
              <a:rPr lang="en-US" sz="1867" b="1" dirty="0">
                <a:solidFill>
                  <a:prstClr val="black"/>
                </a:solidFill>
                <a:latin typeface="Franklin Gothic Book"/>
              </a:rPr>
              <a:t>(2009)</a:t>
            </a:r>
          </a:p>
        </p:txBody>
      </p:sp>
      <p:sp>
        <p:nvSpPr>
          <p:cNvPr id="6" name="Rectangle 5"/>
          <p:cNvSpPr/>
          <p:nvPr/>
        </p:nvSpPr>
        <p:spPr>
          <a:xfrm>
            <a:off x="418660" y="1696696"/>
            <a:ext cx="1954891" cy="1007593"/>
          </a:xfrm>
          <a:prstGeom prst="rect">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n-US" sz="1867" b="1" dirty="0">
                <a:solidFill>
                  <a:prstClr val="black"/>
                </a:solidFill>
                <a:latin typeface="Franklin Gothic Book"/>
              </a:rPr>
              <a:t>THEC Public Agenda (CCTA)</a:t>
            </a:r>
          </a:p>
          <a:p>
            <a:pPr algn="ctr" defTabSz="457189"/>
            <a:r>
              <a:rPr lang="en-US" sz="1867" b="1" dirty="0">
                <a:solidFill>
                  <a:prstClr val="black"/>
                </a:solidFill>
                <a:latin typeface="Franklin Gothic Book"/>
              </a:rPr>
              <a:t>(2010)</a:t>
            </a:r>
          </a:p>
        </p:txBody>
      </p:sp>
      <p:sp>
        <p:nvSpPr>
          <p:cNvPr id="7" name="Rectangle 6"/>
          <p:cNvSpPr/>
          <p:nvPr/>
        </p:nvSpPr>
        <p:spPr>
          <a:xfrm>
            <a:off x="2976236" y="520004"/>
            <a:ext cx="2840933" cy="1497417"/>
          </a:xfrm>
          <a:prstGeom prst="rect">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n-US" sz="2800" b="1" dirty="0">
                <a:solidFill>
                  <a:prstClr val="black"/>
                </a:solidFill>
                <a:latin typeface="Franklin Gothic Book"/>
              </a:rPr>
              <a:t>Drive to 55</a:t>
            </a:r>
          </a:p>
          <a:p>
            <a:pPr algn="ctr" defTabSz="457189"/>
            <a:r>
              <a:rPr lang="en-US" sz="2800" b="1" dirty="0">
                <a:solidFill>
                  <a:prstClr val="black"/>
                </a:solidFill>
                <a:latin typeface="Franklin Gothic Book"/>
              </a:rPr>
              <a:t>(2012)</a:t>
            </a:r>
          </a:p>
        </p:txBody>
      </p:sp>
      <p:sp>
        <p:nvSpPr>
          <p:cNvPr id="12" name="Rounded Rectangle 11"/>
          <p:cNvSpPr/>
          <p:nvPr/>
        </p:nvSpPr>
        <p:spPr>
          <a:xfrm>
            <a:off x="2652584" y="2907959"/>
            <a:ext cx="4876800" cy="2561967"/>
          </a:xfrm>
          <a:prstGeom prst="roundRect">
            <a:avLst/>
          </a:prstGeom>
          <a:solidFill>
            <a:schemeClr val="tx2">
              <a:lumMod val="40000"/>
              <a:lumOff val="60000"/>
            </a:schemeClr>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sz="3600" dirty="0">
                <a:solidFill>
                  <a:prstClr val="black"/>
                </a:solidFill>
                <a:latin typeface="Franklin Gothic Book"/>
              </a:rPr>
              <a:t>TBR</a:t>
            </a:r>
          </a:p>
          <a:p>
            <a:pPr algn="ctr" defTabSz="457189"/>
            <a:r>
              <a:rPr lang="en-US" sz="3600" dirty="0">
                <a:solidFill>
                  <a:prstClr val="black"/>
                </a:solidFill>
                <a:latin typeface="Franklin Gothic Book"/>
              </a:rPr>
              <a:t>COMPLETION GOAL</a:t>
            </a:r>
          </a:p>
        </p:txBody>
      </p:sp>
      <p:sp>
        <p:nvSpPr>
          <p:cNvPr id="19" name="TextBox 18"/>
          <p:cNvSpPr txBox="1"/>
          <p:nvPr/>
        </p:nvSpPr>
        <p:spPr>
          <a:xfrm>
            <a:off x="1843864" y="-33995"/>
            <a:ext cx="5755281" cy="523220"/>
          </a:xfrm>
          <a:prstGeom prst="rect">
            <a:avLst/>
          </a:prstGeom>
          <a:noFill/>
        </p:spPr>
        <p:txBody>
          <a:bodyPr wrap="square" rtlCol="0">
            <a:spAutoFit/>
          </a:bodyPr>
          <a:lstStyle/>
          <a:p>
            <a:pPr algn="ctr" defTabSz="457189"/>
            <a:r>
              <a:rPr lang="en-US" sz="2800" b="1" u="sng" dirty="0">
                <a:solidFill>
                  <a:prstClr val="black"/>
                </a:solidFill>
                <a:latin typeface="Franklin Gothic Book"/>
              </a:rPr>
              <a:t>GUIDING POLICIES</a:t>
            </a:r>
            <a:r>
              <a:rPr lang="en-US" sz="2800" u="sng" dirty="0">
                <a:solidFill>
                  <a:prstClr val="black"/>
                </a:solidFill>
                <a:latin typeface="Franklin Gothic Book"/>
              </a:rPr>
              <a:t>: </a:t>
            </a:r>
          </a:p>
        </p:txBody>
      </p:sp>
      <p:sp>
        <p:nvSpPr>
          <p:cNvPr id="20" name="Slide Number Placeholder 19"/>
          <p:cNvSpPr>
            <a:spLocks noGrp="1"/>
          </p:cNvSpPr>
          <p:nvPr>
            <p:ph type="sldNum" sz="quarter" idx="12"/>
          </p:nvPr>
        </p:nvSpPr>
        <p:spPr/>
        <p:txBody>
          <a:bodyPr/>
          <a:lstStyle/>
          <a:p>
            <a:pPr defTabSz="609585"/>
            <a:fld id="{3759642A-79F0-B645-914E-35AFE00D152E}" type="slidenum">
              <a:rPr lang="en-US">
                <a:solidFill>
                  <a:srgbClr val="EEECE1"/>
                </a:solidFill>
              </a:rPr>
              <a:pPr defTabSz="609585"/>
              <a:t>14</a:t>
            </a:fld>
            <a:endParaRPr lang="en-US" dirty="0">
              <a:solidFill>
                <a:srgbClr val="EEECE1"/>
              </a:solidFill>
            </a:endParaRPr>
          </a:p>
        </p:txBody>
      </p:sp>
      <p:sp>
        <p:nvSpPr>
          <p:cNvPr id="15" name="Rectangle 14"/>
          <p:cNvSpPr/>
          <p:nvPr/>
        </p:nvSpPr>
        <p:spPr>
          <a:xfrm>
            <a:off x="6004514" y="537808"/>
            <a:ext cx="2939932" cy="1606763"/>
          </a:xfrm>
          <a:prstGeom prst="rect">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n-US" sz="2800" b="1" dirty="0">
                <a:solidFill>
                  <a:prstClr val="black"/>
                </a:solidFill>
                <a:latin typeface="Franklin Gothic Book"/>
              </a:rPr>
              <a:t>TBR 2015-2025 Strategic Plan</a:t>
            </a:r>
          </a:p>
          <a:p>
            <a:pPr algn="ctr" defTabSz="457189"/>
            <a:r>
              <a:rPr lang="en-US" sz="2800" b="1" dirty="0">
                <a:solidFill>
                  <a:prstClr val="black"/>
                </a:solidFill>
                <a:latin typeface="Franklin Gothic Book"/>
              </a:rPr>
              <a:t>(2015)</a:t>
            </a:r>
          </a:p>
        </p:txBody>
      </p:sp>
      <p:cxnSp>
        <p:nvCxnSpPr>
          <p:cNvPr id="16" name="Straight Connector 15"/>
          <p:cNvCxnSpPr>
            <a:stCxn id="6" idx="3"/>
          </p:cNvCxnSpPr>
          <p:nvPr/>
        </p:nvCxnSpPr>
        <p:spPr>
          <a:xfrm>
            <a:off x="2373551" y="2200492"/>
            <a:ext cx="676331" cy="69524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8073007" y="3882769"/>
            <a:ext cx="2577227" cy="1343937"/>
          </a:xfrm>
          <a:prstGeom prst="rect">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n-US" sz="2800" b="1" dirty="0">
                <a:solidFill>
                  <a:prstClr val="black"/>
                </a:solidFill>
                <a:latin typeface="Franklin Gothic Book"/>
              </a:rPr>
              <a:t>FOCUS ACT</a:t>
            </a:r>
          </a:p>
          <a:p>
            <a:pPr algn="ctr" defTabSz="457189"/>
            <a:r>
              <a:rPr lang="en-US" sz="2800" b="1" dirty="0">
                <a:solidFill>
                  <a:prstClr val="black"/>
                </a:solidFill>
                <a:latin typeface="Franklin Gothic Book"/>
              </a:rPr>
              <a:t>(2016)</a:t>
            </a:r>
          </a:p>
        </p:txBody>
      </p:sp>
      <p:cxnSp>
        <p:nvCxnSpPr>
          <p:cNvPr id="22" name="Straight Connector 21"/>
          <p:cNvCxnSpPr>
            <a:endCxn id="18" idx="1"/>
          </p:cNvCxnSpPr>
          <p:nvPr/>
        </p:nvCxnSpPr>
        <p:spPr>
          <a:xfrm flipV="1">
            <a:off x="7529385" y="3136724"/>
            <a:ext cx="543623" cy="11024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665420" y="2144571"/>
            <a:ext cx="0" cy="79277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8073007" y="2481220"/>
            <a:ext cx="2615612" cy="1311008"/>
          </a:xfrm>
          <a:prstGeom prst="rect">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n-US" sz="2800" b="1" dirty="0">
                <a:solidFill>
                  <a:prstClr val="black"/>
                </a:solidFill>
                <a:latin typeface="Franklin Gothic Book"/>
              </a:rPr>
              <a:t>TN Promise</a:t>
            </a:r>
          </a:p>
          <a:p>
            <a:pPr algn="ctr" defTabSz="457189"/>
            <a:r>
              <a:rPr lang="en-US" sz="2800" b="1" dirty="0">
                <a:solidFill>
                  <a:prstClr val="black"/>
                </a:solidFill>
                <a:latin typeface="Franklin Gothic Book"/>
              </a:rPr>
              <a:t>(2015)</a:t>
            </a:r>
          </a:p>
        </p:txBody>
      </p:sp>
      <p:cxnSp>
        <p:nvCxnSpPr>
          <p:cNvPr id="21" name="Straight Connector 20"/>
          <p:cNvCxnSpPr/>
          <p:nvPr/>
        </p:nvCxnSpPr>
        <p:spPr>
          <a:xfrm>
            <a:off x="7529384" y="4676496"/>
            <a:ext cx="543621"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16260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nvPr>
        </p:nvGraphicFramePr>
        <p:xfrm>
          <a:off x="1111984" y="78243"/>
          <a:ext cx="10972800" cy="5892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276632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nvPr>
        </p:nvGraphicFramePr>
        <p:xfrm>
          <a:off x="1152701" y="260280"/>
          <a:ext cx="10863211" cy="561653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079575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nvPr>
        </p:nvGraphicFramePr>
        <p:xfrm>
          <a:off x="1210011" y="549993"/>
          <a:ext cx="10583693" cy="537993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016921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defTabSz="609585"/>
            <a:fld id="{3759642A-79F0-B645-914E-35AFE00D152E}" type="slidenum">
              <a:rPr lang="en-US">
                <a:solidFill>
                  <a:srgbClr val="EEECE1"/>
                </a:solidFill>
              </a:rPr>
              <a:pPr defTabSz="609585"/>
              <a:t>18</a:t>
            </a:fld>
            <a:endParaRPr lang="en-US" dirty="0">
              <a:solidFill>
                <a:srgbClr val="EEECE1"/>
              </a:solidFill>
            </a:endParaRPr>
          </a:p>
        </p:txBody>
      </p:sp>
      <p:sp>
        <p:nvSpPr>
          <p:cNvPr id="3" name="Rounded Rectangle 2"/>
          <p:cNvSpPr/>
          <p:nvPr/>
        </p:nvSpPr>
        <p:spPr>
          <a:xfrm>
            <a:off x="1616511" y="1237655"/>
            <a:ext cx="2561639" cy="2561967"/>
          </a:xfrm>
          <a:prstGeom prst="roundRect">
            <a:avLst/>
          </a:prstGeom>
          <a:solidFill>
            <a:schemeClr val="bg1"/>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sz="2800" dirty="0">
                <a:solidFill>
                  <a:prstClr val="black"/>
                </a:solidFill>
                <a:latin typeface="Franklin Gothic Book"/>
              </a:rPr>
              <a:t>TBR</a:t>
            </a:r>
          </a:p>
          <a:p>
            <a:pPr algn="ctr" defTabSz="457189"/>
            <a:r>
              <a:rPr lang="en-US" sz="2800" dirty="0">
                <a:solidFill>
                  <a:prstClr val="black"/>
                </a:solidFill>
                <a:latin typeface="Franklin Gothic Book"/>
              </a:rPr>
              <a:t>COMPLETION GOAL</a:t>
            </a:r>
          </a:p>
        </p:txBody>
      </p:sp>
      <p:sp>
        <p:nvSpPr>
          <p:cNvPr id="4" name="Rounded Rectangle 3"/>
          <p:cNvSpPr/>
          <p:nvPr/>
        </p:nvSpPr>
        <p:spPr>
          <a:xfrm>
            <a:off x="5029077" y="1237655"/>
            <a:ext cx="2348279" cy="2561967"/>
          </a:xfrm>
          <a:prstGeom prst="roundRect">
            <a:avLst/>
          </a:prstGeom>
          <a:solidFill>
            <a:schemeClr val="bg1"/>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sz="2800" dirty="0">
                <a:solidFill>
                  <a:prstClr val="black"/>
                </a:solidFill>
                <a:latin typeface="Franklin Gothic Book"/>
              </a:rPr>
              <a:t>Priority Strategies</a:t>
            </a:r>
          </a:p>
        </p:txBody>
      </p:sp>
      <p:sp>
        <p:nvSpPr>
          <p:cNvPr id="5" name="Plus 4"/>
          <p:cNvSpPr/>
          <p:nvPr/>
        </p:nvSpPr>
        <p:spPr>
          <a:xfrm>
            <a:off x="4115933" y="2133600"/>
            <a:ext cx="975360" cy="926592"/>
          </a:xfrm>
          <a:prstGeom prst="mathPl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prstClr val="white"/>
              </a:solidFill>
              <a:latin typeface="Franklin Gothic Book"/>
            </a:endParaRPr>
          </a:p>
        </p:txBody>
      </p:sp>
      <p:sp>
        <p:nvSpPr>
          <p:cNvPr id="6" name="Equal 5"/>
          <p:cNvSpPr/>
          <p:nvPr/>
        </p:nvSpPr>
        <p:spPr>
          <a:xfrm>
            <a:off x="7340181" y="2133600"/>
            <a:ext cx="877824" cy="926592"/>
          </a:xfrm>
          <a:prstGeom prst="mathEqual">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prstClr val="black"/>
              </a:solidFill>
              <a:latin typeface="Franklin Gothic Book"/>
            </a:endParaRPr>
          </a:p>
        </p:txBody>
      </p:sp>
      <p:sp>
        <p:nvSpPr>
          <p:cNvPr id="7" name="Rounded Rectangle 6"/>
          <p:cNvSpPr/>
          <p:nvPr/>
        </p:nvSpPr>
        <p:spPr>
          <a:xfrm>
            <a:off x="8180833" y="1315914"/>
            <a:ext cx="2348279" cy="2561967"/>
          </a:xfrm>
          <a:prstGeom prst="roundRect">
            <a:avLst/>
          </a:prstGeom>
          <a:solidFill>
            <a:schemeClr val="bg1"/>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sz="2800" dirty="0">
                <a:solidFill>
                  <a:prstClr val="black"/>
                </a:solidFill>
                <a:latin typeface="Franklin Gothic Book"/>
              </a:rPr>
              <a:t>Completion Agenda</a:t>
            </a:r>
          </a:p>
        </p:txBody>
      </p:sp>
    </p:spTree>
    <p:extLst>
      <p:ext uri="{BB962C8B-B14F-4D97-AF65-F5344CB8AC3E}">
        <p14:creationId xmlns:p14="http://schemas.microsoft.com/office/powerpoint/2010/main" val="34581048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Priority Completion Strategies</a:t>
            </a:r>
          </a:p>
        </p:txBody>
      </p:sp>
      <p:graphicFrame>
        <p:nvGraphicFramePr>
          <p:cNvPr id="8" name="Content Placeholder 7"/>
          <p:cNvGraphicFramePr>
            <a:graphicFrameLocks noGrp="1"/>
          </p:cNvGraphicFramePr>
          <p:nvPr>
            <p:ph idx="1"/>
            <p:extLst/>
          </p:nvPr>
        </p:nvGraphicFramePr>
        <p:xfrm>
          <a:off x="1981200" y="1101214"/>
          <a:ext cx="8458200" cy="3632677"/>
        </p:xfrm>
        <a:graphic>
          <a:graphicData uri="http://schemas.openxmlformats.org/drawingml/2006/table">
            <a:tbl>
              <a:tblPr firstRow="1" bandRow="1">
                <a:tableStyleId>{5C22544A-7EE6-4342-B048-85BDC9FD1C3A}</a:tableStyleId>
              </a:tblPr>
              <a:tblGrid>
                <a:gridCol w="3962400">
                  <a:extLst>
                    <a:ext uri="{9D8B030D-6E8A-4147-A177-3AD203B41FA5}">
                      <a16:colId xmlns:a16="http://schemas.microsoft.com/office/drawing/2014/main" val="20000"/>
                    </a:ext>
                  </a:extLst>
                </a:gridCol>
                <a:gridCol w="4495800">
                  <a:extLst>
                    <a:ext uri="{9D8B030D-6E8A-4147-A177-3AD203B41FA5}">
                      <a16:colId xmlns:a16="http://schemas.microsoft.com/office/drawing/2014/main" val="20001"/>
                    </a:ext>
                  </a:extLst>
                </a:gridCol>
              </a:tblGrid>
              <a:tr h="683419">
                <a:tc gridSpan="2">
                  <a:txBody>
                    <a:bodyPr/>
                    <a:lstStyle/>
                    <a:p>
                      <a:pPr algn="ctr"/>
                      <a:r>
                        <a:rPr lang="en-US" sz="3600" dirty="0">
                          <a:solidFill>
                            <a:schemeClr val="tx1"/>
                          </a:solidFill>
                        </a:rPr>
                        <a:t>System Level Strategies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hMerge="1">
                  <a:txBody>
                    <a:bodyPr/>
                    <a:lstStyle/>
                    <a:p>
                      <a:endParaRPr lang="en-US" dirty="0"/>
                    </a:p>
                  </a:txBody>
                  <a:tcPr/>
                </a:tc>
                <a:extLst>
                  <a:ext uri="{0D108BD9-81ED-4DB2-BD59-A6C34878D82A}">
                    <a16:rowId xmlns:a16="http://schemas.microsoft.com/office/drawing/2014/main" val="10000"/>
                  </a:ext>
                </a:extLst>
              </a:tr>
              <a:tr h="423069">
                <a:tc>
                  <a:txBody>
                    <a:bodyPr/>
                    <a:lstStyle/>
                    <a:p>
                      <a:r>
                        <a:rPr lang="en-US" sz="2000" dirty="0"/>
                        <a:t>Architected</a:t>
                      </a:r>
                      <a:r>
                        <a:rPr lang="en-US" sz="2000" baseline="0" dirty="0"/>
                        <a:t> Choice</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t>Data Driven Decision Making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23069">
                <a:tc>
                  <a:txBody>
                    <a:bodyPr/>
                    <a:lstStyle/>
                    <a:p>
                      <a:r>
                        <a:rPr lang="en-US" sz="2000" dirty="0">
                          <a:solidFill>
                            <a:schemeClr val="tx1"/>
                          </a:solidFill>
                        </a:rPr>
                        <a:t>Articulated Paths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t>Degree Attainment Efficiencies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701040">
                <a:tc>
                  <a:txBody>
                    <a:bodyPr/>
                    <a:lstStyle/>
                    <a:p>
                      <a:r>
                        <a:rPr lang="en-US" sz="2000" dirty="0"/>
                        <a:t>Community</a:t>
                      </a:r>
                      <a:r>
                        <a:rPr lang="en-US" sz="2000" baseline="0" dirty="0"/>
                        <a:t>, Belonging, and Inclusion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strike="noStrike" dirty="0"/>
                        <a:t>Increasing</a:t>
                      </a:r>
                      <a:r>
                        <a:rPr lang="en-US" sz="2000" strike="noStrike" baseline="0" dirty="0"/>
                        <a:t> TCAT </a:t>
                      </a:r>
                      <a:r>
                        <a:rPr lang="en-US" sz="2000" baseline="0" dirty="0"/>
                        <a:t>Capacity</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701040">
                <a:tc>
                  <a:txBody>
                    <a:bodyPr/>
                    <a:lstStyle/>
                    <a:p>
                      <a:r>
                        <a:rPr lang="en-US" sz="2000" strike="noStrike" dirty="0"/>
                        <a:t>Community</a:t>
                      </a:r>
                      <a:r>
                        <a:rPr lang="en-US" sz="2000" strike="noStrike" baseline="0" dirty="0"/>
                        <a:t> College </a:t>
                      </a:r>
                      <a:r>
                        <a:rPr lang="en-US" sz="2000" baseline="0" dirty="0"/>
                        <a:t>Administrative Efficiencies</a:t>
                      </a:r>
                      <a:endParaRPr lang="en-US" sz="200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t>Minding the Gap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701040">
                <a:tc>
                  <a:txBody>
                    <a:bodyPr/>
                    <a:lstStyle/>
                    <a:p>
                      <a:r>
                        <a:rPr lang="en-US" sz="2000" strike="noStrike" dirty="0"/>
                        <a:t>Community College</a:t>
                      </a:r>
                      <a:r>
                        <a:rPr lang="en-US" sz="2000" strike="noStrike" baseline="0" dirty="0"/>
                        <a:t> State-wide </a:t>
                      </a:r>
                      <a:r>
                        <a:rPr lang="en-US" sz="2000" baseline="0" dirty="0"/>
                        <a:t>Marketing &amp; Advocacy</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t>Online</a:t>
                      </a:r>
                      <a:r>
                        <a:rPr lang="en-US" sz="2000" baseline="0" dirty="0"/>
                        <a:t> Learning</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7099968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2209800" y="3650045"/>
            <a:ext cx="7772400" cy="1470025"/>
          </a:xfrm>
        </p:spPr>
        <p:txBody>
          <a:bodyPr>
            <a:normAutofit/>
          </a:bodyPr>
          <a:lstStyle/>
          <a:p>
            <a:r>
              <a:rPr lang="en-US" sz="3600" dirty="0">
                <a:latin typeface="Times New Roman" panose="02020603050405020304" pitchFamily="18" charset="0"/>
                <a:cs typeface="Times New Roman" panose="02020603050405020304" pitchFamily="18" charset="0"/>
              </a:rPr>
              <a:t>Report of Interim Action</a:t>
            </a:r>
          </a:p>
        </p:txBody>
      </p:sp>
    </p:spTree>
    <p:extLst>
      <p:ext uri="{BB962C8B-B14F-4D97-AF65-F5344CB8AC3E}">
        <p14:creationId xmlns:p14="http://schemas.microsoft.com/office/powerpoint/2010/main" val="1963348978"/>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FOCUS ACT of 2016 – TBR Work Sessions</a:t>
            </a:r>
          </a:p>
        </p:txBody>
      </p:sp>
      <p:sp>
        <p:nvSpPr>
          <p:cNvPr id="2" name="Text Placeholder 1"/>
          <p:cNvSpPr>
            <a:spLocks noGrp="1"/>
          </p:cNvSpPr>
          <p:nvPr>
            <p:ph idx="1"/>
          </p:nvPr>
        </p:nvSpPr>
        <p:spPr/>
        <p:txBody>
          <a:bodyPr/>
          <a:lstStyle/>
          <a:p>
            <a:pPr marL="0" indent="0">
              <a:buNone/>
            </a:pPr>
            <a:r>
              <a:rPr lang="en-US" sz="3200" dirty="0">
                <a:ea typeface="Tahoma" pitchFamily="34" charset="0"/>
                <a:cs typeface="Tahoma" pitchFamily="34" charset="0"/>
              </a:rPr>
              <a:t>TBR Senior Staff</a:t>
            </a:r>
          </a:p>
          <a:p>
            <a:pPr marL="0" indent="0">
              <a:buNone/>
            </a:pPr>
            <a:r>
              <a:rPr lang="en-US" sz="3200" dirty="0">
                <a:ea typeface="Tahoma" pitchFamily="34" charset="0"/>
                <a:cs typeface="Tahoma" pitchFamily="34" charset="0"/>
              </a:rPr>
              <a:t>Regents</a:t>
            </a:r>
          </a:p>
          <a:p>
            <a:pPr marL="0" indent="0">
              <a:buNone/>
            </a:pPr>
            <a:r>
              <a:rPr lang="en-US" sz="3200" dirty="0">
                <a:ea typeface="Tahoma" pitchFamily="34" charset="0"/>
                <a:cs typeface="Tahoma" pitchFamily="34" charset="0"/>
              </a:rPr>
              <a:t>Community College Presidents &amp; TCAT Directors</a:t>
            </a:r>
          </a:p>
          <a:p>
            <a:pPr marL="0" indent="0">
              <a:buNone/>
            </a:pPr>
            <a:endParaRPr lang="en-US" dirty="0">
              <a:ea typeface="Tahoma" pitchFamily="34" charset="0"/>
              <a:cs typeface="Tahoma" pitchFamily="34" charset="0"/>
            </a:endParaRPr>
          </a:p>
        </p:txBody>
      </p:sp>
      <p:grpSp>
        <p:nvGrpSpPr>
          <p:cNvPr id="10" name="Group 26"/>
          <p:cNvGrpSpPr>
            <a:grpSpLocks/>
          </p:cNvGrpSpPr>
          <p:nvPr/>
        </p:nvGrpSpPr>
        <p:grpSpPr bwMode="auto">
          <a:xfrm>
            <a:off x="2141378" y="3690422"/>
            <a:ext cx="7872477" cy="315654"/>
            <a:chOff x="498" y="2243"/>
            <a:chExt cx="4763" cy="191"/>
          </a:xfrm>
        </p:grpSpPr>
        <p:sp>
          <p:nvSpPr>
            <p:cNvPr id="11" name="Oval 10"/>
            <p:cNvSpPr>
              <a:spLocks noChangeArrowheads="1"/>
            </p:cNvSpPr>
            <p:nvPr/>
          </p:nvSpPr>
          <p:spPr bwMode="gray">
            <a:xfrm>
              <a:off x="498" y="2244"/>
              <a:ext cx="192" cy="190"/>
            </a:xfrm>
            <a:prstGeom prst="ellipse">
              <a:avLst/>
            </a:prstGeom>
            <a:solidFill>
              <a:schemeClr val="accent2"/>
            </a:solidFill>
            <a:ln w="9525">
              <a:noFill/>
              <a:round/>
              <a:headEnd/>
              <a:tailEnd/>
            </a:ln>
          </p:spPr>
          <p:txBody>
            <a:bodyPr wrap="none" lIns="93236" tIns="46619" rIns="93236" bIns="46619" anchor="ctr"/>
            <a:lstStyle/>
            <a:p>
              <a:pPr algn="ctr" defTabSz="958495">
                <a:defRPr/>
              </a:pPr>
              <a:r>
                <a:rPr lang="en-US" b="1" dirty="0">
                  <a:solidFill>
                    <a:prstClr val="white"/>
                  </a:solidFill>
                  <a:latin typeface="Tahoma" pitchFamily="34" charset="0"/>
                  <a:ea typeface="Tahoma" pitchFamily="34" charset="0"/>
                  <a:cs typeface="Tahoma" pitchFamily="34" charset="0"/>
                </a:rPr>
                <a:t>1</a:t>
              </a:r>
            </a:p>
          </p:txBody>
        </p:sp>
        <p:sp>
          <p:nvSpPr>
            <p:cNvPr id="12" name="Rectangle 19"/>
            <p:cNvSpPr>
              <a:spLocks noChangeArrowheads="1"/>
            </p:cNvSpPr>
            <p:nvPr/>
          </p:nvSpPr>
          <p:spPr bwMode="gray">
            <a:xfrm>
              <a:off x="799" y="2243"/>
              <a:ext cx="4462" cy="168"/>
            </a:xfrm>
            <a:prstGeom prst="rect">
              <a:avLst/>
            </a:prstGeom>
            <a:noFill/>
            <a:ln w="9525">
              <a:noFill/>
              <a:miter lim="800000"/>
              <a:headEnd/>
              <a:tailEnd/>
            </a:ln>
          </p:spPr>
          <p:txBody>
            <a:bodyPr lIns="0" tIns="0" rIns="0" bIns="0">
              <a:spAutoFit/>
            </a:bodyPr>
            <a:lstStyle/>
            <a:p>
              <a:pPr defTabSz="919240" eaLnBrk="0" hangingPunct="0">
                <a:spcBef>
                  <a:spcPct val="60000"/>
                </a:spcBef>
                <a:buClr>
                  <a:srgbClr val="7F7F7F"/>
                </a:buClr>
                <a:defRPr/>
              </a:pPr>
              <a:r>
                <a:rPr lang="en-US" dirty="0">
                  <a:solidFill>
                    <a:srgbClr val="C0504D"/>
                  </a:solidFill>
                  <a:latin typeface="Tahoma" pitchFamily="34" charset="0"/>
                  <a:ea typeface="Tahoma" pitchFamily="34" charset="0"/>
                  <a:cs typeface="Tahoma" pitchFamily="34" charset="0"/>
                </a:rPr>
                <a:t>What are we trying to do?</a:t>
              </a:r>
            </a:p>
          </p:txBody>
        </p:sp>
      </p:grpSp>
      <p:grpSp>
        <p:nvGrpSpPr>
          <p:cNvPr id="13" name="Group 25"/>
          <p:cNvGrpSpPr>
            <a:grpSpLocks/>
          </p:cNvGrpSpPr>
          <p:nvPr/>
        </p:nvGrpSpPr>
        <p:grpSpPr bwMode="auto">
          <a:xfrm>
            <a:off x="2141378" y="4159707"/>
            <a:ext cx="7872477" cy="317308"/>
            <a:chOff x="498" y="2524"/>
            <a:chExt cx="4763" cy="192"/>
          </a:xfrm>
        </p:grpSpPr>
        <p:sp>
          <p:nvSpPr>
            <p:cNvPr id="14" name="Oval 11"/>
            <p:cNvSpPr>
              <a:spLocks noChangeArrowheads="1"/>
            </p:cNvSpPr>
            <p:nvPr/>
          </p:nvSpPr>
          <p:spPr bwMode="gray">
            <a:xfrm>
              <a:off x="498" y="2526"/>
              <a:ext cx="192" cy="190"/>
            </a:xfrm>
            <a:prstGeom prst="ellipse">
              <a:avLst/>
            </a:prstGeom>
            <a:solidFill>
              <a:schemeClr val="accent2"/>
            </a:solidFill>
            <a:ln w="9525">
              <a:noFill/>
              <a:round/>
              <a:headEnd/>
              <a:tailEnd/>
            </a:ln>
          </p:spPr>
          <p:txBody>
            <a:bodyPr wrap="none" lIns="93236" tIns="46619" rIns="93236" bIns="46619" anchor="ctr"/>
            <a:lstStyle/>
            <a:p>
              <a:pPr algn="ctr" defTabSz="958495">
                <a:defRPr/>
              </a:pPr>
              <a:r>
                <a:rPr lang="en-US" b="1" dirty="0">
                  <a:solidFill>
                    <a:prstClr val="white"/>
                  </a:solidFill>
                  <a:latin typeface="Tahoma" pitchFamily="34" charset="0"/>
                  <a:ea typeface="Tahoma" pitchFamily="34" charset="0"/>
                  <a:cs typeface="Tahoma" pitchFamily="34" charset="0"/>
                </a:rPr>
                <a:t>2</a:t>
              </a:r>
            </a:p>
          </p:txBody>
        </p:sp>
        <p:sp>
          <p:nvSpPr>
            <p:cNvPr id="15" name="Rectangle 20"/>
            <p:cNvSpPr>
              <a:spLocks noChangeArrowheads="1"/>
            </p:cNvSpPr>
            <p:nvPr/>
          </p:nvSpPr>
          <p:spPr bwMode="gray">
            <a:xfrm>
              <a:off x="799" y="2524"/>
              <a:ext cx="4462" cy="168"/>
            </a:xfrm>
            <a:prstGeom prst="rect">
              <a:avLst/>
            </a:prstGeom>
            <a:noFill/>
            <a:ln w="9525">
              <a:noFill/>
              <a:miter lim="800000"/>
              <a:headEnd/>
              <a:tailEnd/>
            </a:ln>
          </p:spPr>
          <p:txBody>
            <a:bodyPr lIns="0" tIns="0" rIns="0" bIns="0">
              <a:spAutoFit/>
            </a:bodyPr>
            <a:lstStyle/>
            <a:p>
              <a:pPr defTabSz="919240" eaLnBrk="0" hangingPunct="0">
                <a:spcBef>
                  <a:spcPct val="60000"/>
                </a:spcBef>
                <a:buClr>
                  <a:srgbClr val="7F7F7F"/>
                </a:buClr>
                <a:defRPr/>
              </a:pPr>
              <a:r>
                <a:rPr lang="en-US" dirty="0">
                  <a:solidFill>
                    <a:srgbClr val="C0504D"/>
                  </a:solidFill>
                  <a:latin typeface="Tahoma" pitchFamily="34" charset="0"/>
                  <a:ea typeface="Tahoma" pitchFamily="34" charset="0"/>
                  <a:cs typeface="Tahoma" pitchFamily="34" charset="0"/>
                </a:rPr>
                <a:t>How are we planning to do it?</a:t>
              </a:r>
            </a:p>
          </p:txBody>
        </p:sp>
      </p:grpSp>
      <p:grpSp>
        <p:nvGrpSpPr>
          <p:cNvPr id="16" name="Group 24"/>
          <p:cNvGrpSpPr>
            <a:grpSpLocks/>
          </p:cNvGrpSpPr>
          <p:nvPr/>
        </p:nvGrpSpPr>
        <p:grpSpPr bwMode="auto">
          <a:xfrm>
            <a:off x="2141378" y="4629140"/>
            <a:ext cx="7872477" cy="315655"/>
            <a:chOff x="498" y="2806"/>
            <a:chExt cx="4763" cy="191"/>
          </a:xfrm>
        </p:grpSpPr>
        <p:sp>
          <p:nvSpPr>
            <p:cNvPr id="17" name="Oval 12"/>
            <p:cNvSpPr>
              <a:spLocks noChangeArrowheads="1"/>
            </p:cNvSpPr>
            <p:nvPr/>
          </p:nvSpPr>
          <p:spPr bwMode="gray">
            <a:xfrm>
              <a:off x="498" y="2808"/>
              <a:ext cx="192" cy="189"/>
            </a:xfrm>
            <a:prstGeom prst="ellipse">
              <a:avLst/>
            </a:prstGeom>
            <a:solidFill>
              <a:schemeClr val="accent2"/>
            </a:solidFill>
            <a:ln w="9525">
              <a:noFill/>
              <a:round/>
              <a:headEnd/>
              <a:tailEnd/>
            </a:ln>
          </p:spPr>
          <p:txBody>
            <a:bodyPr wrap="none" lIns="93236" tIns="46619" rIns="93236" bIns="46619" anchor="ctr"/>
            <a:lstStyle/>
            <a:p>
              <a:pPr algn="ctr" defTabSz="958495">
                <a:defRPr/>
              </a:pPr>
              <a:r>
                <a:rPr lang="en-US" b="1" dirty="0">
                  <a:solidFill>
                    <a:prstClr val="white"/>
                  </a:solidFill>
                  <a:latin typeface="Tahoma" pitchFamily="34" charset="0"/>
                  <a:ea typeface="Tahoma" pitchFamily="34" charset="0"/>
                  <a:cs typeface="Tahoma" pitchFamily="34" charset="0"/>
                </a:rPr>
                <a:t>3</a:t>
              </a:r>
            </a:p>
          </p:txBody>
        </p:sp>
        <p:sp>
          <p:nvSpPr>
            <p:cNvPr id="18" name="Rectangle 21"/>
            <p:cNvSpPr>
              <a:spLocks noChangeArrowheads="1"/>
            </p:cNvSpPr>
            <p:nvPr/>
          </p:nvSpPr>
          <p:spPr bwMode="gray">
            <a:xfrm>
              <a:off x="799" y="2806"/>
              <a:ext cx="4462" cy="168"/>
            </a:xfrm>
            <a:prstGeom prst="rect">
              <a:avLst/>
            </a:prstGeom>
            <a:noFill/>
            <a:ln w="9525">
              <a:noFill/>
              <a:miter lim="800000"/>
              <a:headEnd/>
              <a:tailEnd/>
            </a:ln>
          </p:spPr>
          <p:txBody>
            <a:bodyPr lIns="0" tIns="0" rIns="0" bIns="0">
              <a:spAutoFit/>
            </a:bodyPr>
            <a:lstStyle/>
            <a:p>
              <a:pPr defTabSz="919240" eaLnBrk="0" hangingPunct="0">
                <a:spcBef>
                  <a:spcPct val="60000"/>
                </a:spcBef>
                <a:buClr>
                  <a:srgbClr val="7F7F7F"/>
                </a:buClr>
                <a:defRPr/>
              </a:pPr>
              <a:r>
                <a:rPr lang="en-US" dirty="0">
                  <a:solidFill>
                    <a:prstClr val="black"/>
                  </a:solidFill>
                  <a:latin typeface="Tahoma" pitchFamily="34" charset="0"/>
                  <a:ea typeface="Tahoma" pitchFamily="34" charset="0"/>
                  <a:cs typeface="Tahoma" pitchFamily="34" charset="0"/>
                </a:rPr>
                <a:t>At any given moment, how will we know whether we are on track?</a:t>
              </a:r>
            </a:p>
          </p:txBody>
        </p:sp>
      </p:grpSp>
      <p:grpSp>
        <p:nvGrpSpPr>
          <p:cNvPr id="19" name="Group 23"/>
          <p:cNvGrpSpPr>
            <a:grpSpLocks/>
          </p:cNvGrpSpPr>
          <p:nvPr/>
        </p:nvGrpSpPr>
        <p:grpSpPr bwMode="auto">
          <a:xfrm>
            <a:off x="2141378" y="5100068"/>
            <a:ext cx="7872477" cy="315656"/>
            <a:chOff x="498" y="3089"/>
            <a:chExt cx="4763" cy="191"/>
          </a:xfrm>
        </p:grpSpPr>
        <p:sp>
          <p:nvSpPr>
            <p:cNvPr id="20" name="Oval 13"/>
            <p:cNvSpPr>
              <a:spLocks noChangeArrowheads="1"/>
            </p:cNvSpPr>
            <p:nvPr/>
          </p:nvSpPr>
          <p:spPr bwMode="gray">
            <a:xfrm>
              <a:off x="498" y="3090"/>
              <a:ext cx="192" cy="190"/>
            </a:xfrm>
            <a:prstGeom prst="ellipse">
              <a:avLst/>
            </a:prstGeom>
            <a:solidFill>
              <a:schemeClr val="accent2"/>
            </a:solidFill>
            <a:ln w="9525">
              <a:noFill/>
              <a:round/>
              <a:headEnd/>
              <a:tailEnd/>
            </a:ln>
          </p:spPr>
          <p:txBody>
            <a:bodyPr wrap="none" lIns="93236" tIns="46619" rIns="93236" bIns="46619" anchor="ctr"/>
            <a:lstStyle/>
            <a:p>
              <a:pPr algn="ctr" defTabSz="958495">
                <a:defRPr/>
              </a:pPr>
              <a:r>
                <a:rPr lang="en-US" b="1" dirty="0">
                  <a:solidFill>
                    <a:prstClr val="white"/>
                  </a:solidFill>
                  <a:latin typeface="Tahoma" pitchFamily="34" charset="0"/>
                  <a:ea typeface="Tahoma" pitchFamily="34" charset="0"/>
                  <a:cs typeface="Tahoma" pitchFamily="34" charset="0"/>
                </a:rPr>
                <a:t>4</a:t>
              </a:r>
            </a:p>
          </p:txBody>
        </p:sp>
        <p:sp>
          <p:nvSpPr>
            <p:cNvPr id="21" name="Rectangle 20"/>
            <p:cNvSpPr>
              <a:spLocks noChangeArrowheads="1"/>
            </p:cNvSpPr>
            <p:nvPr/>
          </p:nvSpPr>
          <p:spPr bwMode="gray">
            <a:xfrm>
              <a:off x="799" y="3089"/>
              <a:ext cx="4462" cy="168"/>
            </a:xfrm>
            <a:prstGeom prst="rect">
              <a:avLst/>
            </a:prstGeom>
            <a:noFill/>
            <a:ln w="9525">
              <a:noFill/>
              <a:miter lim="800000"/>
              <a:headEnd/>
              <a:tailEnd/>
            </a:ln>
          </p:spPr>
          <p:txBody>
            <a:bodyPr lIns="0" tIns="0" rIns="0" bIns="0">
              <a:spAutoFit/>
            </a:bodyPr>
            <a:lstStyle/>
            <a:p>
              <a:pPr defTabSz="919240" eaLnBrk="0" hangingPunct="0">
                <a:spcBef>
                  <a:spcPct val="60000"/>
                </a:spcBef>
                <a:buClr>
                  <a:srgbClr val="7F7F7F"/>
                </a:buClr>
                <a:defRPr/>
              </a:pPr>
              <a:r>
                <a:rPr lang="en-US" dirty="0">
                  <a:solidFill>
                    <a:prstClr val="black"/>
                  </a:solidFill>
                  <a:latin typeface="Tahoma" pitchFamily="34" charset="0"/>
                  <a:ea typeface="Tahoma" pitchFamily="34" charset="0"/>
                  <a:cs typeface="Tahoma" pitchFamily="34" charset="0"/>
                </a:rPr>
                <a:t>If not, what are we going to do about it?</a:t>
              </a:r>
            </a:p>
          </p:txBody>
        </p:sp>
      </p:grpSp>
    </p:spTree>
    <p:extLst>
      <p:ext uri="{BB962C8B-B14F-4D97-AF65-F5344CB8AC3E}">
        <p14:creationId xmlns:p14="http://schemas.microsoft.com/office/powerpoint/2010/main" val="10379909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own Arrow 7"/>
          <p:cNvSpPr/>
          <p:nvPr/>
        </p:nvSpPr>
        <p:spPr>
          <a:xfrm>
            <a:off x="3989918" y="4527707"/>
            <a:ext cx="746125" cy="460443"/>
          </a:xfrm>
          <a:prstGeom prst="downArrow">
            <a:avLst>
              <a:gd name="adj1" fmla="val 50000"/>
              <a:gd name="adj2" fmla="val 67995"/>
            </a:avLst>
          </a:prstGeom>
          <a:solidFill>
            <a:schemeClr val="accent1"/>
          </a:solidFill>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6" name="Shape 5"/>
          <p:cNvSpPr/>
          <p:nvPr/>
        </p:nvSpPr>
        <p:spPr>
          <a:xfrm>
            <a:off x="793895" y="2656574"/>
            <a:ext cx="7063095" cy="1866597"/>
          </a:xfrm>
          <a:prstGeom prst="funnel">
            <a:avLst/>
          </a:prstGeom>
          <a:solidFill>
            <a:schemeClr val="tx2">
              <a:lumMod val="60000"/>
              <a:lumOff val="40000"/>
              <a:alpha val="40000"/>
            </a:schemeClr>
          </a:solidFill>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graphicFrame>
        <p:nvGraphicFramePr>
          <p:cNvPr id="4" name="Content Placeholder 3"/>
          <p:cNvGraphicFramePr>
            <a:graphicFrameLocks noGrp="1"/>
          </p:cNvGraphicFramePr>
          <p:nvPr>
            <p:ph idx="1"/>
            <p:extLst/>
          </p:nvPr>
        </p:nvGraphicFramePr>
        <p:xfrm>
          <a:off x="975891" y="68933"/>
          <a:ext cx="7456251" cy="26440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p:cNvSpPr txBox="1"/>
          <p:nvPr/>
        </p:nvSpPr>
        <p:spPr>
          <a:xfrm>
            <a:off x="2856862" y="4988150"/>
            <a:ext cx="3135276" cy="913199"/>
          </a:xfrm>
          <a:prstGeom prst="rect">
            <a:avLst/>
          </a:prstGeom>
          <a:solidFill>
            <a:schemeClr val="accent5">
              <a:lumMod val="20000"/>
              <a:lumOff val="80000"/>
            </a:schemeClr>
          </a:solidFill>
          <a:ln>
            <a:solidFill>
              <a:schemeClr val="tx1"/>
            </a:solidFill>
          </a:ln>
        </p:spPr>
        <p:txBody>
          <a:bodyPr wrap="square">
            <a:spAutoFit/>
          </a:bodyPr>
          <a:lstStyle/>
          <a:p>
            <a:pPr algn="ctr" defTabSz="609585">
              <a:defRPr/>
            </a:pPr>
            <a:r>
              <a:rPr lang="en-US" sz="2667" dirty="0">
                <a:solidFill>
                  <a:prstClr val="black"/>
                </a:solidFill>
                <a:latin typeface="Calibri"/>
              </a:rPr>
              <a:t>System Priority Strategies</a:t>
            </a:r>
          </a:p>
        </p:txBody>
      </p:sp>
      <p:sp>
        <p:nvSpPr>
          <p:cNvPr id="13" name="Oval 12"/>
          <p:cNvSpPr/>
          <p:nvPr/>
        </p:nvSpPr>
        <p:spPr>
          <a:xfrm>
            <a:off x="547172" y="216646"/>
            <a:ext cx="1457493" cy="1417717"/>
          </a:xfrm>
          <a:prstGeom prst="ellipse">
            <a:avLst/>
          </a:prstGeom>
          <a:solidFill>
            <a:schemeClr val="accent1">
              <a:lumMod val="60000"/>
              <a:lumOff val="40000"/>
            </a:schemeClr>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20" name="Oval 19"/>
          <p:cNvSpPr/>
          <p:nvPr/>
        </p:nvSpPr>
        <p:spPr>
          <a:xfrm>
            <a:off x="7214511" y="220350"/>
            <a:ext cx="1417812" cy="1525740"/>
          </a:xfrm>
          <a:prstGeom prst="ellipse">
            <a:avLst/>
          </a:prstGeom>
          <a:solidFill>
            <a:schemeClr val="tx2">
              <a:lumMod val="40000"/>
              <a:lumOff val="60000"/>
            </a:schemeClr>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21" name="Oval 20"/>
          <p:cNvSpPr/>
          <p:nvPr/>
        </p:nvSpPr>
        <p:spPr>
          <a:xfrm flipV="1">
            <a:off x="6193505" y="1476308"/>
            <a:ext cx="1651939" cy="1529195"/>
          </a:xfrm>
          <a:prstGeom prst="ellipse">
            <a:avLst/>
          </a:prstGeom>
          <a:solidFill>
            <a:schemeClr val="tx2">
              <a:lumMod val="20000"/>
              <a:lumOff val="80000"/>
            </a:schemeClr>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22" name="Oval 21"/>
          <p:cNvSpPr/>
          <p:nvPr/>
        </p:nvSpPr>
        <p:spPr>
          <a:xfrm>
            <a:off x="3043024" y="1592966"/>
            <a:ext cx="1545881" cy="1484065"/>
          </a:xfrm>
          <a:prstGeom prst="ellipse">
            <a:avLst/>
          </a:prstGeom>
          <a:solidFill>
            <a:schemeClr val="accent1">
              <a:lumMod val="60000"/>
              <a:lumOff val="40000"/>
            </a:schemeClr>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26" name="Oval 25"/>
          <p:cNvSpPr/>
          <p:nvPr/>
        </p:nvSpPr>
        <p:spPr>
          <a:xfrm>
            <a:off x="1372738" y="1331092"/>
            <a:ext cx="1571549" cy="1549440"/>
          </a:xfrm>
          <a:prstGeom prst="ellipse">
            <a:avLst/>
          </a:prstGeom>
          <a:solidFill>
            <a:schemeClr val="accent1">
              <a:lumMod val="60000"/>
              <a:lumOff val="40000"/>
            </a:schemeClr>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2" name="Slide Number Placeholder 1"/>
          <p:cNvSpPr>
            <a:spLocks noGrp="1"/>
          </p:cNvSpPr>
          <p:nvPr>
            <p:ph type="sldNum" sz="quarter" idx="12"/>
          </p:nvPr>
        </p:nvSpPr>
        <p:spPr/>
        <p:txBody>
          <a:bodyPr/>
          <a:lstStyle/>
          <a:p>
            <a:pPr defTabSz="609585"/>
            <a:fld id="{F903BED6-F710-427B-871E-052987A20F20}" type="slidenum">
              <a:rPr lang="en-US">
                <a:solidFill>
                  <a:srgbClr val="EEECE1"/>
                </a:solidFill>
              </a:rPr>
              <a:pPr defTabSz="609585"/>
              <a:t>21</a:t>
            </a:fld>
            <a:endParaRPr lang="en-US">
              <a:solidFill>
                <a:srgbClr val="EEECE1"/>
              </a:solidFill>
            </a:endParaRPr>
          </a:p>
        </p:txBody>
      </p:sp>
      <p:sp>
        <p:nvSpPr>
          <p:cNvPr id="5" name="TextBox 4"/>
          <p:cNvSpPr txBox="1"/>
          <p:nvPr/>
        </p:nvSpPr>
        <p:spPr>
          <a:xfrm>
            <a:off x="3778655" y="614534"/>
            <a:ext cx="1556784" cy="830997"/>
          </a:xfrm>
          <a:prstGeom prst="rect">
            <a:avLst/>
          </a:prstGeom>
          <a:noFill/>
        </p:spPr>
        <p:txBody>
          <a:bodyPr wrap="square" rtlCol="0">
            <a:spAutoFit/>
          </a:bodyPr>
          <a:lstStyle/>
          <a:p>
            <a:pPr defTabSz="609585"/>
            <a:r>
              <a:rPr lang="en-US" sz="1600" dirty="0">
                <a:solidFill>
                  <a:prstClr val="black"/>
                </a:solidFill>
                <a:latin typeface="Franklin Gothic Book"/>
              </a:rPr>
              <a:t>Alignment </a:t>
            </a:r>
          </a:p>
          <a:p>
            <a:pPr defTabSz="609585"/>
            <a:r>
              <a:rPr lang="en-US" sz="1600" dirty="0">
                <a:solidFill>
                  <a:prstClr val="black"/>
                </a:solidFill>
                <a:latin typeface="Franklin Gothic Book"/>
              </a:rPr>
              <a:t>with </a:t>
            </a:r>
          </a:p>
          <a:p>
            <a:pPr defTabSz="609585"/>
            <a:r>
              <a:rPr lang="en-US" sz="1600" dirty="0">
                <a:solidFill>
                  <a:prstClr val="black"/>
                </a:solidFill>
                <a:latin typeface="Franklin Gothic Book"/>
              </a:rPr>
              <a:t>Workforce</a:t>
            </a:r>
          </a:p>
        </p:txBody>
      </p:sp>
      <p:sp>
        <p:nvSpPr>
          <p:cNvPr id="12" name="TextBox 11"/>
          <p:cNvSpPr txBox="1"/>
          <p:nvPr/>
        </p:nvSpPr>
        <p:spPr>
          <a:xfrm>
            <a:off x="6354027" y="1990709"/>
            <a:ext cx="1348446" cy="420756"/>
          </a:xfrm>
          <a:prstGeom prst="rect">
            <a:avLst/>
          </a:prstGeom>
          <a:noFill/>
        </p:spPr>
        <p:txBody>
          <a:bodyPr wrap="none" rtlCol="0">
            <a:spAutoFit/>
          </a:bodyPr>
          <a:lstStyle/>
          <a:p>
            <a:pPr defTabSz="609585"/>
            <a:r>
              <a:rPr lang="en-US" sz="1067" b="1" dirty="0">
                <a:solidFill>
                  <a:prstClr val="black"/>
                </a:solidFill>
                <a:latin typeface="Franklin Gothic Book"/>
              </a:rPr>
              <a:t>Streamline Approval</a:t>
            </a:r>
          </a:p>
          <a:p>
            <a:pPr defTabSz="609585"/>
            <a:r>
              <a:rPr lang="en-US" sz="1067" b="1" dirty="0">
                <a:solidFill>
                  <a:prstClr val="black"/>
                </a:solidFill>
                <a:latin typeface="Franklin Gothic Book"/>
              </a:rPr>
              <a:t> Processes</a:t>
            </a:r>
          </a:p>
        </p:txBody>
      </p:sp>
      <p:sp>
        <p:nvSpPr>
          <p:cNvPr id="14" name="TextBox 13"/>
          <p:cNvSpPr txBox="1"/>
          <p:nvPr/>
        </p:nvSpPr>
        <p:spPr>
          <a:xfrm>
            <a:off x="1592650" y="1694698"/>
            <a:ext cx="1433020" cy="830997"/>
          </a:xfrm>
          <a:prstGeom prst="rect">
            <a:avLst/>
          </a:prstGeom>
          <a:noFill/>
        </p:spPr>
        <p:txBody>
          <a:bodyPr wrap="square" rtlCol="0">
            <a:spAutoFit/>
          </a:bodyPr>
          <a:lstStyle/>
          <a:p>
            <a:pPr defTabSz="609585"/>
            <a:r>
              <a:rPr lang="en-US" sz="1600" dirty="0">
                <a:solidFill>
                  <a:prstClr val="black"/>
                </a:solidFill>
                <a:latin typeface="Franklin Gothic Book"/>
              </a:rPr>
              <a:t>Optimize </a:t>
            </a:r>
          </a:p>
          <a:p>
            <a:pPr defTabSz="609585"/>
            <a:r>
              <a:rPr lang="en-US" sz="1600" dirty="0">
                <a:solidFill>
                  <a:prstClr val="black"/>
                </a:solidFill>
                <a:latin typeface="Franklin Gothic Book"/>
              </a:rPr>
              <a:t>Resource </a:t>
            </a:r>
          </a:p>
          <a:p>
            <a:pPr defTabSz="609585"/>
            <a:r>
              <a:rPr lang="en-US" sz="1600" dirty="0">
                <a:solidFill>
                  <a:prstClr val="black"/>
                </a:solidFill>
                <a:latin typeface="Franklin Gothic Book"/>
              </a:rPr>
              <a:t>Sharing</a:t>
            </a:r>
          </a:p>
        </p:txBody>
      </p:sp>
      <p:sp>
        <p:nvSpPr>
          <p:cNvPr id="15" name="TextBox 14"/>
          <p:cNvSpPr txBox="1"/>
          <p:nvPr/>
        </p:nvSpPr>
        <p:spPr>
          <a:xfrm>
            <a:off x="3373006" y="1984375"/>
            <a:ext cx="893941" cy="461665"/>
          </a:xfrm>
          <a:prstGeom prst="rect">
            <a:avLst/>
          </a:prstGeom>
          <a:noFill/>
        </p:spPr>
        <p:txBody>
          <a:bodyPr wrap="square" rtlCol="0">
            <a:spAutoFit/>
          </a:bodyPr>
          <a:lstStyle/>
          <a:p>
            <a:pPr defTabSz="609585"/>
            <a:r>
              <a:rPr lang="en-US" sz="1200" dirty="0">
                <a:solidFill>
                  <a:prstClr val="black"/>
                </a:solidFill>
                <a:latin typeface="Franklin Gothic Book"/>
              </a:rPr>
              <a:t>DOL Data  Sharing</a:t>
            </a:r>
          </a:p>
        </p:txBody>
      </p:sp>
      <p:sp>
        <p:nvSpPr>
          <p:cNvPr id="16" name="TextBox 15"/>
          <p:cNvSpPr txBox="1"/>
          <p:nvPr/>
        </p:nvSpPr>
        <p:spPr>
          <a:xfrm>
            <a:off x="7308994" y="659937"/>
            <a:ext cx="1191352" cy="420756"/>
          </a:xfrm>
          <a:prstGeom prst="rect">
            <a:avLst/>
          </a:prstGeom>
          <a:noFill/>
        </p:spPr>
        <p:txBody>
          <a:bodyPr wrap="none" rtlCol="0">
            <a:spAutoFit/>
          </a:bodyPr>
          <a:lstStyle/>
          <a:p>
            <a:pPr defTabSz="609585"/>
            <a:r>
              <a:rPr lang="en-US" sz="1067" b="1" dirty="0">
                <a:solidFill>
                  <a:prstClr val="black"/>
                </a:solidFill>
                <a:latin typeface="Franklin Gothic Book"/>
              </a:rPr>
              <a:t>Raise Community</a:t>
            </a:r>
          </a:p>
          <a:p>
            <a:pPr defTabSz="609585"/>
            <a:r>
              <a:rPr lang="en-US" sz="1067" b="1" dirty="0">
                <a:solidFill>
                  <a:prstClr val="black"/>
                </a:solidFill>
                <a:latin typeface="Franklin Gothic Book"/>
              </a:rPr>
              <a:t> Awareness</a:t>
            </a:r>
          </a:p>
        </p:txBody>
      </p:sp>
      <p:sp>
        <p:nvSpPr>
          <p:cNvPr id="17" name="TextBox 16"/>
          <p:cNvSpPr txBox="1"/>
          <p:nvPr/>
        </p:nvSpPr>
        <p:spPr>
          <a:xfrm>
            <a:off x="640386" y="543156"/>
            <a:ext cx="1325363" cy="523220"/>
          </a:xfrm>
          <a:prstGeom prst="rect">
            <a:avLst/>
          </a:prstGeom>
          <a:noFill/>
        </p:spPr>
        <p:txBody>
          <a:bodyPr wrap="none" rtlCol="0">
            <a:spAutoFit/>
          </a:bodyPr>
          <a:lstStyle/>
          <a:p>
            <a:pPr defTabSz="609585"/>
            <a:r>
              <a:rPr lang="en-US" sz="1400" dirty="0">
                <a:solidFill>
                  <a:prstClr val="black"/>
                </a:solidFill>
                <a:latin typeface="Franklin Gothic Book"/>
              </a:rPr>
              <a:t>Change profile </a:t>
            </a:r>
          </a:p>
          <a:p>
            <a:pPr defTabSz="609585"/>
            <a:r>
              <a:rPr lang="en-US" sz="1400" dirty="0">
                <a:solidFill>
                  <a:prstClr val="black"/>
                </a:solidFill>
                <a:latin typeface="Franklin Gothic Book"/>
              </a:rPr>
              <a:t>with K-12</a:t>
            </a:r>
          </a:p>
        </p:txBody>
      </p:sp>
      <p:sp>
        <p:nvSpPr>
          <p:cNvPr id="18" name="TextBox 17"/>
          <p:cNvSpPr txBox="1"/>
          <p:nvPr/>
        </p:nvSpPr>
        <p:spPr>
          <a:xfrm>
            <a:off x="2081802" y="392029"/>
            <a:ext cx="1372555" cy="543867"/>
          </a:xfrm>
          <a:prstGeom prst="rect">
            <a:avLst/>
          </a:prstGeom>
          <a:noFill/>
        </p:spPr>
        <p:txBody>
          <a:bodyPr wrap="none" rtlCol="0">
            <a:spAutoFit/>
          </a:bodyPr>
          <a:lstStyle/>
          <a:p>
            <a:pPr defTabSz="609585"/>
            <a:r>
              <a:rPr lang="en-US" sz="1467" b="1" dirty="0">
                <a:solidFill>
                  <a:prstClr val="black"/>
                </a:solidFill>
                <a:latin typeface="Franklin Gothic Book"/>
              </a:rPr>
              <a:t>Transition from</a:t>
            </a:r>
          </a:p>
          <a:p>
            <a:pPr defTabSz="609585"/>
            <a:r>
              <a:rPr lang="en-US" sz="1467" b="1" dirty="0">
                <a:solidFill>
                  <a:prstClr val="black"/>
                </a:solidFill>
                <a:latin typeface="Franklin Gothic Book"/>
              </a:rPr>
              <a:t> TCAT-CC</a:t>
            </a:r>
          </a:p>
        </p:txBody>
      </p:sp>
      <p:sp>
        <p:nvSpPr>
          <p:cNvPr id="19" name="TextBox 18"/>
          <p:cNvSpPr txBox="1"/>
          <p:nvPr/>
        </p:nvSpPr>
        <p:spPr>
          <a:xfrm>
            <a:off x="5555298" y="451988"/>
            <a:ext cx="1216039" cy="523220"/>
          </a:xfrm>
          <a:prstGeom prst="rect">
            <a:avLst/>
          </a:prstGeom>
          <a:noFill/>
        </p:spPr>
        <p:txBody>
          <a:bodyPr wrap="none" rtlCol="0">
            <a:spAutoFit/>
          </a:bodyPr>
          <a:lstStyle/>
          <a:p>
            <a:pPr defTabSz="609585"/>
            <a:r>
              <a:rPr lang="en-US" sz="1400" b="1" dirty="0">
                <a:solidFill>
                  <a:prstClr val="black"/>
                </a:solidFill>
                <a:latin typeface="Franklin Gothic Book"/>
              </a:rPr>
              <a:t>Align Policies </a:t>
            </a:r>
          </a:p>
          <a:p>
            <a:pPr defTabSz="609585"/>
            <a:r>
              <a:rPr lang="en-US" sz="1400" b="1" dirty="0">
                <a:solidFill>
                  <a:prstClr val="black"/>
                </a:solidFill>
                <a:latin typeface="Franklin Gothic Book"/>
              </a:rPr>
              <a:t>and Practices</a:t>
            </a:r>
          </a:p>
        </p:txBody>
      </p:sp>
      <p:sp>
        <p:nvSpPr>
          <p:cNvPr id="23" name="TextBox 22"/>
          <p:cNvSpPr txBox="1"/>
          <p:nvPr/>
        </p:nvSpPr>
        <p:spPr>
          <a:xfrm>
            <a:off x="4722940" y="1740690"/>
            <a:ext cx="1194494" cy="543867"/>
          </a:xfrm>
          <a:prstGeom prst="rect">
            <a:avLst/>
          </a:prstGeom>
          <a:noFill/>
        </p:spPr>
        <p:txBody>
          <a:bodyPr wrap="none" rtlCol="0">
            <a:spAutoFit/>
          </a:bodyPr>
          <a:lstStyle/>
          <a:p>
            <a:pPr defTabSz="609585"/>
            <a:r>
              <a:rPr lang="en-US" sz="1467" b="1" dirty="0">
                <a:solidFill>
                  <a:prstClr val="black"/>
                </a:solidFill>
                <a:latin typeface="Franklin Gothic Book"/>
              </a:rPr>
              <a:t>TCAT –</a:t>
            </a:r>
          </a:p>
          <a:p>
            <a:pPr defTabSz="609585"/>
            <a:r>
              <a:rPr lang="en-US" sz="1467" b="1" dirty="0">
                <a:solidFill>
                  <a:prstClr val="black"/>
                </a:solidFill>
                <a:latin typeface="Franklin Gothic Book"/>
              </a:rPr>
              <a:t> </a:t>
            </a:r>
            <a:r>
              <a:rPr lang="en-US" sz="1467" b="1" dirty="0" err="1">
                <a:solidFill>
                  <a:prstClr val="black"/>
                </a:solidFill>
                <a:latin typeface="Franklin Gothic Book"/>
              </a:rPr>
              <a:t>TNeCampus</a:t>
            </a:r>
            <a:endParaRPr lang="en-US" sz="1467" b="1" dirty="0">
              <a:solidFill>
                <a:prstClr val="black"/>
              </a:solidFill>
              <a:latin typeface="Franklin Gothic Book"/>
            </a:endParaRPr>
          </a:p>
        </p:txBody>
      </p:sp>
      <p:sp>
        <p:nvSpPr>
          <p:cNvPr id="24" name="TextBox 23"/>
          <p:cNvSpPr txBox="1"/>
          <p:nvPr/>
        </p:nvSpPr>
        <p:spPr>
          <a:xfrm>
            <a:off x="7214511" y="3707463"/>
            <a:ext cx="4636520" cy="502766"/>
          </a:xfrm>
          <a:prstGeom prst="rect">
            <a:avLst/>
          </a:prstGeom>
          <a:noFill/>
        </p:spPr>
        <p:txBody>
          <a:bodyPr wrap="square" rtlCol="0">
            <a:spAutoFit/>
          </a:bodyPr>
          <a:lstStyle/>
          <a:p>
            <a:pPr defTabSz="609585"/>
            <a:r>
              <a:rPr lang="en-US" sz="2667" b="1" i="1" dirty="0">
                <a:solidFill>
                  <a:prstClr val="black"/>
                </a:solidFill>
                <a:latin typeface="Franklin Gothic Book"/>
              </a:rPr>
              <a:t>Capturing Recurring Themes</a:t>
            </a:r>
          </a:p>
        </p:txBody>
      </p:sp>
    </p:spTree>
    <p:extLst>
      <p:ext uri="{BB962C8B-B14F-4D97-AF65-F5344CB8AC3E}">
        <p14:creationId xmlns:p14="http://schemas.microsoft.com/office/powerpoint/2010/main" val="22657739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Priority Completion Strategies</a:t>
            </a:r>
          </a:p>
        </p:txBody>
      </p:sp>
      <p:graphicFrame>
        <p:nvGraphicFramePr>
          <p:cNvPr id="8" name="Content Placeholder 7"/>
          <p:cNvGraphicFramePr>
            <a:graphicFrameLocks noGrp="1"/>
          </p:cNvGraphicFramePr>
          <p:nvPr>
            <p:ph idx="1"/>
            <p:extLst/>
          </p:nvPr>
        </p:nvGraphicFramePr>
        <p:xfrm>
          <a:off x="1981200" y="1101214"/>
          <a:ext cx="8458200" cy="3632677"/>
        </p:xfrm>
        <a:graphic>
          <a:graphicData uri="http://schemas.openxmlformats.org/drawingml/2006/table">
            <a:tbl>
              <a:tblPr firstRow="1" bandRow="1">
                <a:tableStyleId>{5C22544A-7EE6-4342-B048-85BDC9FD1C3A}</a:tableStyleId>
              </a:tblPr>
              <a:tblGrid>
                <a:gridCol w="3962400">
                  <a:extLst>
                    <a:ext uri="{9D8B030D-6E8A-4147-A177-3AD203B41FA5}">
                      <a16:colId xmlns:a16="http://schemas.microsoft.com/office/drawing/2014/main" val="20000"/>
                    </a:ext>
                  </a:extLst>
                </a:gridCol>
                <a:gridCol w="4495800">
                  <a:extLst>
                    <a:ext uri="{9D8B030D-6E8A-4147-A177-3AD203B41FA5}">
                      <a16:colId xmlns:a16="http://schemas.microsoft.com/office/drawing/2014/main" val="20001"/>
                    </a:ext>
                  </a:extLst>
                </a:gridCol>
              </a:tblGrid>
              <a:tr h="683419">
                <a:tc gridSpan="2">
                  <a:txBody>
                    <a:bodyPr/>
                    <a:lstStyle/>
                    <a:p>
                      <a:pPr algn="ctr"/>
                      <a:r>
                        <a:rPr lang="en-US" sz="3600" dirty="0">
                          <a:solidFill>
                            <a:schemeClr val="tx1"/>
                          </a:solidFill>
                        </a:rPr>
                        <a:t>System Level Strategies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hMerge="1">
                  <a:txBody>
                    <a:bodyPr/>
                    <a:lstStyle/>
                    <a:p>
                      <a:endParaRPr lang="en-US" dirty="0"/>
                    </a:p>
                  </a:txBody>
                  <a:tcPr/>
                </a:tc>
                <a:extLst>
                  <a:ext uri="{0D108BD9-81ED-4DB2-BD59-A6C34878D82A}">
                    <a16:rowId xmlns:a16="http://schemas.microsoft.com/office/drawing/2014/main" val="10000"/>
                  </a:ext>
                </a:extLst>
              </a:tr>
              <a:tr h="423069">
                <a:tc>
                  <a:txBody>
                    <a:bodyPr/>
                    <a:lstStyle/>
                    <a:p>
                      <a:r>
                        <a:rPr lang="en-US" sz="2000" dirty="0"/>
                        <a:t>Architected</a:t>
                      </a:r>
                      <a:r>
                        <a:rPr lang="en-US" sz="2000" baseline="0" dirty="0"/>
                        <a:t> Choice</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t>Data Driven Decision Making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23069">
                <a:tc>
                  <a:txBody>
                    <a:bodyPr/>
                    <a:lstStyle/>
                    <a:p>
                      <a:r>
                        <a:rPr lang="en-US" sz="2000" dirty="0">
                          <a:solidFill>
                            <a:schemeClr val="tx1"/>
                          </a:solidFill>
                        </a:rPr>
                        <a:t>Articulated Paths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t>Degree Attainment Efficiencies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701040">
                <a:tc>
                  <a:txBody>
                    <a:bodyPr/>
                    <a:lstStyle/>
                    <a:p>
                      <a:r>
                        <a:rPr lang="en-US" sz="2000" dirty="0"/>
                        <a:t>Community</a:t>
                      </a:r>
                      <a:r>
                        <a:rPr lang="en-US" sz="2000" baseline="0" dirty="0"/>
                        <a:t>, Belonging, and Inclusion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strike="sngStrike" dirty="0"/>
                        <a:t>Increasing</a:t>
                      </a:r>
                      <a:r>
                        <a:rPr lang="en-US" sz="1600" strike="sngStrike" baseline="0" dirty="0"/>
                        <a:t> TCAT </a:t>
                      </a:r>
                      <a:r>
                        <a:rPr lang="en-US" sz="2000" b="1" baseline="0" dirty="0">
                          <a:effectLst>
                            <a:outerShdw blurRad="38100" dist="38100" dir="2700000" algn="tl">
                              <a:srgbClr val="000000">
                                <a:alpha val="43137"/>
                              </a:srgbClr>
                            </a:outerShdw>
                          </a:effectLst>
                        </a:rPr>
                        <a:t>Capacity</a:t>
                      </a:r>
                      <a:endParaRPr lang="en-US" sz="2000" b="1" dirty="0">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701040">
                <a:tc>
                  <a:txBody>
                    <a:bodyPr/>
                    <a:lstStyle/>
                    <a:p>
                      <a:r>
                        <a:rPr lang="en-US" sz="1600" strike="sngStrike" dirty="0"/>
                        <a:t>Community</a:t>
                      </a:r>
                      <a:r>
                        <a:rPr lang="en-US" sz="1600" strike="sngStrike" baseline="0" dirty="0"/>
                        <a:t> College </a:t>
                      </a:r>
                      <a:r>
                        <a:rPr lang="en-US" sz="2000" b="1" baseline="0" dirty="0">
                          <a:effectLst>
                            <a:outerShdw blurRad="38100" dist="38100" dir="2700000" algn="tl">
                              <a:srgbClr val="000000">
                                <a:alpha val="43137"/>
                              </a:srgbClr>
                            </a:outerShdw>
                          </a:effectLst>
                        </a:rPr>
                        <a:t>Administrative Efficiencies</a:t>
                      </a:r>
                      <a:endParaRPr lang="en-US" sz="2000" b="1" kern="1200" dirty="0">
                        <a:solidFill>
                          <a:schemeClr val="dk1"/>
                        </a:solidFill>
                        <a:effectLst>
                          <a:outerShdw blurRad="38100" dist="38100" dir="2700000" algn="tl">
                            <a:srgbClr val="000000">
                              <a:alpha val="43137"/>
                            </a:srgbClr>
                          </a:outerShdw>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t>Minding the Gap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701040">
                <a:tc>
                  <a:txBody>
                    <a:bodyPr/>
                    <a:lstStyle/>
                    <a:p>
                      <a:r>
                        <a:rPr lang="en-US" sz="1600" strike="sngStrike" dirty="0"/>
                        <a:t>Community College</a:t>
                      </a:r>
                      <a:r>
                        <a:rPr lang="en-US" sz="1600" strike="sngStrike" baseline="0" dirty="0"/>
                        <a:t> State-wide </a:t>
                      </a:r>
                      <a:r>
                        <a:rPr lang="en-US" sz="2000" b="1" baseline="0" dirty="0">
                          <a:effectLst>
                            <a:outerShdw blurRad="38100" dist="38100" dir="2700000" algn="tl">
                              <a:srgbClr val="000000">
                                <a:alpha val="43137"/>
                              </a:srgbClr>
                            </a:outerShdw>
                          </a:effectLst>
                        </a:rPr>
                        <a:t>Marketing &amp; Advocacy</a:t>
                      </a:r>
                      <a:endParaRPr lang="en-US" sz="2000" b="1" dirty="0">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t>Online</a:t>
                      </a:r>
                      <a:r>
                        <a:rPr lang="en-US" sz="2000" baseline="0" dirty="0"/>
                        <a:t> Learning</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4315998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3"/>
          <p:cNvSpPr>
            <a:spLocks noGrp="1"/>
          </p:cNvSpPr>
          <p:nvPr>
            <p:ph type="ctrTitle"/>
          </p:nvPr>
        </p:nvSpPr>
        <p:spPr>
          <a:xfrm>
            <a:off x="2286000" y="3581402"/>
            <a:ext cx="7856483" cy="2062653"/>
          </a:xfrm>
        </p:spPr>
        <p:txBody>
          <a:bodyPr>
            <a:normAutofit fontScale="90000"/>
          </a:bodyPr>
          <a:lstStyle/>
          <a:p>
            <a:r>
              <a:rPr lang="en-US" dirty="0">
                <a:latin typeface="Verdana" panose="020B0604030504040204" pitchFamily="34" charset="0"/>
              </a:rPr>
              <a:t/>
            </a:r>
            <a:br>
              <a:rPr lang="en-US" dirty="0">
                <a:latin typeface="Verdana" panose="020B0604030504040204" pitchFamily="34" charset="0"/>
              </a:rPr>
            </a:br>
            <a:r>
              <a:rPr lang="en-US" dirty="0">
                <a:latin typeface="Verdana" panose="020B0604030504040204" pitchFamily="34" charset="0"/>
              </a:rPr>
              <a:t/>
            </a:r>
            <a:br>
              <a:rPr lang="en-US" dirty="0">
                <a:latin typeface="Verdana" panose="020B0604030504040204" pitchFamily="34" charset="0"/>
              </a:rPr>
            </a:br>
            <a:r>
              <a:rPr lang="en-US" dirty="0">
                <a:latin typeface="Verdana" panose="020B0604030504040204" pitchFamily="34" charset="0"/>
              </a:rPr>
              <a:t>Strategy Highlight </a:t>
            </a:r>
            <a:br>
              <a:rPr lang="en-US" dirty="0">
                <a:latin typeface="Verdana" panose="020B0604030504040204" pitchFamily="34" charset="0"/>
              </a:rPr>
            </a:br>
            <a:r>
              <a:rPr lang="en-US" dirty="0">
                <a:latin typeface="Verdana" panose="020B0604030504040204" pitchFamily="34" charset="0"/>
              </a:rPr>
              <a:t/>
            </a:r>
            <a:br>
              <a:rPr lang="en-US" dirty="0">
                <a:latin typeface="Verdana" panose="020B0604030504040204" pitchFamily="34" charset="0"/>
              </a:rPr>
            </a:br>
            <a:r>
              <a:rPr lang="en-US" dirty="0">
                <a:latin typeface="Verdana" panose="020B0604030504040204" pitchFamily="34" charset="0"/>
              </a:rPr>
              <a:t>Articulated Paths</a:t>
            </a:r>
            <a:br>
              <a:rPr lang="en-US" dirty="0">
                <a:latin typeface="Verdana" panose="020B0604030504040204" pitchFamily="34" charset="0"/>
              </a:rPr>
            </a:br>
            <a:r>
              <a:rPr lang="en-US" dirty="0">
                <a:latin typeface="Verdana" panose="020B0604030504040204" pitchFamily="34" charset="0"/>
              </a:rPr>
              <a:t/>
            </a:r>
            <a:br>
              <a:rPr lang="en-US" dirty="0">
                <a:latin typeface="Verdana" panose="020B0604030504040204" pitchFamily="34" charset="0"/>
              </a:rPr>
            </a:br>
            <a:endParaRPr lang="en-US" sz="2000" dirty="0">
              <a:latin typeface="Verdana" panose="020B0604030504040204" pitchFamily="34" charset="0"/>
            </a:endParaRPr>
          </a:p>
        </p:txBody>
      </p:sp>
    </p:spTree>
    <p:extLst>
      <p:ext uri="{BB962C8B-B14F-4D97-AF65-F5344CB8AC3E}">
        <p14:creationId xmlns:p14="http://schemas.microsoft.com/office/powerpoint/2010/main" val="2774983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Priority Completion Strategies</a:t>
            </a:r>
          </a:p>
        </p:txBody>
      </p:sp>
      <p:graphicFrame>
        <p:nvGraphicFramePr>
          <p:cNvPr id="8" name="Content Placeholder 7"/>
          <p:cNvGraphicFramePr>
            <a:graphicFrameLocks noGrp="1"/>
          </p:cNvGraphicFramePr>
          <p:nvPr>
            <p:ph idx="1"/>
            <p:extLst/>
          </p:nvPr>
        </p:nvGraphicFramePr>
        <p:xfrm>
          <a:off x="1981200" y="1101214"/>
          <a:ext cx="8458200" cy="3632677"/>
        </p:xfrm>
        <a:graphic>
          <a:graphicData uri="http://schemas.openxmlformats.org/drawingml/2006/table">
            <a:tbl>
              <a:tblPr firstRow="1" bandRow="1">
                <a:effectLst>
                  <a:innerShdw blurRad="114300">
                    <a:prstClr val="black"/>
                  </a:innerShdw>
                </a:effectLst>
                <a:tableStyleId>{5C22544A-7EE6-4342-B048-85BDC9FD1C3A}</a:tableStyleId>
              </a:tblPr>
              <a:tblGrid>
                <a:gridCol w="3962400">
                  <a:extLst>
                    <a:ext uri="{9D8B030D-6E8A-4147-A177-3AD203B41FA5}">
                      <a16:colId xmlns:a16="http://schemas.microsoft.com/office/drawing/2014/main" val="20000"/>
                    </a:ext>
                  </a:extLst>
                </a:gridCol>
                <a:gridCol w="4495800">
                  <a:extLst>
                    <a:ext uri="{9D8B030D-6E8A-4147-A177-3AD203B41FA5}">
                      <a16:colId xmlns:a16="http://schemas.microsoft.com/office/drawing/2014/main" val="20001"/>
                    </a:ext>
                  </a:extLst>
                </a:gridCol>
              </a:tblGrid>
              <a:tr h="683419">
                <a:tc gridSpan="2">
                  <a:txBody>
                    <a:bodyPr/>
                    <a:lstStyle/>
                    <a:p>
                      <a:pPr algn="ctr"/>
                      <a:r>
                        <a:rPr lang="en-US" sz="3600" dirty="0">
                          <a:solidFill>
                            <a:schemeClr val="tx1"/>
                          </a:solidFill>
                        </a:rPr>
                        <a:t>System Level Strategies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hMerge="1">
                  <a:txBody>
                    <a:bodyPr/>
                    <a:lstStyle/>
                    <a:p>
                      <a:endParaRPr lang="en-US" dirty="0"/>
                    </a:p>
                  </a:txBody>
                  <a:tcPr/>
                </a:tc>
                <a:extLst>
                  <a:ext uri="{0D108BD9-81ED-4DB2-BD59-A6C34878D82A}">
                    <a16:rowId xmlns:a16="http://schemas.microsoft.com/office/drawing/2014/main" val="10000"/>
                  </a:ext>
                </a:extLst>
              </a:tr>
              <a:tr h="423069">
                <a:tc>
                  <a:txBody>
                    <a:bodyPr/>
                    <a:lstStyle/>
                    <a:p>
                      <a:r>
                        <a:rPr lang="en-US" sz="2000" dirty="0"/>
                        <a:t>Architected</a:t>
                      </a:r>
                      <a:r>
                        <a:rPr lang="en-US" sz="2000" baseline="0" dirty="0"/>
                        <a:t> Choice</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t>Data Driven Decision Making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23069">
                <a:tc>
                  <a:txBody>
                    <a:bodyPr/>
                    <a:lstStyle/>
                    <a:p>
                      <a:r>
                        <a:rPr lang="en-US" sz="2000" dirty="0">
                          <a:solidFill>
                            <a:schemeClr val="tx1"/>
                          </a:solidFill>
                        </a:rPr>
                        <a:t>Articulated Paths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en-US" sz="2000" dirty="0"/>
                        <a:t>Degree Attainment Efficiencies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701040">
                <a:tc>
                  <a:txBody>
                    <a:bodyPr/>
                    <a:lstStyle/>
                    <a:p>
                      <a:r>
                        <a:rPr lang="en-US" sz="2000" dirty="0"/>
                        <a:t>Community</a:t>
                      </a:r>
                      <a:r>
                        <a:rPr lang="en-US" sz="2000" baseline="0" dirty="0"/>
                        <a:t>, Belonging, and Inclusion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strike="sngStrike" dirty="0"/>
                        <a:t>Increasing</a:t>
                      </a:r>
                      <a:r>
                        <a:rPr lang="en-US" sz="1600" strike="sngStrike" baseline="0" dirty="0"/>
                        <a:t> TCAT </a:t>
                      </a:r>
                      <a:r>
                        <a:rPr lang="en-US" sz="2000" b="1" baseline="0" dirty="0">
                          <a:effectLst>
                            <a:outerShdw blurRad="38100" dist="38100" dir="2700000" algn="tl">
                              <a:srgbClr val="000000">
                                <a:alpha val="43137"/>
                              </a:srgbClr>
                            </a:outerShdw>
                          </a:effectLst>
                        </a:rPr>
                        <a:t>Capacity</a:t>
                      </a:r>
                      <a:endParaRPr lang="en-US" sz="2000" b="1" dirty="0">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701040">
                <a:tc>
                  <a:txBody>
                    <a:bodyPr/>
                    <a:lstStyle/>
                    <a:p>
                      <a:r>
                        <a:rPr lang="en-US" sz="1600" strike="sngStrike" dirty="0"/>
                        <a:t>Community</a:t>
                      </a:r>
                      <a:r>
                        <a:rPr lang="en-US" sz="1600" strike="sngStrike" baseline="0" dirty="0"/>
                        <a:t> College </a:t>
                      </a:r>
                      <a:r>
                        <a:rPr lang="en-US" sz="2000" b="1" baseline="0" dirty="0">
                          <a:effectLst>
                            <a:outerShdw blurRad="38100" dist="38100" dir="2700000" algn="tl">
                              <a:srgbClr val="000000">
                                <a:alpha val="43137"/>
                              </a:srgbClr>
                            </a:outerShdw>
                          </a:effectLst>
                        </a:rPr>
                        <a:t>Administrative Efficiencies</a:t>
                      </a:r>
                      <a:endParaRPr lang="en-US" sz="2000" b="1" kern="1200" dirty="0">
                        <a:solidFill>
                          <a:schemeClr val="dk1"/>
                        </a:solidFill>
                        <a:effectLst>
                          <a:outerShdw blurRad="38100" dist="38100" dir="2700000" algn="tl">
                            <a:srgbClr val="000000">
                              <a:alpha val="43137"/>
                            </a:srgbClr>
                          </a:outerShdw>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t>Minding the Gap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701040">
                <a:tc>
                  <a:txBody>
                    <a:bodyPr/>
                    <a:lstStyle/>
                    <a:p>
                      <a:r>
                        <a:rPr lang="en-US" sz="1600" strike="sngStrike" dirty="0"/>
                        <a:t>Community College</a:t>
                      </a:r>
                      <a:r>
                        <a:rPr lang="en-US" sz="1600" strike="sngStrike" baseline="0" dirty="0"/>
                        <a:t> State-wide </a:t>
                      </a:r>
                      <a:r>
                        <a:rPr lang="en-US" sz="2000" b="1" baseline="0" dirty="0">
                          <a:effectLst>
                            <a:outerShdw blurRad="38100" dist="38100" dir="2700000" algn="tl">
                              <a:srgbClr val="000000">
                                <a:alpha val="43137"/>
                              </a:srgbClr>
                            </a:outerShdw>
                          </a:effectLst>
                        </a:rPr>
                        <a:t>Marketing &amp; Advocacy</a:t>
                      </a:r>
                      <a:endParaRPr lang="en-US" sz="2000" b="1" dirty="0">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t>Online</a:t>
                      </a:r>
                      <a:r>
                        <a:rPr lang="en-US" sz="2000" baseline="0" dirty="0"/>
                        <a:t> Learning</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9906333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2209800" y="3650045"/>
            <a:ext cx="7772400" cy="1470025"/>
          </a:xfrm>
        </p:spPr>
        <p:txBody>
          <a:bodyPr>
            <a:normAutofit/>
          </a:bodyPr>
          <a:lstStyle/>
          <a:p>
            <a:r>
              <a:rPr lang="en-US" sz="3600" dirty="0">
                <a:latin typeface="Times New Roman" panose="02020603050405020304" pitchFamily="18" charset="0"/>
                <a:cs typeface="Times New Roman" panose="02020603050405020304" pitchFamily="18" charset="0"/>
              </a:rPr>
              <a:t>Report of the Chancellor</a:t>
            </a:r>
          </a:p>
        </p:txBody>
      </p:sp>
    </p:spTree>
    <p:extLst>
      <p:ext uri="{BB962C8B-B14F-4D97-AF65-F5344CB8AC3E}">
        <p14:creationId xmlns:p14="http://schemas.microsoft.com/office/powerpoint/2010/main" val="23430694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2209800" y="3650045"/>
            <a:ext cx="7772400" cy="1470025"/>
          </a:xfrm>
        </p:spPr>
        <p:txBody>
          <a:bodyPr>
            <a:normAutofit/>
          </a:bodyPr>
          <a:lstStyle/>
          <a:p>
            <a:r>
              <a:rPr lang="en-US" sz="3600" dirty="0">
                <a:latin typeface="Times New Roman" panose="02020603050405020304" pitchFamily="18" charset="0"/>
                <a:cs typeface="Times New Roman" panose="02020603050405020304" pitchFamily="18" charset="0"/>
              </a:rPr>
              <a:t>Reports of Presidents and Directors</a:t>
            </a:r>
          </a:p>
        </p:txBody>
      </p:sp>
    </p:spTree>
    <p:extLst>
      <p:ext uri="{BB962C8B-B14F-4D97-AF65-F5344CB8AC3E}">
        <p14:creationId xmlns:p14="http://schemas.microsoft.com/office/powerpoint/2010/main" val="3984255465"/>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441695"/>
            <a:ext cx="8229600" cy="1098901"/>
          </a:xfrm>
        </p:spPr>
        <p:txBody>
          <a:bodyPr>
            <a:normAutofit fontScale="90000"/>
          </a:bodyPr>
          <a:lstStyle/>
          <a:p>
            <a:pPr algn="ctr"/>
            <a:r>
              <a:rPr lang="en-US" sz="4400" dirty="0"/>
              <a:t>Community College Presidents’ Report</a:t>
            </a:r>
          </a:p>
        </p:txBody>
      </p:sp>
    </p:spTree>
    <p:extLst>
      <p:ext uri="{BB962C8B-B14F-4D97-AF65-F5344CB8AC3E}">
        <p14:creationId xmlns:p14="http://schemas.microsoft.com/office/powerpoint/2010/main" val="873369500"/>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95600" y="3037768"/>
            <a:ext cx="6400800" cy="1752600"/>
          </a:xfrm>
        </p:spPr>
        <p:txBody>
          <a:bodyPr>
            <a:normAutofit fontScale="85000" lnSpcReduction="20000"/>
          </a:bodyPr>
          <a:lstStyle/>
          <a:p>
            <a:r>
              <a:rPr lang="en-US" dirty="0"/>
              <a:t>Boyd Center for Business and Economic Research</a:t>
            </a:r>
          </a:p>
          <a:p>
            <a:endParaRPr lang="en-US" dirty="0"/>
          </a:p>
          <a:p>
            <a:r>
              <a:rPr lang="en-US" dirty="0"/>
              <a:t>September 2016</a:t>
            </a:r>
          </a:p>
          <a:p>
            <a:endParaRPr lang="en-US" dirty="0"/>
          </a:p>
          <a:p>
            <a:endParaRPr lang="en-US" dirty="0"/>
          </a:p>
          <a:p>
            <a:r>
              <a:rPr lang="en-US" sz="3000" dirty="0">
                <a:solidFill>
                  <a:schemeClr val="accent1"/>
                </a:solidFill>
              </a:rPr>
              <a:t>**** DRAFT 2 ****</a:t>
            </a:r>
          </a:p>
          <a:p>
            <a:endParaRPr lang="en-US" dirty="0"/>
          </a:p>
        </p:txBody>
      </p:sp>
      <p:sp>
        <p:nvSpPr>
          <p:cNvPr id="2" name="Title 1"/>
          <p:cNvSpPr>
            <a:spLocks noGrp="1"/>
          </p:cNvSpPr>
          <p:nvPr>
            <p:ph type="ctrTitle"/>
          </p:nvPr>
        </p:nvSpPr>
        <p:spPr/>
        <p:txBody>
          <a:bodyPr>
            <a:normAutofit/>
          </a:bodyPr>
          <a:lstStyle/>
          <a:p>
            <a:r>
              <a:rPr lang="en-US" dirty="0"/>
              <a:t>Mixed Methods Follow-Up Study on the Market for Tennessee Community Colleges</a:t>
            </a:r>
          </a:p>
        </p:txBody>
      </p:sp>
      <p:grpSp>
        <p:nvGrpSpPr>
          <p:cNvPr id="4" name="Group 3"/>
          <p:cNvGrpSpPr>
            <a:grpSpLocks noChangeAspect="1"/>
          </p:cNvGrpSpPr>
          <p:nvPr/>
        </p:nvGrpSpPr>
        <p:grpSpPr>
          <a:xfrm>
            <a:off x="1799410" y="4112777"/>
            <a:ext cx="2181188" cy="2181188"/>
            <a:chOff x="1056410" y="4028427"/>
            <a:chExt cx="1140623" cy="1140623"/>
          </a:xfrm>
        </p:grpSpPr>
        <p:sp>
          <p:nvSpPr>
            <p:cNvPr id="6" name="Oval 5"/>
            <p:cNvSpPr/>
            <p:nvPr/>
          </p:nvSpPr>
          <p:spPr>
            <a:xfrm>
              <a:off x="1056410" y="4028427"/>
              <a:ext cx="1140623" cy="1140623"/>
            </a:xfrm>
            <a:prstGeom prst="ellipse">
              <a:avLst/>
            </a:prstGeom>
            <a:solidFill>
              <a:schemeClr val="bg1"/>
            </a:solidFill>
            <a:ln>
              <a:solidFill>
                <a:schemeClr val="bg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kern="0">
                <a:solidFill>
                  <a:sysClr val="windowText" lastClr="000000"/>
                </a:solidFill>
              </a:endParaRPr>
            </a:p>
          </p:txBody>
        </p:sp>
        <p:pic>
          <p:nvPicPr>
            <p:cNvPr id="5" name="Picture 4" descr="CommColl_logo.png"/>
            <p:cNvPicPr>
              <a:picLocks noChangeAspect="1"/>
            </p:cNvPicPr>
            <p:nvPr/>
          </p:nvPicPr>
          <p:blipFill>
            <a:blip r:embed="rId2" cstate="print"/>
            <a:stretch>
              <a:fillRect/>
            </a:stretch>
          </p:blipFill>
          <p:spPr>
            <a:xfrm>
              <a:off x="1088838" y="4075356"/>
              <a:ext cx="1075765" cy="1075765"/>
            </a:xfrm>
            <a:prstGeom prst="rect">
              <a:avLst/>
            </a:prstGeom>
          </p:spPr>
        </p:pic>
      </p:gr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3039" y="4304025"/>
            <a:ext cx="2399552" cy="1874367"/>
          </a:xfrm>
          <a:prstGeom prst="rect">
            <a:avLst/>
          </a:prstGeom>
        </p:spPr>
      </p:pic>
    </p:spTree>
    <p:extLst>
      <p:ext uri="{BB962C8B-B14F-4D97-AF65-F5344CB8AC3E}">
        <p14:creationId xmlns:p14="http://schemas.microsoft.com/office/powerpoint/2010/main" val="42070267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Study Objectives	</a:t>
            </a:r>
          </a:p>
        </p:txBody>
      </p:sp>
      <p:sp>
        <p:nvSpPr>
          <p:cNvPr id="3" name="Content Placeholder 2"/>
          <p:cNvSpPr>
            <a:spLocks noGrp="1"/>
          </p:cNvSpPr>
          <p:nvPr>
            <p:ph sz="quarter" idx="1"/>
          </p:nvPr>
        </p:nvSpPr>
        <p:spPr/>
        <p:txBody>
          <a:bodyPr>
            <a:normAutofit/>
          </a:bodyPr>
          <a:lstStyle/>
          <a:p>
            <a:pPr>
              <a:buNone/>
            </a:pPr>
            <a:r>
              <a:rPr lang="en-US" dirty="0"/>
              <a:t>Conduct a state-wide study to better understand:</a:t>
            </a:r>
          </a:p>
          <a:p>
            <a:endParaRPr lang="en-US" sz="1800" dirty="0"/>
          </a:p>
          <a:p>
            <a:r>
              <a:rPr lang="en-US" sz="1800" dirty="0"/>
              <a:t>Barriers to continuing education after high school and how the TBR can help prospective students eliminate them and increase enrollment throughout the Tennessee community college system</a:t>
            </a:r>
          </a:p>
          <a:p>
            <a:endParaRPr lang="en-US" sz="1800" dirty="0"/>
          </a:p>
          <a:p>
            <a:r>
              <a:rPr lang="en-US" sz="1800" dirty="0"/>
              <a:t>Opportunities available to Tennessee community colleges to increase enrollment through more competitive strategies, and</a:t>
            </a:r>
          </a:p>
          <a:p>
            <a:endParaRPr lang="en-US" sz="1800" dirty="0"/>
          </a:p>
          <a:p>
            <a:r>
              <a:rPr lang="en-US" sz="1800" dirty="0"/>
              <a:t>Strategies for promoting the recognition and value of the Tennessee community college system.</a:t>
            </a:r>
          </a:p>
          <a:p>
            <a:endParaRPr lang="en-US" sz="1800" dirty="0"/>
          </a:p>
          <a:p>
            <a:pPr lvl="0"/>
            <a:r>
              <a:rPr lang="en-US" sz="1800" dirty="0"/>
              <a:t>Changes in perceptions related to the first three objectives since a similar community college perception study was conducted in 2010.</a:t>
            </a:r>
          </a:p>
          <a:p>
            <a:endParaRPr lang="en-US" sz="2000" dirty="0"/>
          </a:p>
          <a:p>
            <a:endParaRPr lang="en-US" dirty="0"/>
          </a:p>
        </p:txBody>
      </p:sp>
      <p:sp>
        <p:nvSpPr>
          <p:cNvPr id="4" name="Slide Number Placeholder 3"/>
          <p:cNvSpPr>
            <a:spLocks noGrp="1"/>
          </p:cNvSpPr>
          <p:nvPr>
            <p:ph type="sldNum" sz="quarter" idx="12"/>
          </p:nvPr>
        </p:nvSpPr>
        <p:spPr/>
        <p:txBody>
          <a:bodyPr/>
          <a:lstStyle/>
          <a:p>
            <a:pPr defTabSz="914400"/>
            <a:fld id="{12269D0B-4782-4192-A145-A2F81B9A20B8}" type="slidenum">
              <a:rPr lang="en-US" sz="1800" kern="0">
                <a:solidFill>
                  <a:sysClr val="windowText" lastClr="000000"/>
                </a:solidFill>
              </a:rPr>
              <a:pPr defTabSz="914400"/>
              <a:t>29</a:t>
            </a:fld>
            <a:endParaRPr lang="en-US" sz="1800" kern="0">
              <a:solidFill>
                <a:sysClr val="windowText" lastClr="000000"/>
              </a:solidFill>
            </a:endParaRPr>
          </a:p>
        </p:txBody>
      </p:sp>
    </p:spTree>
    <p:extLst>
      <p:ext uri="{BB962C8B-B14F-4D97-AF65-F5344CB8AC3E}">
        <p14:creationId xmlns:p14="http://schemas.microsoft.com/office/powerpoint/2010/main" val="4508139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2209800" y="3650045"/>
            <a:ext cx="7772400" cy="1470025"/>
          </a:xfrm>
        </p:spPr>
        <p:txBody>
          <a:bodyPr>
            <a:normAutofit/>
          </a:bodyPr>
          <a:lstStyle/>
          <a:p>
            <a:r>
              <a:rPr lang="en-US" sz="3600" dirty="0">
                <a:latin typeface="Times New Roman" panose="02020603050405020304" pitchFamily="18" charset="0"/>
                <a:cs typeface="Times New Roman" panose="02020603050405020304" pitchFamily="18" charset="0"/>
              </a:rPr>
              <a:t>Report of the Committees</a:t>
            </a:r>
          </a:p>
        </p:txBody>
      </p:sp>
    </p:spTree>
    <p:extLst>
      <p:ext uri="{BB962C8B-B14F-4D97-AF65-F5344CB8AC3E}">
        <p14:creationId xmlns:p14="http://schemas.microsoft.com/office/powerpoint/2010/main" val="3874979711"/>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r>
              <a:rPr lang="en-US" dirty="0"/>
              <a:t>9 state-wide focus groups	</a:t>
            </a:r>
          </a:p>
        </p:txBody>
      </p:sp>
      <p:sp>
        <p:nvSpPr>
          <p:cNvPr id="7" name="Text Placeholder 6"/>
          <p:cNvSpPr>
            <a:spLocks noGrp="1"/>
          </p:cNvSpPr>
          <p:nvPr>
            <p:ph type="body" sz="half" idx="3"/>
          </p:nvPr>
        </p:nvSpPr>
        <p:spPr/>
        <p:txBody>
          <a:bodyPr/>
          <a:lstStyle/>
          <a:p>
            <a:r>
              <a:rPr lang="en-US" dirty="0"/>
              <a:t>3 state-wide surveys</a:t>
            </a:r>
          </a:p>
        </p:txBody>
      </p:sp>
      <p:sp>
        <p:nvSpPr>
          <p:cNvPr id="6" name="Content Placeholder 5"/>
          <p:cNvSpPr>
            <a:spLocks noGrp="1"/>
          </p:cNvSpPr>
          <p:nvPr>
            <p:ph sz="quarter" idx="2"/>
          </p:nvPr>
        </p:nvSpPr>
        <p:spPr/>
        <p:txBody>
          <a:bodyPr>
            <a:normAutofit/>
          </a:bodyPr>
          <a:lstStyle/>
          <a:p>
            <a:pPr>
              <a:spcAft>
                <a:spcPts val="600"/>
              </a:spcAft>
            </a:pPr>
            <a:r>
              <a:rPr lang="en-US" sz="2000" dirty="0"/>
              <a:t> 3 with current community college students (East, Middle, West TN)</a:t>
            </a:r>
          </a:p>
          <a:p>
            <a:pPr>
              <a:spcAft>
                <a:spcPts val="600"/>
              </a:spcAft>
            </a:pPr>
            <a:r>
              <a:rPr lang="en-US" sz="2000" dirty="0"/>
              <a:t>2 with high school students (East, Middle TN)</a:t>
            </a:r>
          </a:p>
          <a:p>
            <a:pPr>
              <a:spcAft>
                <a:spcPts val="600"/>
              </a:spcAft>
            </a:pPr>
            <a:r>
              <a:rPr lang="en-US" sz="2000" dirty="0"/>
              <a:t>3 with non-traditional and prospective students ages 24 and older (East, Middle, West TN)</a:t>
            </a:r>
          </a:p>
          <a:p>
            <a:pPr>
              <a:spcAft>
                <a:spcPts val="600"/>
              </a:spcAft>
            </a:pPr>
            <a:r>
              <a:rPr lang="en-US" sz="2000" dirty="0"/>
              <a:t>1 with alumni/staff (West TN)</a:t>
            </a:r>
          </a:p>
          <a:p>
            <a:pPr marL="0" indent="0">
              <a:buNone/>
            </a:pPr>
            <a:endParaRPr lang="en-US" sz="2000" dirty="0"/>
          </a:p>
        </p:txBody>
      </p:sp>
      <p:sp>
        <p:nvSpPr>
          <p:cNvPr id="8" name="Content Placeholder 7"/>
          <p:cNvSpPr>
            <a:spLocks noGrp="1"/>
          </p:cNvSpPr>
          <p:nvPr>
            <p:ph sz="quarter" idx="4"/>
          </p:nvPr>
        </p:nvSpPr>
        <p:spPr/>
        <p:txBody>
          <a:bodyPr>
            <a:normAutofit/>
          </a:bodyPr>
          <a:lstStyle/>
          <a:p>
            <a:pPr>
              <a:spcAft>
                <a:spcPts val="600"/>
              </a:spcAft>
            </a:pPr>
            <a:r>
              <a:rPr lang="en-US" sz="2000" dirty="0"/>
              <a:t>1 for high school students</a:t>
            </a:r>
          </a:p>
          <a:p>
            <a:pPr>
              <a:spcAft>
                <a:spcPts val="600"/>
              </a:spcAft>
            </a:pPr>
            <a:r>
              <a:rPr lang="en-US" sz="2000" dirty="0"/>
              <a:t>1 for current community college students</a:t>
            </a:r>
          </a:p>
          <a:p>
            <a:pPr>
              <a:spcAft>
                <a:spcPts val="600"/>
              </a:spcAft>
            </a:pPr>
            <a:r>
              <a:rPr lang="en-US" sz="2000" dirty="0"/>
              <a:t>1 for non-traditional students</a:t>
            </a:r>
          </a:p>
          <a:p>
            <a:pPr marL="0" indent="0">
              <a:spcAft>
                <a:spcPts val="600"/>
              </a:spcAft>
              <a:buNone/>
            </a:pPr>
            <a:endParaRPr lang="en-US" sz="2000" dirty="0"/>
          </a:p>
        </p:txBody>
      </p:sp>
      <p:sp>
        <p:nvSpPr>
          <p:cNvPr id="4" name="Title 3"/>
          <p:cNvSpPr>
            <a:spLocks noGrp="1"/>
          </p:cNvSpPr>
          <p:nvPr>
            <p:ph type="title"/>
          </p:nvPr>
        </p:nvSpPr>
        <p:spPr/>
        <p:txBody>
          <a:bodyPr/>
          <a:lstStyle/>
          <a:p>
            <a:r>
              <a:rPr lang="en-US" dirty="0"/>
              <a:t>Methodology</a:t>
            </a:r>
          </a:p>
        </p:txBody>
      </p:sp>
      <p:sp>
        <p:nvSpPr>
          <p:cNvPr id="2" name="Slide Number Placeholder 1"/>
          <p:cNvSpPr>
            <a:spLocks noGrp="1"/>
          </p:cNvSpPr>
          <p:nvPr>
            <p:ph type="sldNum" sz="quarter" idx="12"/>
          </p:nvPr>
        </p:nvSpPr>
        <p:spPr/>
        <p:txBody>
          <a:bodyPr/>
          <a:lstStyle/>
          <a:p>
            <a:pPr defTabSz="914400"/>
            <a:fld id="{12269D0B-4782-4192-A145-A2F81B9A20B8}" type="slidenum">
              <a:rPr lang="en-US" sz="1800" kern="0">
                <a:solidFill>
                  <a:sysClr val="windowText" lastClr="000000"/>
                </a:solidFill>
              </a:rPr>
              <a:pPr defTabSz="914400"/>
              <a:t>30</a:t>
            </a:fld>
            <a:endParaRPr lang="en-US" sz="1800" kern="0">
              <a:solidFill>
                <a:sysClr val="windowText" lastClr="000000"/>
              </a:solidFill>
            </a:endParaRPr>
          </a:p>
        </p:txBody>
      </p:sp>
    </p:spTree>
    <p:extLst>
      <p:ext uri="{BB962C8B-B14F-4D97-AF65-F5344CB8AC3E}">
        <p14:creationId xmlns:p14="http://schemas.microsoft.com/office/powerpoint/2010/main" val="26810593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pPr algn="ctr"/>
            <a:r>
              <a:rPr lang="en-US" dirty="0"/>
              <a:t>Focus groups</a:t>
            </a:r>
          </a:p>
        </p:txBody>
      </p:sp>
      <p:sp>
        <p:nvSpPr>
          <p:cNvPr id="3" name="Text Placeholder 2"/>
          <p:cNvSpPr>
            <a:spLocks noGrp="1"/>
          </p:cNvSpPr>
          <p:nvPr>
            <p:ph type="body" sz="half" idx="3"/>
          </p:nvPr>
        </p:nvSpPr>
        <p:spPr/>
        <p:txBody>
          <a:bodyPr/>
          <a:lstStyle/>
          <a:p>
            <a:pPr algn="ctr"/>
            <a:r>
              <a:rPr lang="en-US" dirty="0"/>
              <a:t>Surveys</a:t>
            </a:r>
          </a:p>
        </p:txBody>
      </p:sp>
      <p:sp>
        <p:nvSpPr>
          <p:cNvPr id="4" name="Content Placeholder 3"/>
          <p:cNvSpPr>
            <a:spLocks noGrp="1"/>
          </p:cNvSpPr>
          <p:nvPr>
            <p:ph sz="quarter" idx="2"/>
          </p:nvPr>
        </p:nvSpPr>
        <p:spPr/>
        <p:txBody>
          <a:bodyPr>
            <a:normAutofit/>
          </a:bodyPr>
          <a:lstStyle/>
          <a:p>
            <a:r>
              <a:rPr lang="en-US" sz="2000" dirty="0"/>
              <a:t>13 high school students</a:t>
            </a:r>
          </a:p>
          <a:p>
            <a:r>
              <a:rPr lang="en-US" sz="2000" dirty="0"/>
              <a:t>34 community college students</a:t>
            </a:r>
          </a:p>
          <a:p>
            <a:r>
              <a:rPr lang="en-US" sz="2000" dirty="0"/>
              <a:t>32 non-traditional students (includes 8 alumni/staff)</a:t>
            </a:r>
          </a:p>
          <a:p>
            <a:endParaRPr lang="en-US" sz="2000" b="1" dirty="0"/>
          </a:p>
          <a:p>
            <a:r>
              <a:rPr lang="en-US" sz="2000" b="1" dirty="0"/>
              <a:t>79 total opinions included</a:t>
            </a:r>
          </a:p>
        </p:txBody>
      </p:sp>
      <p:sp>
        <p:nvSpPr>
          <p:cNvPr id="5" name="Content Placeholder 4"/>
          <p:cNvSpPr>
            <a:spLocks noGrp="1"/>
          </p:cNvSpPr>
          <p:nvPr>
            <p:ph sz="quarter" idx="4"/>
          </p:nvPr>
        </p:nvSpPr>
        <p:spPr/>
        <p:txBody>
          <a:bodyPr>
            <a:normAutofit/>
          </a:bodyPr>
          <a:lstStyle/>
          <a:p>
            <a:r>
              <a:rPr lang="en-US" sz="2000" dirty="0"/>
              <a:t>590 high school student responses</a:t>
            </a:r>
          </a:p>
          <a:p>
            <a:r>
              <a:rPr lang="en-US" sz="2000" dirty="0"/>
              <a:t>1,234 community college student responses</a:t>
            </a:r>
          </a:p>
          <a:p>
            <a:r>
              <a:rPr lang="en-US" sz="2000" dirty="0"/>
              <a:t>1,529 non-traditional student responses</a:t>
            </a:r>
          </a:p>
          <a:p>
            <a:endParaRPr lang="en-US" sz="2000" b="1" dirty="0"/>
          </a:p>
          <a:p>
            <a:r>
              <a:rPr lang="en-US" sz="2000" b="1" dirty="0"/>
              <a:t>3,353 total opinions included</a:t>
            </a:r>
          </a:p>
        </p:txBody>
      </p:sp>
      <p:sp>
        <p:nvSpPr>
          <p:cNvPr id="6" name="Title 5"/>
          <p:cNvSpPr>
            <a:spLocks noGrp="1"/>
          </p:cNvSpPr>
          <p:nvPr>
            <p:ph type="title"/>
          </p:nvPr>
        </p:nvSpPr>
        <p:spPr/>
        <p:txBody>
          <a:bodyPr/>
          <a:lstStyle/>
          <a:p>
            <a:r>
              <a:rPr lang="en-US" dirty="0"/>
              <a:t>Response Rates</a:t>
            </a:r>
          </a:p>
        </p:txBody>
      </p:sp>
      <p:sp>
        <p:nvSpPr>
          <p:cNvPr id="7" name="Slide Number Placeholder 6"/>
          <p:cNvSpPr>
            <a:spLocks noGrp="1"/>
          </p:cNvSpPr>
          <p:nvPr>
            <p:ph type="sldNum" sz="quarter" idx="12"/>
          </p:nvPr>
        </p:nvSpPr>
        <p:spPr/>
        <p:txBody>
          <a:bodyPr/>
          <a:lstStyle/>
          <a:p>
            <a:pPr defTabSz="914400"/>
            <a:fld id="{12269D0B-4782-4192-A145-A2F81B9A20B8}" type="slidenum">
              <a:rPr lang="en-US" sz="1800" kern="0">
                <a:solidFill>
                  <a:sysClr val="windowText" lastClr="000000"/>
                </a:solidFill>
              </a:rPr>
              <a:pPr defTabSz="914400"/>
              <a:t>31</a:t>
            </a:fld>
            <a:endParaRPr lang="en-US" sz="1800" kern="0">
              <a:solidFill>
                <a:sysClr val="windowText" lastClr="000000"/>
              </a:solidFill>
            </a:endParaRPr>
          </a:p>
        </p:txBody>
      </p:sp>
    </p:spTree>
    <p:extLst>
      <p:ext uri="{BB962C8B-B14F-4D97-AF65-F5344CB8AC3E}">
        <p14:creationId xmlns:p14="http://schemas.microsoft.com/office/powerpoint/2010/main" val="4468090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a:t>Overview</a:t>
            </a:r>
          </a:p>
        </p:txBody>
      </p:sp>
      <p:sp>
        <p:nvSpPr>
          <p:cNvPr id="3" name="Slide Number Placeholder 2"/>
          <p:cNvSpPr>
            <a:spLocks noGrp="1"/>
          </p:cNvSpPr>
          <p:nvPr>
            <p:ph type="sldNum" sz="quarter" idx="12"/>
          </p:nvPr>
        </p:nvSpPr>
        <p:spPr/>
        <p:txBody>
          <a:bodyPr/>
          <a:lstStyle/>
          <a:p>
            <a:pPr defTabSz="914400"/>
            <a:fld id="{12269D0B-4782-4192-A145-A2F81B9A20B8}" type="slidenum">
              <a:rPr lang="en-US" sz="1800" kern="0">
                <a:solidFill>
                  <a:sysClr val="windowText" lastClr="000000"/>
                </a:solidFill>
              </a:rPr>
              <a:pPr defTabSz="914400"/>
              <a:t>32</a:t>
            </a:fld>
            <a:endParaRPr lang="en-US" sz="1800" kern="0">
              <a:solidFill>
                <a:sysClr val="windowText" lastClr="000000"/>
              </a:solidFill>
            </a:endParaRPr>
          </a:p>
        </p:txBody>
      </p:sp>
      <p:sp>
        <p:nvSpPr>
          <p:cNvPr id="4" name="Title 3"/>
          <p:cNvSpPr>
            <a:spLocks noGrp="1"/>
          </p:cNvSpPr>
          <p:nvPr>
            <p:ph type="title"/>
          </p:nvPr>
        </p:nvSpPr>
        <p:spPr/>
        <p:txBody>
          <a:bodyPr/>
          <a:lstStyle/>
          <a:p>
            <a:r>
              <a:rPr lang="en-US" dirty="0"/>
              <a:t>Focus Group Findings</a:t>
            </a:r>
          </a:p>
        </p:txBody>
      </p:sp>
    </p:spTree>
    <p:extLst>
      <p:ext uri="{BB962C8B-B14F-4D97-AF65-F5344CB8AC3E}">
        <p14:creationId xmlns:p14="http://schemas.microsoft.com/office/powerpoint/2010/main" val="18309513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pPr algn="ctr"/>
            <a:r>
              <a:rPr lang="en-US" dirty="0"/>
              <a:t>Pros of  Choosing a Community College</a:t>
            </a:r>
          </a:p>
        </p:txBody>
      </p:sp>
      <p:sp>
        <p:nvSpPr>
          <p:cNvPr id="3" name="Text Placeholder 2"/>
          <p:cNvSpPr>
            <a:spLocks noGrp="1"/>
          </p:cNvSpPr>
          <p:nvPr>
            <p:ph type="body" sz="half" idx="3"/>
          </p:nvPr>
        </p:nvSpPr>
        <p:spPr/>
        <p:txBody>
          <a:bodyPr/>
          <a:lstStyle/>
          <a:p>
            <a:pPr algn="ctr"/>
            <a:r>
              <a:rPr lang="en-US" dirty="0"/>
              <a:t>Barriers to Choosing a</a:t>
            </a:r>
          </a:p>
          <a:p>
            <a:pPr algn="ctr"/>
            <a:r>
              <a:rPr lang="en-US" dirty="0"/>
              <a:t>Community College</a:t>
            </a:r>
          </a:p>
        </p:txBody>
      </p:sp>
      <p:sp>
        <p:nvSpPr>
          <p:cNvPr id="4" name="Content Placeholder 3"/>
          <p:cNvSpPr>
            <a:spLocks noGrp="1"/>
          </p:cNvSpPr>
          <p:nvPr>
            <p:ph sz="quarter" idx="2"/>
          </p:nvPr>
        </p:nvSpPr>
        <p:spPr/>
        <p:txBody>
          <a:bodyPr>
            <a:normAutofit/>
          </a:bodyPr>
          <a:lstStyle/>
          <a:p>
            <a:r>
              <a:rPr lang="en-US" sz="2000" dirty="0"/>
              <a:t>Affordable</a:t>
            </a:r>
          </a:p>
          <a:p>
            <a:r>
              <a:rPr lang="en-US" sz="2000" dirty="0"/>
              <a:t>Flexible</a:t>
            </a:r>
          </a:p>
          <a:p>
            <a:r>
              <a:rPr lang="en-US" sz="2000" dirty="0"/>
              <a:t>Caring</a:t>
            </a:r>
          </a:p>
          <a:p>
            <a:r>
              <a:rPr lang="en-US" sz="2000" dirty="0"/>
              <a:t>Close to home</a:t>
            </a:r>
          </a:p>
          <a:p>
            <a:r>
              <a:rPr lang="en-US" sz="2000" dirty="0"/>
              <a:t>Sense that the student will succeed academically (including providing a fresh start or second chance)</a:t>
            </a:r>
          </a:p>
          <a:p>
            <a:endParaRPr lang="en-US" sz="2000" dirty="0"/>
          </a:p>
        </p:txBody>
      </p:sp>
      <p:sp>
        <p:nvSpPr>
          <p:cNvPr id="5" name="Content Placeholder 4"/>
          <p:cNvSpPr>
            <a:spLocks noGrp="1"/>
          </p:cNvSpPr>
          <p:nvPr>
            <p:ph sz="quarter" idx="4"/>
          </p:nvPr>
        </p:nvSpPr>
        <p:spPr/>
        <p:txBody>
          <a:bodyPr>
            <a:normAutofit/>
          </a:bodyPr>
          <a:lstStyle/>
          <a:p>
            <a:r>
              <a:rPr lang="en-US" sz="2000" dirty="0"/>
              <a:t>Perception that attending a community college is a backup, or second, choice</a:t>
            </a:r>
          </a:p>
          <a:p>
            <a:r>
              <a:rPr lang="en-US" sz="2000" dirty="0"/>
              <a:t>Perception that the education offered at a community college is not aligned with job market needs</a:t>
            </a:r>
          </a:p>
          <a:p>
            <a:r>
              <a:rPr lang="en-US" sz="2000" dirty="0"/>
              <a:t>Less sense of school pride than at other schools </a:t>
            </a:r>
          </a:p>
          <a:p>
            <a:pPr marL="0" indent="0">
              <a:buNone/>
            </a:pPr>
            <a:endParaRPr lang="en-US" sz="2000" b="1" dirty="0"/>
          </a:p>
        </p:txBody>
      </p:sp>
      <p:sp>
        <p:nvSpPr>
          <p:cNvPr id="6" name="Title 5"/>
          <p:cNvSpPr>
            <a:spLocks noGrp="1"/>
          </p:cNvSpPr>
          <p:nvPr>
            <p:ph type="title"/>
          </p:nvPr>
        </p:nvSpPr>
        <p:spPr>
          <a:xfrm>
            <a:off x="1825752" y="337784"/>
            <a:ext cx="8534400" cy="758952"/>
          </a:xfrm>
        </p:spPr>
        <p:txBody>
          <a:bodyPr>
            <a:normAutofit fontScale="90000"/>
          </a:bodyPr>
          <a:lstStyle/>
          <a:p>
            <a:r>
              <a:rPr lang="en-US" dirty="0"/>
              <a:t>Thoughts about Community College – </a:t>
            </a:r>
            <a:br>
              <a:rPr lang="en-US" dirty="0"/>
            </a:br>
            <a:r>
              <a:rPr lang="en-US" dirty="0"/>
              <a:t>Focus Group Themes</a:t>
            </a:r>
          </a:p>
        </p:txBody>
      </p:sp>
      <p:sp>
        <p:nvSpPr>
          <p:cNvPr id="7" name="Slide Number Placeholder 6"/>
          <p:cNvSpPr>
            <a:spLocks noGrp="1"/>
          </p:cNvSpPr>
          <p:nvPr>
            <p:ph type="sldNum" sz="quarter" idx="12"/>
          </p:nvPr>
        </p:nvSpPr>
        <p:spPr/>
        <p:txBody>
          <a:bodyPr/>
          <a:lstStyle/>
          <a:p>
            <a:pPr defTabSz="914400"/>
            <a:fld id="{12269D0B-4782-4192-A145-A2F81B9A20B8}" type="slidenum">
              <a:rPr lang="en-US" sz="1800" kern="0">
                <a:solidFill>
                  <a:sysClr val="windowText" lastClr="000000"/>
                </a:solidFill>
              </a:rPr>
              <a:pPr defTabSz="914400"/>
              <a:t>33</a:t>
            </a:fld>
            <a:endParaRPr lang="en-US" sz="1800" kern="0">
              <a:solidFill>
                <a:sysClr val="windowText" lastClr="000000"/>
              </a:solidFill>
            </a:endParaRPr>
          </a:p>
        </p:txBody>
      </p:sp>
      <p:sp>
        <p:nvSpPr>
          <p:cNvPr id="8" name="TextBox 7"/>
          <p:cNvSpPr txBox="1"/>
          <p:nvPr/>
        </p:nvSpPr>
        <p:spPr>
          <a:xfrm>
            <a:off x="3666705" y="5906807"/>
            <a:ext cx="4967785" cy="369332"/>
          </a:xfrm>
          <a:prstGeom prst="rect">
            <a:avLst/>
          </a:prstGeom>
          <a:noFill/>
        </p:spPr>
        <p:txBody>
          <a:bodyPr wrap="square" rtlCol="0">
            <a:spAutoFit/>
          </a:bodyPr>
          <a:lstStyle/>
          <a:p>
            <a:pPr defTabSz="914400"/>
            <a:r>
              <a:rPr lang="en-US" i="1" kern="0" dirty="0">
                <a:solidFill>
                  <a:sysClr val="windowText" lastClr="000000"/>
                </a:solidFill>
              </a:rPr>
              <a:t>Most findings similar to the 2010 study.</a:t>
            </a:r>
          </a:p>
        </p:txBody>
      </p:sp>
    </p:spTree>
    <p:extLst>
      <p:ext uri="{BB962C8B-B14F-4D97-AF65-F5344CB8AC3E}">
        <p14:creationId xmlns:p14="http://schemas.microsoft.com/office/powerpoint/2010/main" val="25778526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Differences from 2010 Focus Groups</a:t>
            </a:r>
          </a:p>
        </p:txBody>
      </p:sp>
      <p:sp>
        <p:nvSpPr>
          <p:cNvPr id="3" name="Text Placeholder 2"/>
          <p:cNvSpPr>
            <a:spLocks noGrp="1"/>
          </p:cNvSpPr>
          <p:nvPr>
            <p:ph type="body" idx="2"/>
          </p:nvPr>
        </p:nvSpPr>
        <p:spPr/>
        <p:txBody>
          <a:bodyPr/>
          <a:lstStyle/>
          <a:p>
            <a:r>
              <a:rPr lang="en-US" dirty="0"/>
              <a:t>There were several areas of discussion in the 2016 focus groups where changes in mindset were seen when compared to the focus groups conducted in 2010.</a:t>
            </a:r>
          </a:p>
        </p:txBody>
      </p:sp>
      <p:sp>
        <p:nvSpPr>
          <p:cNvPr id="4" name="Content Placeholder 3"/>
          <p:cNvSpPr>
            <a:spLocks noGrp="1"/>
          </p:cNvSpPr>
          <p:nvPr>
            <p:ph sz="quarter" idx="1"/>
          </p:nvPr>
        </p:nvSpPr>
        <p:spPr/>
        <p:txBody>
          <a:bodyPr/>
          <a:lstStyle/>
          <a:p>
            <a:r>
              <a:rPr lang="en-US" dirty="0"/>
              <a:t>Fewer worries about the affordability of community college (positive comments about TN Promise)</a:t>
            </a:r>
          </a:p>
          <a:p>
            <a:r>
              <a:rPr lang="en-US" dirty="0"/>
              <a:t>Almost no expressed concerns about transferability of credits to a four-year institution</a:t>
            </a:r>
          </a:p>
          <a:p>
            <a:r>
              <a:rPr lang="en-US" dirty="0"/>
              <a:t>High school students discussed community colleges as a realistic option for them</a:t>
            </a:r>
          </a:p>
        </p:txBody>
      </p:sp>
      <p:sp>
        <p:nvSpPr>
          <p:cNvPr id="5" name="Slide Number Placeholder 4"/>
          <p:cNvSpPr>
            <a:spLocks noGrp="1"/>
          </p:cNvSpPr>
          <p:nvPr>
            <p:ph type="sldNum" sz="quarter" idx="12"/>
          </p:nvPr>
        </p:nvSpPr>
        <p:spPr/>
        <p:txBody>
          <a:bodyPr/>
          <a:lstStyle/>
          <a:p>
            <a:pPr defTabSz="914400"/>
            <a:fld id="{12269D0B-4782-4192-A145-A2F81B9A20B8}" type="slidenum">
              <a:rPr lang="en-US" sz="1800" kern="0">
                <a:solidFill>
                  <a:sysClr val="windowText" lastClr="000000"/>
                </a:solidFill>
              </a:rPr>
              <a:pPr defTabSz="914400"/>
              <a:t>34</a:t>
            </a:fld>
            <a:endParaRPr lang="en-US" sz="1800" kern="0">
              <a:solidFill>
                <a:sysClr val="windowText" lastClr="000000"/>
              </a:solidFill>
            </a:endParaRPr>
          </a:p>
        </p:txBody>
      </p:sp>
    </p:spTree>
    <p:extLst>
      <p:ext uri="{BB962C8B-B14F-4D97-AF65-F5344CB8AC3E}">
        <p14:creationId xmlns:p14="http://schemas.microsoft.com/office/powerpoint/2010/main" val="24687372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a:t>Overview</a:t>
            </a:r>
          </a:p>
        </p:txBody>
      </p:sp>
      <p:sp>
        <p:nvSpPr>
          <p:cNvPr id="3" name="Slide Number Placeholder 2"/>
          <p:cNvSpPr>
            <a:spLocks noGrp="1"/>
          </p:cNvSpPr>
          <p:nvPr>
            <p:ph type="sldNum" sz="quarter" idx="12"/>
          </p:nvPr>
        </p:nvSpPr>
        <p:spPr/>
        <p:txBody>
          <a:bodyPr/>
          <a:lstStyle/>
          <a:p>
            <a:pPr defTabSz="914400"/>
            <a:fld id="{12269D0B-4782-4192-A145-A2F81B9A20B8}" type="slidenum">
              <a:rPr lang="en-US" sz="1800" kern="0">
                <a:solidFill>
                  <a:sysClr val="windowText" lastClr="000000"/>
                </a:solidFill>
              </a:rPr>
              <a:pPr defTabSz="914400"/>
              <a:t>35</a:t>
            </a:fld>
            <a:endParaRPr lang="en-US" sz="1800" kern="0">
              <a:solidFill>
                <a:sysClr val="windowText" lastClr="000000"/>
              </a:solidFill>
            </a:endParaRPr>
          </a:p>
        </p:txBody>
      </p:sp>
      <p:sp>
        <p:nvSpPr>
          <p:cNvPr id="4" name="Title 3"/>
          <p:cNvSpPr>
            <a:spLocks noGrp="1"/>
          </p:cNvSpPr>
          <p:nvPr>
            <p:ph type="title"/>
          </p:nvPr>
        </p:nvSpPr>
        <p:spPr/>
        <p:txBody>
          <a:bodyPr/>
          <a:lstStyle/>
          <a:p>
            <a:r>
              <a:rPr lang="en-US" dirty="0"/>
              <a:t>Survey Findings</a:t>
            </a:r>
          </a:p>
        </p:txBody>
      </p:sp>
    </p:spTree>
    <p:extLst>
      <p:ext uri="{BB962C8B-B14F-4D97-AF65-F5344CB8AC3E}">
        <p14:creationId xmlns:p14="http://schemas.microsoft.com/office/powerpoint/2010/main" val="21246135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Methodology - Changes for 2016</a:t>
            </a:r>
          </a:p>
        </p:txBody>
      </p:sp>
      <p:sp>
        <p:nvSpPr>
          <p:cNvPr id="3" name="Slide Number Placeholder 2"/>
          <p:cNvSpPr>
            <a:spLocks noGrp="1"/>
          </p:cNvSpPr>
          <p:nvPr>
            <p:ph type="sldNum" sz="quarter" idx="12"/>
          </p:nvPr>
        </p:nvSpPr>
        <p:spPr/>
        <p:txBody>
          <a:bodyPr/>
          <a:lstStyle/>
          <a:p>
            <a:pPr defTabSz="914400"/>
            <a:fld id="{12269D0B-4782-4192-A145-A2F81B9A20B8}" type="slidenum">
              <a:rPr lang="en-US" sz="1800" kern="0">
                <a:solidFill>
                  <a:sysClr val="windowText" lastClr="000000"/>
                </a:solidFill>
              </a:rPr>
              <a:pPr defTabSz="914400"/>
              <a:t>36</a:t>
            </a:fld>
            <a:endParaRPr lang="en-US" sz="1800" kern="0">
              <a:solidFill>
                <a:sysClr val="windowText" lastClr="000000"/>
              </a:solidFill>
            </a:endParaRPr>
          </a:p>
        </p:txBody>
      </p:sp>
      <p:sp>
        <p:nvSpPr>
          <p:cNvPr id="4" name="Content Placeholder 3"/>
          <p:cNvSpPr>
            <a:spLocks noGrp="1"/>
          </p:cNvSpPr>
          <p:nvPr>
            <p:ph sz="quarter" idx="1"/>
          </p:nvPr>
        </p:nvSpPr>
        <p:spPr/>
        <p:txBody>
          <a:bodyPr/>
          <a:lstStyle/>
          <a:p>
            <a:r>
              <a:rPr lang="en-US" dirty="0"/>
              <a:t>Partnered with TN Achieves to collect high school student data</a:t>
            </a:r>
          </a:p>
          <a:p>
            <a:r>
              <a:rPr lang="en-US" dirty="0"/>
              <a:t>Added “Don’t Know” option for survey questions (Generally, this slightly reduced the positive responses as some respondents chose “don’t know” instead of providing a forced opinion. This seemed to happen most in the non-traditional respondent category.)</a:t>
            </a:r>
          </a:p>
        </p:txBody>
      </p:sp>
    </p:spTree>
    <p:extLst>
      <p:ext uri="{BB962C8B-B14F-4D97-AF65-F5344CB8AC3E}">
        <p14:creationId xmlns:p14="http://schemas.microsoft.com/office/powerpoint/2010/main" val="36562969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5752" y="365080"/>
            <a:ext cx="8534400" cy="758952"/>
          </a:xfrm>
        </p:spPr>
        <p:txBody>
          <a:bodyPr>
            <a:normAutofit fontScale="90000"/>
          </a:bodyPr>
          <a:lstStyle/>
          <a:p>
            <a:r>
              <a:rPr lang="en-US" dirty="0"/>
              <a:t>Example Question Comparison – </a:t>
            </a:r>
            <a:br>
              <a:rPr lang="en-US" dirty="0"/>
            </a:br>
            <a:r>
              <a:rPr lang="en-US" dirty="0"/>
              <a:t>2016 Study Group Comparison</a:t>
            </a:r>
          </a:p>
        </p:txBody>
      </p:sp>
      <p:sp>
        <p:nvSpPr>
          <p:cNvPr id="3" name="Slide Number Placeholder 2"/>
          <p:cNvSpPr>
            <a:spLocks noGrp="1"/>
          </p:cNvSpPr>
          <p:nvPr>
            <p:ph type="sldNum" sz="quarter" idx="12"/>
          </p:nvPr>
        </p:nvSpPr>
        <p:spPr/>
        <p:txBody>
          <a:bodyPr/>
          <a:lstStyle/>
          <a:p>
            <a:pPr defTabSz="914400"/>
            <a:fld id="{12269D0B-4782-4192-A145-A2F81B9A20B8}" type="slidenum">
              <a:rPr lang="en-US" sz="1800" kern="0">
                <a:solidFill>
                  <a:sysClr val="windowText" lastClr="000000"/>
                </a:solidFill>
              </a:rPr>
              <a:pPr defTabSz="914400"/>
              <a:t>37</a:t>
            </a:fld>
            <a:endParaRPr lang="en-US" sz="1800" kern="0">
              <a:solidFill>
                <a:sysClr val="windowText" lastClr="000000"/>
              </a:solidFill>
            </a:endParaRPr>
          </a:p>
        </p:txBody>
      </p:sp>
      <p:graphicFrame>
        <p:nvGraphicFramePr>
          <p:cNvPr id="7" name="Content Placeholder 6"/>
          <p:cNvGraphicFramePr>
            <a:graphicFrameLocks noGrp="1"/>
          </p:cNvGraphicFramePr>
          <p:nvPr>
            <p:ph sz="quarter" idx="1"/>
            <p:extLst/>
          </p:nvPr>
        </p:nvGraphicFramePr>
        <p:xfrm>
          <a:off x="1825625" y="1527175"/>
          <a:ext cx="8504238" cy="4572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928826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5752" y="365080"/>
            <a:ext cx="8534400" cy="758952"/>
          </a:xfrm>
        </p:spPr>
        <p:txBody>
          <a:bodyPr>
            <a:normAutofit fontScale="90000"/>
          </a:bodyPr>
          <a:lstStyle/>
          <a:p>
            <a:r>
              <a:rPr lang="en-US" dirty="0"/>
              <a:t>Example Question Comparison – </a:t>
            </a:r>
            <a:br>
              <a:rPr lang="en-US" dirty="0"/>
            </a:br>
            <a:r>
              <a:rPr lang="en-US" dirty="0"/>
              <a:t>2010 and 2016 Study Group Comparisons</a:t>
            </a:r>
          </a:p>
        </p:txBody>
      </p:sp>
      <p:sp>
        <p:nvSpPr>
          <p:cNvPr id="3" name="Slide Number Placeholder 2"/>
          <p:cNvSpPr>
            <a:spLocks noGrp="1"/>
          </p:cNvSpPr>
          <p:nvPr>
            <p:ph type="sldNum" sz="quarter" idx="12"/>
          </p:nvPr>
        </p:nvSpPr>
        <p:spPr/>
        <p:txBody>
          <a:bodyPr/>
          <a:lstStyle/>
          <a:p>
            <a:pPr defTabSz="914400"/>
            <a:fld id="{12269D0B-4782-4192-A145-A2F81B9A20B8}" type="slidenum">
              <a:rPr lang="en-US" sz="1800" kern="0">
                <a:solidFill>
                  <a:sysClr val="windowText" lastClr="000000"/>
                </a:solidFill>
              </a:rPr>
              <a:pPr defTabSz="914400"/>
              <a:t>38</a:t>
            </a:fld>
            <a:endParaRPr lang="en-US" sz="1800" kern="0">
              <a:solidFill>
                <a:sysClr val="windowText" lastClr="000000"/>
              </a:solidFill>
            </a:endParaRPr>
          </a:p>
        </p:txBody>
      </p:sp>
      <p:graphicFrame>
        <p:nvGraphicFramePr>
          <p:cNvPr id="7" name="Content Placeholder 6"/>
          <p:cNvGraphicFramePr>
            <a:graphicFrameLocks noGrp="1"/>
          </p:cNvGraphicFramePr>
          <p:nvPr>
            <p:ph sz="quarter" idx="1"/>
            <p:extLst/>
          </p:nvPr>
        </p:nvGraphicFramePr>
        <p:xfrm>
          <a:off x="1825625" y="1527175"/>
          <a:ext cx="8504238" cy="4572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956457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What was different from the 2010 study?	</a:t>
            </a:r>
          </a:p>
        </p:txBody>
      </p:sp>
      <p:sp>
        <p:nvSpPr>
          <p:cNvPr id="3" name="Content Placeholder 2"/>
          <p:cNvSpPr>
            <a:spLocks noGrp="1"/>
          </p:cNvSpPr>
          <p:nvPr>
            <p:ph sz="quarter" idx="1"/>
          </p:nvPr>
        </p:nvSpPr>
        <p:spPr/>
        <p:txBody>
          <a:bodyPr>
            <a:normAutofit/>
          </a:bodyPr>
          <a:lstStyle/>
          <a:p>
            <a:pPr algn="ctr">
              <a:buNone/>
            </a:pPr>
            <a:endParaRPr lang="en-US" dirty="0"/>
          </a:p>
          <a:p>
            <a:pPr algn="ctr">
              <a:buNone/>
            </a:pPr>
            <a:endParaRPr lang="en-US" dirty="0"/>
          </a:p>
          <a:p>
            <a:pPr algn="ctr">
              <a:buNone/>
            </a:pPr>
            <a:r>
              <a:rPr lang="en-US" dirty="0"/>
              <a:t>Many findings are consistent </a:t>
            </a:r>
          </a:p>
          <a:p>
            <a:pPr algn="ctr">
              <a:buNone/>
            </a:pPr>
            <a:r>
              <a:rPr lang="en-US" dirty="0"/>
              <a:t>between the 2010 and 2016 studies.  </a:t>
            </a:r>
          </a:p>
          <a:p>
            <a:pPr algn="ctr">
              <a:buNone/>
            </a:pPr>
            <a:endParaRPr lang="en-US" dirty="0"/>
          </a:p>
          <a:p>
            <a:pPr algn="ctr">
              <a:buNone/>
            </a:pPr>
            <a:r>
              <a:rPr lang="en-US" dirty="0"/>
              <a:t>However, several areas of significant progress </a:t>
            </a:r>
          </a:p>
          <a:p>
            <a:pPr algn="ctr">
              <a:buNone/>
            </a:pPr>
            <a:r>
              <a:rPr lang="en-US" dirty="0"/>
              <a:t>were observed.</a:t>
            </a:r>
          </a:p>
        </p:txBody>
      </p:sp>
      <p:sp>
        <p:nvSpPr>
          <p:cNvPr id="4" name="Slide Number Placeholder 3"/>
          <p:cNvSpPr>
            <a:spLocks noGrp="1"/>
          </p:cNvSpPr>
          <p:nvPr>
            <p:ph type="sldNum" sz="quarter" idx="12"/>
          </p:nvPr>
        </p:nvSpPr>
        <p:spPr/>
        <p:txBody>
          <a:bodyPr/>
          <a:lstStyle/>
          <a:p>
            <a:pPr defTabSz="914400"/>
            <a:fld id="{12269D0B-4782-4192-A145-A2F81B9A20B8}" type="slidenum">
              <a:rPr lang="en-US" sz="1800" kern="0">
                <a:solidFill>
                  <a:sysClr val="windowText" lastClr="000000"/>
                </a:solidFill>
              </a:rPr>
              <a:pPr defTabSz="914400"/>
              <a:t>39</a:t>
            </a:fld>
            <a:endParaRPr lang="en-US" sz="1800" kern="0">
              <a:solidFill>
                <a:sysClr val="windowText" lastClr="000000"/>
              </a:solidFill>
            </a:endParaRPr>
          </a:p>
        </p:txBody>
      </p:sp>
    </p:spTree>
    <p:extLst>
      <p:ext uri="{BB962C8B-B14F-4D97-AF65-F5344CB8AC3E}">
        <p14:creationId xmlns:p14="http://schemas.microsoft.com/office/powerpoint/2010/main" val="14096318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r>
              <a:rPr lang="en-US" dirty="0">
                <a:latin typeface="Verdana"/>
                <a:cs typeface="Verdana"/>
              </a:rPr>
              <a:t>Report of the Regents Award in Excellence in Philanthropy</a:t>
            </a:r>
          </a:p>
        </p:txBody>
      </p:sp>
      <p:sp>
        <p:nvSpPr>
          <p:cNvPr id="9" name="Subtitle 8"/>
          <p:cNvSpPr>
            <a:spLocks noGrp="1"/>
          </p:cNvSpPr>
          <p:nvPr>
            <p:ph type="subTitle" idx="1"/>
          </p:nvPr>
        </p:nvSpPr>
        <p:spPr/>
        <p:txBody>
          <a:bodyPr>
            <a:normAutofit/>
          </a:bodyPr>
          <a:lstStyle/>
          <a:p>
            <a:r>
              <a:rPr lang="en-US" dirty="0"/>
              <a:t>Regent Fran Marcum</a:t>
            </a:r>
          </a:p>
          <a:p>
            <a:r>
              <a:rPr lang="en-US" dirty="0"/>
              <a:t>September 16, 2016</a:t>
            </a:r>
          </a:p>
          <a:p>
            <a:endParaRPr lang="en-US" dirty="0"/>
          </a:p>
        </p:txBody>
      </p:sp>
    </p:spTree>
    <p:extLst>
      <p:ext uri="{BB962C8B-B14F-4D97-AF65-F5344CB8AC3E}">
        <p14:creationId xmlns:p14="http://schemas.microsoft.com/office/powerpoint/2010/main" val="29775504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High School Students Were More Positive</a:t>
            </a:r>
          </a:p>
        </p:txBody>
      </p:sp>
      <p:sp>
        <p:nvSpPr>
          <p:cNvPr id="3" name="Content Placeholder 2"/>
          <p:cNvSpPr>
            <a:spLocks noGrp="1"/>
          </p:cNvSpPr>
          <p:nvPr>
            <p:ph sz="quarter" idx="1"/>
          </p:nvPr>
        </p:nvSpPr>
        <p:spPr/>
        <p:txBody>
          <a:bodyPr>
            <a:normAutofit/>
          </a:bodyPr>
          <a:lstStyle/>
          <a:p>
            <a:pPr lvl="1">
              <a:buFont typeface="Arial" panose="020B0604020202020204" pitchFamily="34" charset="0"/>
              <a:buChar char="•"/>
            </a:pPr>
            <a:r>
              <a:rPr lang="en-US" dirty="0"/>
              <a:t>High school students were generally more positive overall.</a:t>
            </a:r>
          </a:p>
          <a:p>
            <a:pPr lvl="1">
              <a:buFont typeface="Arial" panose="020B0604020202020204" pitchFamily="34" charset="0"/>
              <a:buChar char="•"/>
            </a:pPr>
            <a:r>
              <a:rPr lang="en-US" u="sng" dirty="0"/>
              <a:t>High school student perceptions of pride related to community colleges rose 20 points</a:t>
            </a:r>
            <a:r>
              <a:rPr lang="en-US" dirty="0"/>
              <a:t>.  Specifically, 77% of high school students viewed community college as offering “a degree I can be proud of,” compared to 57% in 2010. </a:t>
            </a:r>
          </a:p>
          <a:p>
            <a:pPr lvl="1">
              <a:buFont typeface="Arial" panose="020B0604020202020204" pitchFamily="34" charset="0"/>
              <a:buChar char="•"/>
            </a:pPr>
            <a:r>
              <a:rPr lang="en-US" u="sng" dirty="0"/>
              <a:t>High school student perceptions of quality related to colleges rose 27 points</a:t>
            </a:r>
            <a:r>
              <a:rPr lang="en-US" dirty="0"/>
              <a:t>.  Sixty-three percent of the high school student respondents agreed or strongly agreed that “I will get the same or better quality of education at a community college than I would elsewhere,” while only 11 percent either disagreed or strongly disagreed with the statement. This is in distinct contrast to the 2010 study results, where 36 percent of respondents agreed or strongly agreed that “I will get the same or better quality of education at a community college than I would elsewhere,” and 36 percent of respondents either disagreed or strongly disagreed with the statement.</a:t>
            </a:r>
          </a:p>
          <a:p>
            <a:pPr lvl="1">
              <a:buFont typeface="Arial" panose="020B0604020202020204" pitchFamily="34" charset="0"/>
              <a:buChar char="•"/>
            </a:pPr>
            <a:endParaRPr lang="en-US" dirty="0"/>
          </a:p>
          <a:p>
            <a:pPr>
              <a:buFont typeface="Arial" panose="020B0604020202020204" pitchFamily="34" charset="0"/>
              <a:buChar char="•"/>
            </a:pPr>
            <a:endParaRPr lang="en-US" dirty="0"/>
          </a:p>
        </p:txBody>
      </p:sp>
      <p:sp>
        <p:nvSpPr>
          <p:cNvPr id="4" name="Slide Number Placeholder 3"/>
          <p:cNvSpPr>
            <a:spLocks noGrp="1"/>
          </p:cNvSpPr>
          <p:nvPr>
            <p:ph type="sldNum" sz="quarter" idx="12"/>
          </p:nvPr>
        </p:nvSpPr>
        <p:spPr/>
        <p:txBody>
          <a:bodyPr/>
          <a:lstStyle/>
          <a:p>
            <a:pPr defTabSz="914400"/>
            <a:fld id="{12269D0B-4782-4192-A145-A2F81B9A20B8}" type="slidenum">
              <a:rPr lang="en-US" sz="1800" kern="0">
                <a:solidFill>
                  <a:sysClr val="windowText" lastClr="000000"/>
                </a:solidFill>
              </a:rPr>
              <a:pPr defTabSz="914400"/>
              <a:t>40</a:t>
            </a:fld>
            <a:endParaRPr lang="en-US" sz="1800" kern="0">
              <a:solidFill>
                <a:sysClr val="windowText" lastClr="000000"/>
              </a:solidFill>
            </a:endParaRPr>
          </a:p>
        </p:txBody>
      </p:sp>
    </p:spTree>
    <p:extLst>
      <p:ext uri="{BB962C8B-B14F-4D97-AF65-F5344CB8AC3E}">
        <p14:creationId xmlns:p14="http://schemas.microsoft.com/office/powerpoint/2010/main" val="32238613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Affordability Was Less of a Barrier</a:t>
            </a:r>
          </a:p>
        </p:txBody>
      </p:sp>
      <p:sp>
        <p:nvSpPr>
          <p:cNvPr id="3" name="Content Placeholder 2"/>
          <p:cNvSpPr>
            <a:spLocks noGrp="1"/>
          </p:cNvSpPr>
          <p:nvPr>
            <p:ph sz="quarter" idx="1"/>
          </p:nvPr>
        </p:nvSpPr>
        <p:spPr/>
        <p:txBody>
          <a:bodyPr>
            <a:normAutofit/>
          </a:bodyPr>
          <a:lstStyle/>
          <a:p>
            <a:pPr lvl="1">
              <a:buFont typeface="Arial" panose="020B0604020202020204" pitchFamily="34" charset="0"/>
              <a:buChar char="•"/>
            </a:pPr>
            <a:r>
              <a:rPr lang="en-US" u="sng" dirty="0"/>
              <a:t>Affordability seemed to be less of an issue</a:t>
            </a:r>
            <a:r>
              <a:rPr lang="en-US" dirty="0"/>
              <a:t>, especially among the high school student respondents. As an example, 87% of high school students, current community college students, and students receiving TN Promise funding agreed or strongly agreed that community colleges are affordable.</a:t>
            </a:r>
          </a:p>
          <a:p>
            <a:pPr>
              <a:buFont typeface="Arial" panose="020B0604020202020204" pitchFamily="34" charset="0"/>
              <a:buChar char="•"/>
            </a:pPr>
            <a:endParaRPr lang="en-US" dirty="0"/>
          </a:p>
        </p:txBody>
      </p:sp>
      <p:sp>
        <p:nvSpPr>
          <p:cNvPr id="4" name="Slide Number Placeholder 3"/>
          <p:cNvSpPr>
            <a:spLocks noGrp="1"/>
          </p:cNvSpPr>
          <p:nvPr>
            <p:ph type="sldNum" sz="quarter" idx="12"/>
          </p:nvPr>
        </p:nvSpPr>
        <p:spPr/>
        <p:txBody>
          <a:bodyPr/>
          <a:lstStyle/>
          <a:p>
            <a:pPr defTabSz="914400"/>
            <a:fld id="{12269D0B-4782-4192-A145-A2F81B9A20B8}" type="slidenum">
              <a:rPr lang="en-US" sz="1800" kern="0">
                <a:solidFill>
                  <a:sysClr val="windowText" lastClr="000000"/>
                </a:solidFill>
              </a:rPr>
              <a:pPr defTabSz="914400"/>
              <a:t>41</a:t>
            </a:fld>
            <a:endParaRPr lang="en-US" sz="1800" kern="0">
              <a:solidFill>
                <a:sysClr val="windowText" lastClr="000000"/>
              </a:solidFill>
            </a:endParaRPr>
          </a:p>
        </p:txBody>
      </p:sp>
    </p:spTree>
    <p:extLst>
      <p:ext uri="{BB962C8B-B14F-4D97-AF65-F5344CB8AC3E}">
        <p14:creationId xmlns:p14="http://schemas.microsoft.com/office/powerpoint/2010/main" val="32473034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5752" y="348520"/>
            <a:ext cx="8534400" cy="758952"/>
          </a:xfrm>
        </p:spPr>
        <p:txBody>
          <a:bodyPr>
            <a:normAutofit fontScale="90000"/>
          </a:bodyPr>
          <a:lstStyle/>
          <a:p>
            <a:r>
              <a:rPr lang="en-US" dirty="0"/>
              <a:t>   Overall Perceptions of the Value </a:t>
            </a:r>
            <a:br>
              <a:rPr lang="en-US" dirty="0"/>
            </a:br>
            <a:r>
              <a:rPr lang="en-US" dirty="0"/>
              <a:t>of Community Colleges Increased</a:t>
            </a:r>
          </a:p>
        </p:txBody>
      </p:sp>
      <p:sp>
        <p:nvSpPr>
          <p:cNvPr id="3" name="Content Placeholder 2"/>
          <p:cNvSpPr>
            <a:spLocks noGrp="1"/>
          </p:cNvSpPr>
          <p:nvPr>
            <p:ph sz="quarter" idx="1"/>
          </p:nvPr>
        </p:nvSpPr>
        <p:spPr>
          <a:xfrm>
            <a:off x="1646830" y="1527048"/>
            <a:ext cx="8884692" cy="4572000"/>
          </a:xfrm>
        </p:spPr>
        <p:txBody>
          <a:bodyPr>
            <a:noAutofit/>
          </a:bodyPr>
          <a:lstStyle/>
          <a:p>
            <a:r>
              <a:rPr lang="en-US" sz="2000" dirty="0">
                <a:solidFill>
                  <a:schemeClr val="tx2"/>
                </a:solidFill>
              </a:rPr>
              <a:t>Respondents were asked several questions to get a sense of their thoughts about community colleges and the value they provide.  In 2016, </a:t>
            </a:r>
            <a:r>
              <a:rPr lang="en-US" sz="2000" u="sng" dirty="0">
                <a:solidFill>
                  <a:schemeClr val="tx2"/>
                </a:solidFill>
              </a:rPr>
              <a:t>respondents were generally very positive about the value provided</a:t>
            </a:r>
            <a:r>
              <a:rPr lang="en-US" sz="2000" dirty="0">
                <a:solidFill>
                  <a:schemeClr val="tx2"/>
                </a:solidFill>
              </a:rPr>
              <a:t>, with 70-80 percent of respondents in all market segments either agreeing or strongly agreeing with each statement.  </a:t>
            </a:r>
          </a:p>
          <a:p>
            <a:endParaRPr lang="en-US" sz="2000" dirty="0">
              <a:solidFill>
                <a:schemeClr val="tx2"/>
              </a:solidFill>
            </a:endParaRPr>
          </a:p>
          <a:p>
            <a:r>
              <a:rPr lang="en-US" sz="2000" dirty="0">
                <a:solidFill>
                  <a:schemeClr val="tx2"/>
                </a:solidFill>
              </a:rPr>
              <a:t>We saw an </a:t>
            </a:r>
            <a:r>
              <a:rPr lang="en-US" sz="2000" u="sng" dirty="0">
                <a:solidFill>
                  <a:schemeClr val="tx2"/>
                </a:solidFill>
              </a:rPr>
              <a:t>across the board decline in those agreeing the idea that community college is not as intense as a university</a:t>
            </a:r>
            <a:r>
              <a:rPr lang="en-US" sz="2000" dirty="0">
                <a:solidFill>
                  <a:schemeClr val="tx2"/>
                </a:solidFill>
              </a:rPr>
              <a:t> or that community college is just a harder version of high school. </a:t>
            </a:r>
          </a:p>
          <a:p>
            <a:endParaRPr lang="en-US" sz="2000" dirty="0">
              <a:solidFill>
                <a:schemeClr val="tx2"/>
              </a:solidFill>
            </a:endParaRPr>
          </a:p>
          <a:p>
            <a:pPr>
              <a:buNone/>
            </a:pPr>
            <a:endParaRPr lang="en-US" sz="2000" dirty="0">
              <a:solidFill>
                <a:schemeClr val="tx2"/>
              </a:solidFill>
            </a:endParaRPr>
          </a:p>
        </p:txBody>
      </p:sp>
      <p:sp>
        <p:nvSpPr>
          <p:cNvPr id="4" name="Slide Number Placeholder 3"/>
          <p:cNvSpPr>
            <a:spLocks noGrp="1"/>
          </p:cNvSpPr>
          <p:nvPr>
            <p:ph type="sldNum" sz="quarter" idx="12"/>
          </p:nvPr>
        </p:nvSpPr>
        <p:spPr/>
        <p:txBody>
          <a:bodyPr/>
          <a:lstStyle/>
          <a:p>
            <a:pPr defTabSz="914400"/>
            <a:fld id="{12269D0B-4782-4192-A145-A2F81B9A20B8}" type="slidenum">
              <a:rPr lang="en-US" sz="1800" kern="0">
                <a:solidFill>
                  <a:sysClr val="windowText" lastClr="000000"/>
                </a:solidFill>
              </a:rPr>
              <a:pPr defTabSz="914400"/>
              <a:t>42</a:t>
            </a:fld>
            <a:endParaRPr lang="en-US" sz="1800" kern="0">
              <a:solidFill>
                <a:sysClr val="windowText" lastClr="000000"/>
              </a:solidFill>
            </a:endParaRPr>
          </a:p>
        </p:txBody>
      </p:sp>
    </p:spTree>
    <p:extLst>
      <p:ext uri="{BB962C8B-B14F-4D97-AF65-F5344CB8AC3E}">
        <p14:creationId xmlns:p14="http://schemas.microsoft.com/office/powerpoint/2010/main" val="17590163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5752" y="348520"/>
            <a:ext cx="8534400" cy="758952"/>
          </a:xfrm>
        </p:spPr>
        <p:txBody>
          <a:bodyPr>
            <a:normAutofit fontScale="90000"/>
          </a:bodyPr>
          <a:lstStyle/>
          <a:p>
            <a:r>
              <a:rPr lang="en-US" dirty="0"/>
              <a:t>   Overall Understanding of </a:t>
            </a:r>
            <a:br>
              <a:rPr lang="en-US" dirty="0"/>
            </a:br>
            <a:r>
              <a:rPr lang="en-US" dirty="0"/>
              <a:t>Community College Processes Increased</a:t>
            </a:r>
          </a:p>
        </p:txBody>
      </p:sp>
      <p:sp>
        <p:nvSpPr>
          <p:cNvPr id="3" name="Content Placeholder 2"/>
          <p:cNvSpPr>
            <a:spLocks noGrp="1"/>
          </p:cNvSpPr>
          <p:nvPr>
            <p:ph sz="quarter" idx="1"/>
          </p:nvPr>
        </p:nvSpPr>
        <p:spPr/>
        <p:txBody>
          <a:bodyPr>
            <a:normAutofit/>
          </a:bodyPr>
          <a:lstStyle/>
          <a:p>
            <a:pPr>
              <a:buFont typeface="Arial" panose="020B0604020202020204" pitchFamily="34" charset="0"/>
              <a:buChar char="•"/>
            </a:pPr>
            <a:r>
              <a:rPr lang="en-US" sz="2400" dirty="0">
                <a:solidFill>
                  <a:schemeClr val="tx2"/>
                </a:solidFill>
              </a:rPr>
              <a:t>Across all groups</a:t>
            </a:r>
            <a:r>
              <a:rPr lang="en-US" sz="2400" u="sng" dirty="0">
                <a:solidFill>
                  <a:schemeClr val="tx2"/>
                </a:solidFill>
              </a:rPr>
              <a:t>, community colleges were rated higher in 2016 at making it easy for students to enroll and learn about financial aid</a:t>
            </a:r>
            <a:r>
              <a:rPr lang="en-US" sz="2400" dirty="0">
                <a:solidFill>
                  <a:schemeClr val="tx2"/>
                </a:solidFill>
              </a:rPr>
              <a:t>, although this area was still seen as a challenge. </a:t>
            </a:r>
          </a:p>
          <a:p>
            <a:pPr>
              <a:buFont typeface="Arial" panose="020B0604020202020204" pitchFamily="34" charset="0"/>
              <a:buChar char="•"/>
            </a:pPr>
            <a:endParaRPr lang="en-US" sz="2400" dirty="0">
              <a:solidFill>
                <a:schemeClr val="tx2"/>
              </a:solidFill>
            </a:endParaRPr>
          </a:p>
          <a:p>
            <a:pPr>
              <a:buFont typeface="Arial" panose="020B0604020202020204" pitchFamily="34" charset="0"/>
              <a:buChar char="•"/>
            </a:pPr>
            <a:endParaRPr lang="en-US" sz="2400" dirty="0"/>
          </a:p>
        </p:txBody>
      </p:sp>
      <p:sp>
        <p:nvSpPr>
          <p:cNvPr id="4" name="Slide Number Placeholder 3"/>
          <p:cNvSpPr>
            <a:spLocks noGrp="1"/>
          </p:cNvSpPr>
          <p:nvPr>
            <p:ph type="sldNum" sz="quarter" idx="12"/>
          </p:nvPr>
        </p:nvSpPr>
        <p:spPr/>
        <p:txBody>
          <a:bodyPr/>
          <a:lstStyle/>
          <a:p>
            <a:pPr defTabSz="914400"/>
            <a:fld id="{12269D0B-4782-4192-A145-A2F81B9A20B8}" type="slidenum">
              <a:rPr lang="en-US" sz="1800" kern="0">
                <a:solidFill>
                  <a:sysClr val="windowText" lastClr="000000"/>
                </a:solidFill>
              </a:rPr>
              <a:pPr defTabSz="914400"/>
              <a:t>43</a:t>
            </a:fld>
            <a:endParaRPr lang="en-US" sz="1800" kern="0">
              <a:solidFill>
                <a:sysClr val="windowText" lastClr="000000"/>
              </a:solidFill>
            </a:endParaRPr>
          </a:p>
        </p:txBody>
      </p:sp>
    </p:spTree>
    <p:extLst>
      <p:ext uri="{BB962C8B-B14F-4D97-AF65-F5344CB8AC3E}">
        <p14:creationId xmlns:p14="http://schemas.microsoft.com/office/powerpoint/2010/main" val="13047760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5752" y="176646"/>
            <a:ext cx="8534400" cy="914399"/>
          </a:xfrm>
        </p:spPr>
        <p:txBody>
          <a:bodyPr>
            <a:normAutofit fontScale="90000"/>
          </a:bodyPr>
          <a:lstStyle/>
          <a:p>
            <a:pPr algn="ctr"/>
            <a:r>
              <a:rPr lang="en-US" b="1" dirty="0"/>
              <a:t>Boyd Center for Business</a:t>
            </a:r>
            <a:br>
              <a:rPr lang="en-US" b="1" dirty="0"/>
            </a:br>
            <a:r>
              <a:rPr lang="en-US" b="1" dirty="0"/>
              <a:t>and Economic Research</a:t>
            </a:r>
          </a:p>
        </p:txBody>
      </p:sp>
      <p:sp>
        <p:nvSpPr>
          <p:cNvPr id="3" name="Content Placeholder 2"/>
          <p:cNvSpPr>
            <a:spLocks noGrp="1"/>
          </p:cNvSpPr>
          <p:nvPr>
            <p:ph idx="1"/>
          </p:nvPr>
        </p:nvSpPr>
        <p:spPr/>
        <p:txBody>
          <a:bodyPr>
            <a:normAutofit/>
          </a:bodyPr>
          <a:lstStyle/>
          <a:p>
            <a:pPr marL="0" indent="0">
              <a:lnSpc>
                <a:spcPts val="2200"/>
              </a:lnSpc>
              <a:buNone/>
            </a:pPr>
            <a:endParaRPr lang="en-US" sz="2000" b="1" dirty="0">
              <a:solidFill>
                <a:schemeClr val="bg1">
                  <a:lumMod val="50000"/>
                </a:schemeClr>
              </a:solidFill>
            </a:endParaRPr>
          </a:p>
          <a:p>
            <a:pPr marL="0" indent="0">
              <a:lnSpc>
                <a:spcPts val="2200"/>
              </a:lnSpc>
              <a:buNone/>
            </a:pPr>
            <a:endParaRPr lang="en-US" sz="2000" b="1" dirty="0">
              <a:solidFill>
                <a:schemeClr val="bg1">
                  <a:lumMod val="50000"/>
                </a:schemeClr>
              </a:solidFill>
            </a:endParaRPr>
          </a:p>
          <a:p>
            <a:pPr marL="0" indent="0">
              <a:lnSpc>
                <a:spcPts val="2200"/>
              </a:lnSpc>
              <a:buNone/>
            </a:pPr>
            <a:r>
              <a:rPr lang="en-US" sz="2000" b="1" dirty="0">
                <a:solidFill>
                  <a:schemeClr val="bg1">
                    <a:lumMod val="50000"/>
                  </a:schemeClr>
                </a:solidFill>
              </a:rPr>
              <a:t>Haslam College of Business			</a:t>
            </a:r>
          </a:p>
          <a:p>
            <a:pPr marL="0" indent="0">
              <a:lnSpc>
                <a:spcPts val="2200"/>
              </a:lnSpc>
              <a:buNone/>
            </a:pPr>
            <a:r>
              <a:rPr lang="en-US" sz="2000" b="1" dirty="0">
                <a:solidFill>
                  <a:schemeClr val="bg1">
                    <a:lumMod val="50000"/>
                  </a:schemeClr>
                </a:solidFill>
              </a:rPr>
              <a:t>The University of Tennessee, Knoxville	</a:t>
            </a:r>
          </a:p>
          <a:p>
            <a:pPr marL="0" indent="0">
              <a:lnSpc>
                <a:spcPts val="2200"/>
              </a:lnSpc>
              <a:buNone/>
            </a:pPr>
            <a:r>
              <a:rPr lang="en-US" sz="2000" b="1" dirty="0">
                <a:solidFill>
                  <a:schemeClr val="bg1">
                    <a:lumMod val="50000"/>
                  </a:schemeClr>
                </a:solidFill>
              </a:rPr>
              <a:t>716 Stokely Management Center</a:t>
            </a:r>
          </a:p>
          <a:p>
            <a:pPr marL="0" indent="0">
              <a:lnSpc>
                <a:spcPts val="2200"/>
              </a:lnSpc>
              <a:buNone/>
            </a:pPr>
            <a:r>
              <a:rPr lang="en-US" sz="2000" b="1" dirty="0">
                <a:solidFill>
                  <a:schemeClr val="bg1">
                    <a:lumMod val="50000"/>
                  </a:schemeClr>
                </a:solidFill>
              </a:rPr>
              <a:t>916 Volunteer Boulevard</a:t>
            </a:r>
          </a:p>
          <a:p>
            <a:pPr marL="0" indent="0">
              <a:lnSpc>
                <a:spcPts val="2200"/>
              </a:lnSpc>
              <a:buNone/>
            </a:pPr>
            <a:r>
              <a:rPr lang="en-US" sz="2000" b="1" dirty="0">
                <a:solidFill>
                  <a:schemeClr val="bg1">
                    <a:lumMod val="50000"/>
                  </a:schemeClr>
                </a:solidFill>
              </a:rPr>
              <a:t>Knoxville, Tennessee  37996-0570</a:t>
            </a:r>
          </a:p>
          <a:p>
            <a:pPr marL="0" indent="0">
              <a:lnSpc>
                <a:spcPts val="2200"/>
              </a:lnSpc>
              <a:buNone/>
            </a:pPr>
            <a:endParaRPr lang="en-US" sz="2000" b="1" dirty="0">
              <a:solidFill>
                <a:schemeClr val="bg1">
                  <a:lumMod val="50000"/>
                </a:schemeClr>
              </a:solidFill>
            </a:endParaRPr>
          </a:p>
          <a:p>
            <a:pPr marL="0" indent="0">
              <a:lnSpc>
                <a:spcPts val="2200"/>
              </a:lnSpc>
              <a:buNone/>
            </a:pPr>
            <a:r>
              <a:rPr lang="en-US" sz="2000" b="1" dirty="0">
                <a:solidFill>
                  <a:schemeClr val="bg1">
                    <a:lumMod val="50000"/>
                  </a:schemeClr>
                </a:solidFill>
              </a:rPr>
              <a:t>phone:  865.974.5441			 Amy </a:t>
            </a:r>
            <a:r>
              <a:rPr lang="en-US" sz="2000" b="1" dirty="0" err="1">
                <a:solidFill>
                  <a:schemeClr val="bg1">
                    <a:lumMod val="50000"/>
                  </a:schemeClr>
                </a:solidFill>
              </a:rPr>
              <a:t>Cathey</a:t>
            </a:r>
            <a:r>
              <a:rPr lang="en-US" sz="2000" b="1" dirty="0">
                <a:solidFill>
                  <a:schemeClr val="bg1">
                    <a:lumMod val="50000"/>
                  </a:schemeClr>
                </a:solidFill>
              </a:rPr>
              <a:t/>
            </a:r>
            <a:br>
              <a:rPr lang="en-US" sz="2000" b="1" dirty="0">
                <a:solidFill>
                  <a:schemeClr val="bg1">
                    <a:lumMod val="50000"/>
                  </a:schemeClr>
                </a:solidFill>
              </a:rPr>
            </a:br>
            <a:r>
              <a:rPr lang="en-US" sz="2000" b="1" dirty="0">
                <a:solidFill>
                  <a:schemeClr val="bg1">
                    <a:lumMod val="50000"/>
                  </a:schemeClr>
                </a:solidFill>
              </a:rPr>
              <a:t>fax:  865.974.3100				 acathey@utk.edu</a:t>
            </a:r>
            <a:br>
              <a:rPr lang="en-US" sz="2000" b="1" dirty="0">
                <a:solidFill>
                  <a:schemeClr val="bg1">
                    <a:lumMod val="50000"/>
                  </a:schemeClr>
                </a:solidFill>
              </a:rPr>
            </a:br>
            <a:r>
              <a:rPr lang="en-US" sz="2000" b="1" dirty="0">
                <a:solidFill>
                  <a:schemeClr val="bg1">
                    <a:lumMod val="50000"/>
                  </a:schemeClr>
                </a:solidFill>
              </a:rPr>
              <a:t/>
            </a:r>
            <a:br>
              <a:rPr lang="en-US" sz="2000" b="1" dirty="0">
                <a:solidFill>
                  <a:schemeClr val="bg1">
                    <a:lumMod val="50000"/>
                  </a:schemeClr>
                </a:solidFill>
              </a:rPr>
            </a:br>
            <a:r>
              <a:rPr lang="en-US" sz="2000" b="1" dirty="0">
                <a:solidFill>
                  <a:schemeClr val="tx1">
                    <a:lumMod val="75000"/>
                    <a:lumOff val="25000"/>
                  </a:schemeClr>
                </a:solidFill>
                <a:hlinkClick r:id="rId2"/>
              </a:rPr>
              <a:t>http://cber.haslam.utk.edu</a:t>
            </a:r>
            <a:endParaRPr lang="en-US" sz="2000" b="1" dirty="0">
              <a:solidFill>
                <a:schemeClr val="tx1">
                  <a:lumMod val="75000"/>
                  <a:lumOff val="25000"/>
                </a:schemeClr>
              </a:solidFill>
            </a:endParaRPr>
          </a:p>
          <a:p>
            <a:pPr marL="0" indent="0">
              <a:lnSpc>
                <a:spcPts val="2200"/>
              </a:lnSpc>
              <a:buNone/>
            </a:pPr>
            <a:endParaRPr lang="en-US" sz="2000" b="1" dirty="0">
              <a:solidFill>
                <a:schemeClr val="bg1">
                  <a:lumMod val="50000"/>
                </a:schemeClr>
              </a:solidFill>
            </a:endParaRPr>
          </a:p>
          <a:p>
            <a:pPr marL="0" indent="0">
              <a:buNone/>
            </a:pPr>
            <a:endParaRPr lang="en-US" dirty="0">
              <a:solidFill>
                <a:schemeClr val="bg1">
                  <a:lumMod val="50000"/>
                </a:schemeClr>
              </a:solidFill>
            </a:endParaRPr>
          </a:p>
        </p:txBody>
      </p:sp>
      <p:sp>
        <p:nvSpPr>
          <p:cNvPr id="6" name="Slide Number Placeholder 5"/>
          <p:cNvSpPr>
            <a:spLocks noGrp="1"/>
          </p:cNvSpPr>
          <p:nvPr>
            <p:ph type="sldNum" sz="quarter" idx="12"/>
          </p:nvPr>
        </p:nvSpPr>
        <p:spPr/>
        <p:txBody>
          <a:bodyPr/>
          <a:lstStyle/>
          <a:p>
            <a:pPr defTabSz="914400"/>
            <a:fld id="{051C7006-7120-F341-A188-F97DDD913081}" type="slidenum">
              <a:rPr lang="en-US" sz="1800" kern="0">
                <a:solidFill>
                  <a:sysClr val="windowText" lastClr="000000"/>
                </a:solidFill>
              </a:rPr>
              <a:pPr defTabSz="914400"/>
              <a:t>44</a:t>
            </a:fld>
            <a:endParaRPr lang="en-US" sz="1800" kern="0" dirty="0">
              <a:solidFill>
                <a:sysClr val="windowText" lastClr="000000"/>
              </a:solidFill>
            </a:endParaRPr>
          </a:p>
        </p:txBody>
      </p:sp>
    </p:spTree>
    <p:extLst>
      <p:ext uri="{BB962C8B-B14F-4D97-AF65-F5344CB8AC3E}">
        <p14:creationId xmlns:p14="http://schemas.microsoft.com/office/powerpoint/2010/main" val="1930162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441695"/>
            <a:ext cx="8229600" cy="1098901"/>
          </a:xfrm>
        </p:spPr>
        <p:txBody>
          <a:bodyPr>
            <a:normAutofit/>
          </a:bodyPr>
          <a:lstStyle/>
          <a:p>
            <a:pPr algn="ctr"/>
            <a:r>
              <a:rPr lang="en-US" sz="4400" dirty="0"/>
              <a:t>TCAT Directors’ Report</a:t>
            </a:r>
          </a:p>
        </p:txBody>
      </p:sp>
    </p:spTree>
    <p:extLst>
      <p:ext uri="{BB962C8B-B14F-4D97-AF65-F5344CB8AC3E}">
        <p14:creationId xmlns:p14="http://schemas.microsoft.com/office/powerpoint/2010/main" val="3955774820"/>
      </p:ext>
    </p:extLst>
  </p:cSld>
  <p:clrMapOvr>
    <a:masterClrMapping/>
  </p:clrMapOvr>
  <p:transition spd="slow">
    <p:wip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1524000" y="133350"/>
            <a:ext cx="9144000" cy="671635"/>
          </a:xfrm>
          <a:prstGeom prst="rect">
            <a:avLst/>
          </a:prstGeom>
        </p:spPr>
        <p:txBody>
          <a:bodyPr vert="horz" lIns="91440" tIns="45720" rIns="91440" bIns="45720" rtlCol="0" anchor="ctr">
            <a:normAutofit lnSpcReduction="10000"/>
          </a:bodyPr>
          <a:lstStyle>
            <a:lvl1pPr algn="l" defTabSz="457200" rtl="0" eaLnBrk="1" latinLnBrk="0" hangingPunct="1">
              <a:spcBef>
                <a:spcPct val="0"/>
              </a:spcBef>
              <a:buNone/>
              <a:defRPr sz="2800" b="1" i="0" kern="1200">
                <a:solidFill>
                  <a:srgbClr val="364359"/>
                </a:solidFill>
                <a:latin typeface="Verdana"/>
                <a:ea typeface="+mj-ea"/>
                <a:cs typeface="+mj-cs"/>
              </a:defRPr>
            </a:lvl1pPr>
          </a:lstStyle>
          <a:p>
            <a:pPr algn="ctr"/>
            <a:r>
              <a:rPr lang="en-US" sz="4000" dirty="0">
                <a:latin typeface="Times New Roman" pitchFamily="18" charset="0"/>
              </a:rPr>
              <a:t>Future So Bright</a:t>
            </a:r>
          </a:p>
        </p:txBody>
      </p:sp>
      <p:pic>
        <p:nvPicPr>
          <p:cNvPr id="8" name="Picture 7"/>
          <p:cNvPicPr>
            <a:picLocks noChangeAspect="1"/>
          </p:cNvPicPr>
          <p:nvPr/>
        </p:nvPicPr>
        <p:blipFill rotWithShape="1">
          <a:blip r:embed="rId3"/>
          <a:srcRect l="13587" r="4619" b="40914"/>
          <a:stretch/>
        </p:blipFill>
        <p:spPr>
          <a:xfrm>
            <a:off x="9132220" y="150784"/>
            <a:ext cx="2857644" cy="2545524"/>
          </a:xfrm>
          <a:prstGeom prst="rect">
            <a:avLst/>
          </a:prstGeom>
        </p:spPr>
      </p:pic>
      <p:pic>
        <p:nvPicPr>
          <p:cNvPr id="15" name="Picture 14"/>
          <p:cNvPicPr>
            <a:picLocks noChangeAspect="1"/>
          </p:cNvPicPr>
          <p:nvPr/>
        </p:nvPicPr>
        <p:blipFill rotWithShape="1">
          <a:blip r:embed="rId4"/>
          <a:srcRect l="19158" b="45527"/>
          <a:stretch/>
        </p:blipFill>
        <p:spPr>
          <a:xfrm>
            <a:off x="147426" y="150784"/>
            <a:ext cx="2900573" cy="2605942"/>
          </a:xfrm>
          <a:prstGeom prst="rect">
            <a:avLst/>
          </a:prstGeom>
        </p:spPr>
      </p:pic>
      <p:pic>
        <p:nvPicPr>
          <p:cNvPr id="16" name="Picture 15"/>
          <p:cNvPicPr>
            <a:picLocks noChangeAspect="1"/>
          </p:cNvPicPr>
          <p:nvPr/>
        </p:nvPicPr>
        <p:blipFill rotWithShape="1">
          <a:blip r:embed="rId5"/>
          <a:srcRect t="27102" b="28800"/>
          <a:stretch/>
        </p:blipFill>
        <p:spPr>
          <a:xfrm>
            <a:off x="2809782" y="1150770"/>
            <a:ext cx="6572435" cy="1931751"/>
          </a:xfrm>
          <a:prstGeom prst="rect">
            <a:avLst/>
          </a:prstGeom>
        </p:spPr>
      </p:pic>
      <p:pic>
        <p:nvPicPr>
          <p:cNvPr id="19" name="Picture 18"/>
          <p:cNvPicPr>
            <a:picLocks noChangeAspect="1"/>
          </p:cNvPicPr>
          <p:nvPr/>
        </p:nvPicPr>
        <p:blipFill>
          <a:blip r:embed="rId6"/>
          <a:stretch>
            <a:fillRect/>
          </a:stretch>
        </p:blipFill>
        <p:spPr>
          <a:xfrm>
            <a:off x="7998046" y="3225105"/>
            <a:ext cx="3991819" cy="2769295"/>
          </a:xfrm>
          <a:prstGeom prst="rect">
            <a:avLst/>
          </a:prstGeom>
        </p:spPr>
      </p:pic>
      <p:pic>
        <p:nvPicPr>
          <p:cNvPr id="22" name="Picture 21"/>
          <p:cNvPicPr>
            <a:picLocks noChangeAspect="1"/>
          </p:cNvPicPr>
          <p:nvPr/>
        </p:nvPicPr>
        <p:blipFill rotWithShape="1">
          <a:blip r:embed="rId7"/>
          <a:srcRect l="15775" r="10001" b="18045"/>
          <a:stretch/>
        </p:blipFill>
        <p:spPr>
          <a:xfrm>
            <a:off x="202136" y="3225106"/>
            <a:ext cx="3763032" cy="2769294"/>
          </a:xfrm>
          <a:prstGeom prst="rect">
            <a:avLst/>
          </a:prstGeom>
        </p:spPr>
      </p:pic>
      <p:pic>
        <p:nvPicPr>
          <p:cNvPr id="7" name="Picture 6"/>
          <p:cNvPicPr>
            <a:picLocks noChangeAspect="1"/>
          </p:cNvPicPr>
          <p:nvPr/>
        </p:nvPicPr>
        <p:blipFill rotWithShape="1">
          <a:blip r:embed="rId8"/>
          <a:srcRect b="15444"/>
          <a:stretch/>
        </p:blipFill>
        <p:spPr>
          <a:xfrm>
            <a:off x="4019250" y="3225106"/>
            <a:ext cx="3924714" cy="2769294"/>
          </a:xfrm>
          <a:prstGeom prst="rect">
            <a:avLst/>
          </a:prstGeom>
        </p:spPr>
      </p:pic>
    </p:spTree>
    <p:extLst>
      <p:ext uri="{BB962C8B-B14F-4D97-AF65-F5344CB8AC3E}">
        <p14:creationId xmlns:p14="http://schemas.microsoft.com/office/powerpoint/2010/main" val="13732643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1524000" y="133350"/>
            <a:ext cx="9144000" cy="671635"/>
          </a:xfrm>
          <a:prstGeom prst="rect">
            <a:avLst/>
          </a:prstGeom>
        </p:spPr>
        <p:txBody>
          <a:bodyPr vert="horz" lIns="91440" tIns="45720" rIns="91440" bIns="45720" rtlCol="0" anchor="ctr">
            <a:normAutofit lnSpcReduction="10000"/>
          </a:bodyPr>
          <a:lstStyle>
            <a:lvl1pPr algn="l" defTabSz="457200" rtl="0" eaLnBrk="1" latinLnBrk="0" hangingPunct="1">
              <a:spcBef>
                <a:spcPct val="0"/>
              </a:spcBef>
              <a:buNone/>
              <a:defRPr sz="2800" b="1" i="0" kern="1200">
                <a:solidFill>
                  <a:srgbClr val="364359"/>
                </a:solidFill>
                <a:latin typeface="Verdana"/>
                <a:ea typeface="+mj-ea"/>
                <a:cs typeface="+mj-cs"/>
              </a:defRPr>
            </a:lvl1pPr>
          </a:lstStyle>
          <a:p>
            <a:pPr algn="ctr"/>
            <a:r>
              <a:rPr lang="en-US" sz="4000" dirty="0">
                <a:latin typeface="Times New Roman" pitchFamily="18" charset="0"/>
              </a:rPr>
              <a:t>Future So Bright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880214" y="1683420"/>
            <a:ext cx="4431571" cy="3323678"/>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8092" t="26087" r="11579" b="2947"/>
          <a:stretch/>
        </p:blipFill>
        <p:spPr>
          <a:xfrm rot="10800000">
            <a:off x="7905570" y="1742842"/>
            <a:ext cx="3815968" cy="288790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470462" y="1768776"/>
            <a:ext cx="3815967" cy="2861975"/>
          </a:xfrm>
          <a:prstGeom prst="rect">
            <a:avLst/>
          </a:prstGeom>
        </p:spPr>
      </p:pic>
    </p:spTree>
    <p:extLst>
      <p:ext uri="{BB962C8B-B14F-4D97-AF65-F5344CB8AC3E}">
        <p14:creationId xmlns:p14="http://schemas.microsoft.com/office/powerpoint/2010/main" val="35480833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TCAT Directors Report</a:t>
            </a:r>
            <a:br>
              <a:rPr lang="en-US" dirty="0"/>
            </a:br>
            <a:r>
              <a:rPr lang="en-US" dirty="0"/>
              <a:t/>
            </a:r>
            <a:br>
              <a:rPr lang="en-US" dirty="0"/>
            </a:br>
            <a:r>
              <a:rPr lang="en-US" dirty="0"/>
              <a:t>National Coalition of Certification Centers (NC3)</a:t>
            </a:r>
          </a:p>
        </p:txBody>
      </p:sp>
      <p:pic>
        <p:nvPicPr>
          <p:cNvPr id="4" name="Picture 3" descr="OFFICIAL NC3 LOGO.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4589" y="4473698"/>
            <a:ext cx="2365627" cy="1683512"/>
          </a:xfrm>
          <a:prstGeom prst="rect">
            <a:avLst/>
          </a:prstGeom>
        </p:spPr>
      </p:pic>
    </p:spTree>
    <p:extLst>
      <p:ext uri="{BB962C8B-B14F-4D97-AF65-F5344CB8AC3E}">
        <p14:creationId xmlns:p14="http://schemas.microsoft.com/office/powerpoint/2010/main" val="358215801"/>
      </p:ext>
    </p:extLst>
  </p:cSld>
  <p:clrMapOvr>
    <a:masterClrMapping/>
  </p:clrMapOvr>
  <p:transition spd="slow">
    <p:wip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dirty="0"/>
              <a:t>NC3 Train the Trainer</a:t>
            </a:r>
          </a:p>
        </p:txBody>
      </p:sp>
      <p:pic>
        <p:nvPicPr>
          <p:cNvPr id="4" name="NC3_TTT_Final_720P_LowRes.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393950" y="1445304"/>
            <a:ext cx="7402513" cy="4164013"/>
          </a:xfrm>
        </p:spPr>
      </p:pic>
    </p:spTree>
    <p:extLst>
      <p:ext uri="{BB962C8B-B14F-4D97-AF65-F5344CB8AC3E}">
        <p14:creationId xmlns:p14="http://schemas.microsoft.com/office/powerpoint/2010/main" val="32325179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1524000" y="112296"/>
            <a:ext cx="8985504" cy="1369033"/>
          </a:xfrm>
        </p:spPr>
        <p:txBody>
          <a:bodyPr>
            <a:normAutofit/>
          </a:bodyPr>
          <a:lstStyle/>
          <a:p>
            <a:pPr algn="ctr"/>
            <a:r>
              <a:rPr lang="en-US" sz="2300" dirty="0"/>
              <a:t>The University of Memphis</a:t>
            </a:r>
          </a:p>
          <a:p>
            <a:pPr algn="ctr"/>
            <a:r>
              <a:rPr lang="en-US" dirty="0"/>
              <a:t>R</a:t>
            </a:r>
            <a:r>
              <a:rPr lang="en-US" sz="2400" dirty="0">
                <a:latin typeface="Times New Roman" pitchFamily="18" charset="0"/>
                <a:cs typeface="Times New Roman" pitchFamily="18" charset="0"/>
              </a:rPr>
              <a:t>egents Award </a:t>
            </a:r>
            <a:r>
              <a:rPr lang="en-US" dirty="0">
                <a:latin typeface="Times New Roman" pitchFamily="18" charset="0"/>
                <a:cs typeface="Times New Roman" pitchFamily="18" charset="0"/>
              </a:rPr>
              <a:t>Ceremony </a:t>
            </a:r>
          </a:p>
          <a:p>
            <a:pPr algn="ctr"/>
            <a:r>
              <a:rPr lang="en-US" sz="2400" dirty="0">
                <a:latin typeface="Times New Roman" pitchFamily="18" charset="0"/>
                <a:cs typeface="Times New Roman" pitchFamily="18" charset="0"/>
              </a:rPr>
              <a:t>President David Rudd, Mr. Robert Fogelman and Regent Greg </a:t>
            </a:r>
            <a:r>
              <a:rPr lang="en-US" sz="2400" dirty="0" err="1">
                <a:latin typeface="Times New Roman" pitchFamily="18" charset="0"/>
                <a:cs typeface="Times New Roman" pitchFamily="18" charset="0"/>
              </a:rPr>
              <a:t>Duckett</a:t>
            </a:r>
            <a:endParaRPr lang="en-US" sz="2400" dirty="0"/>
          </a:p>
        </p:txBody>
      </p:sp>
      <p:sp>
        <p:nvSpPr>
          <p:cNvPr id="4" name="Text Placeholder 5"/>
          <p:cNvSpPr txBox="1">
            <a:spLocks/>
          </p:cNvSpPr>
          <p:nvPr/>
        </p:nvSpPr>
        <p:spPr>
          <a:xfrm>
            <a:off x="1975105" y="1944688"/>
            <a:ext cx="8171625" cy="3956240"/>
          </a:xfrm>
          <a:prstGeom prst="rect">
            <a:avLst/>
          </a:prstGeom>
        </p:spPr>
        <p:txBody>
          <a:bodyPr vert="horz" lIns="91440" tIns="45720" rIns="91440" bIns="45720" rtlCol="0" anchor="b">
            <a:normAutofit/>
          </a:bodyPr>
          <a:lstStyle>
            <a:lvl1pPr marL="0" indent="0" algn="l" defTabSz="457200" rtl="0" eaLnBrk="1" latinLnBrk="0" hangingPunct="1">
              <a:spcBef>
                <a:spcPct val="20000"/>
              </a:spcBef>
              <a:buFont typeface="Arial"/>
              <a:buNone/>
              <a:defRPr sz="2000" kern="1200">
                <a:solidFill>
                  <a:schemeClr val="tx1">
                    <a:tint val="75000"/>
                  </a:schemeClr>
                </a:solidFill>
                <a:latin typeface="Verdana"/>
                <a:ea typeface="+mn-ea"/>
                <a:cs typeface="+mn-cs"/>
              </a:defRPr>
            </a:lvl1pPr>
            <a:lvl2pPr marL="457200" indent="0" algn="l" defTabSz="457200" rtl="0" eaLnBrk="1" latinLnBrk="0" hangingPunct="1">
              <a:spcBef>
                <a:spcPct val="20000"/>
              </a:spcBef>
              <a:buFont typeface="Arial"/>
              <a:buNone/>
              <a:defRPr sz="1800" kern="1200">
                <a:solidFill>
                  <a:schemeClr val="tx1">
                    <a:tint val="75000"/>
                  </a:schemeClr>
                </a:solidFill>
                <a:latin typeface="Verdana"/>
                <a:ea typeface="+mn-ea"/>
                <a:cs typeface="+mn-cs"/>
              </a:defRPr>
            </a:lvl2pPr>
            <a:lvl3pPr marL="914400" indent="0" algn="l" defTabSz="457200" rtl="0" eaLnBrk="1" latinLnBrk="0" hangingPunct="1">
              <a:spcBef>
                <a:spcPct val="20000"/>
              </a:spcBef>
              <a:buFont typeface="Arial"/>
              <a:buNone/>
              <a:defRPr sz="1600" kern="1200">
                <a:solidFill>
                  <a:schemeClr val="tx1">
                    <a:tint val="75000"/>
                  </a:schemeClr>
                </a:solidFill>
                <a:latin typeface="Verdana"/>
                <a:ea typeface="+mn-ea"/>
                <a:cs typeface="+mn-cs"/>
              </a:defRPr>
            </a:lvl3pPr>
            <a:lvl4pPr marL="1371600" indent="0" algn="l" defTabSz="457200" rtl="0" eaLnBrk="1" latinLnBrk="0" hangingPunct="1">
              <a:spcBef>
                <a:spcPct val="20000"/>
              </a:spcBef>
              <a:buFont typeface="Arial"/>
              <a:buNone/>
              <a:defRPr sz="1400" kern="1200">
                <a:solidFill>
                  <a:schemeClr val="tx1">
                    <a:tint val="75000"/>
                  </a:schemeClr>
                </a:solidFill>
                <a:latin typeface="Verdana"/>
                <a:ea typeface="+mn-ea"/>
                <a:cs typeface="+mn-cs"/>
              </a:defRPr>
            </a:lvl4pPr>
            <a:lvl5pPr marL="1828800" indent="0" algn="l" defTabSz="457200" rtl="0" eaLnBrk="1" latinLnBrk="0" hangingPunct="1">
              <a:spcBef>
                <a:spcPct val="20000"/>
              </a:spcBef>
              <a:buFont typeface="Arial"/>
              <a:buNone/>
              <a:defRPr sz="1400" kern="1200">
                <a:solidFill>
                  <a:schemeClr val="tx1">
                    <a:tint val="75000"/>
                  </a:schemeClr>
                </a:solidFill>
                <a:latin typeface="Verdana"/>
                <a:ea typeface="+mn-ea"/>
                <a:cs typeface="+mn-cs"/>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pPr algn="ctr"/>
            <a:r>
              <a:rPr lang="en-US" sz="3600" dirty="0">
                <a:latin typeface="Times New Roman" pitchFamily="18" charset="0"/>
                <a:cs typeface="Times New Roman" pitchFamily="18" charset="0"/>
              </a:rPr>
              <a:t/>
            </a:r>
            <a:br>
              <a:rPr lang="en-US" sz="3600" dirty="0">
                <a:latin typeface="Times New Roman" pitchFamily="18" charset="0"/>
                <a:cs typeface="Times New Roman" pitchFamily="18" charset="0"/>
              </a:rPr>
            </a:br>
            <a:endParaRPr lang="en-US" dirty="0"/>
          </a:p>
        </p:txBody>
      </p:sp>
      <p:pic>
        <p:nvPicPr>
          <p:cNvPr id="2" name="Picture 1"/>
          <p:cNvPicPr>
            <a:picLocks noChangeAspect="1"/>
          </p:cNvPicPr>
          <p:nvPr/>
        </p:nvPicPr>
        <p:blipFill>
          <a:blip r:embed="rId3"/>
          <a:stretch>
            <a:fillRect/>
          </a:stretch>
        </p:blipFill>
        <p:spPr>
          <a:xfrm>
            <a:off x="3362325" y="1883932"/>
            <a:ext cx="5467350" cy="3648075"/>
          </a:xfrm>
          <a:prstGeom prst="rect">
            <a:avLst/>
          </a:prstGeom>
        </p:spPr>
      </p:pic>
    </p:spTree>
    <p:extLst>
      <p:ext uri="{BB962C8B-B14F-4D97-AF65-F5344CB8AC3E}">
        <p14:creationId xmlns:p14="http://schemas.microsoft.com/office/powerpoint/2010/main" val="10896920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44260" y="4800600"/>
            <a:ext cx="7975713" cy="566738"/>
          </a:xfrm>
        </p:spPr>
        <p:txBody>
          <a:bodyPr>
            <a:noAutofit/>
          </a:bodyPr>
          <a:lstStyle/>
          <a:p>
            <a:pPr algn="ctr"/>
            <a:r>
              <a:rPr lang="en-US" sz="2400" dirty="0"/>
              <a:t>Roger </a:t>
            </a:r>
            <a:r>
              <a:rPr lang="en-US" sz="2400" dirty="0" err="1"/>
              <a:t>Tadajewski</a:t>
            </a:r>
            <a:r>
              <a:rPr lang="en-US" sz="2400" dirty="0"/>
              <a:t>, NC3 Executive Director</a:t>
            </a:r>
          </a:p>
        </p:txBody>
      </p:sp>
      <p:pic>
        <p:nvPicPr>
          <p:cNvPr id="7" name="Picture Placeholder 6" descr="Roger Tadajewski Pic1.jpg"/>
          <p:cNvPicPr>
            <a:picLocks noGrp="1" noChangeAspect="1"/>
          </p:cNvPicPr>
          <p:nvPr>
            <p:ph type="pic" idx="1"/>
          </p:nvPr>
        </p:nvPicPr>
        <p:blipFill>
          <a:blip r:embed="rId2">
            <a:extLst>
              <a:ext uri="{28A0092B-C50C-407E-A947-70E740481C1C}">
                <a14:useLocalDpi xmlns:a14="http://schemas.microsoft.com/office/drawing/2010/main" val="0"/>
              </a:ext>
            </a:extLst>
          </a:blip>
          <a:srcRect l="-74444" r="-74444"/>
          <a:stretch>
            <a:fillRect/>
          </a:stretch>
        </p:blipFill>
        <p:spPr/>
      </p:pic>
    </p:spTree>
    <p:extLst>
      <p:ext uri="{BB962C8B-B14F-4D97-AF65-F5344CB8AC3E}">
        <p14:creationId xmlns:p14="http://schemas.microsoft.com/office/powerpoint/2010/main" val="21775346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4037" y="464040"/>
            <a:ext cx="11376837" cy="1098901"/>
          </a:xfrm>
        </p:spPr>
        <p:txBody>
          <a:bodyPr>
            <a:normAutofit fontScale="90000"/>
          </a:bodyPr>
          <a:lstStyle/>
          <a:p>
            <a:pPr algn="ctr"/>
            <a:r>
              <a:rPr lang="en-US" sz="4400" dirty="0"/>
              <a:t>Senator Lamar Alexander Speaks at TCAT-Knoxville Graduation</a:t>
            </a:r>
          </a:p>
        </p:txBody>
      </p:sp>
      <p:pic>
        <p:nvPicPr>
          <p:cNvPr id="4" name="Picture 3"/>
          <p:cNvPicPr>
            <a:picLocks noChangeAspect="1"/>
          </p:cNvPicPr>
          <p:nvPr/>
        </p:nvPicPr>
        <p:blipFill rotWithShape="1">
          <a:blip r:embed="rId3"/>
          <a:srcRect t="17210"/>
          <a:stretch/>
        </p:blipFill>
        <p:spPr>
          <a:xfrm>
            <a:off x="4317925" y="1826449"/>
            <a:ext cx="6751675" cy="4192285"/>
          </a:xfrm>
          <a:prstGeom prst="rect">
            <a:avLst/>
          </a:prstGeom>
        </p:spPr>
      </p:pic>
      <p:pic>
        <p:nvPicPr>
          <p:cNvPr id="5" name="Picture 4"/>
          <p:cNvPicPr>
            <a:picLocks noChangeAspect="1"/>
          </p:cNvPicPr>
          <p:nvPr/>
        </p:nvPicPr>
        <p:blipFill>
          <a:blip r:embed="rId4"/>
          <a:stretch>
            <a:fillRect/>
          </a:stretch>
        </p:blipFill>
        <p:spPr>
          <a:xfrm rot="5400000">
            <a:off x="384604" y="2350484"/>
            <a:ext cx="4192285" cy="3144214"/>
          </a:xfrm>
          <a:prstGeom prst="rect">
            <a:avLst/>
          </a:prstGeom>
        </p:spPr>
      </p:pic>
    </p:spTree>
    <p:extLst>
      <p:ext uri="{BB962C8B-B14F-4D97-AF65-F5344CB8AC3E}">
        <p14:creationId xmlns:p14="http://schemas.microsoft.com/office/powerpoint/2010/main" val="1481400801"/>
      </p:ext>
    </p:extLst>
  </p:cSld>
  <p:clrMapOvr>
    <a:masterClrMapping/>
  </p:clrMapOvr>
  <p:transition spd="slow">
    <p:wip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441695"/>
            <a:ext cx="8229600" cy="1098901"/>
          </a:xfrm>
        </p:spPr>
        <p:txBody>
          <a:bodyPr>
            <a:normAutofit fontScale="90000"/>
          </a:bodyPr>
          <a:lstStyle/>
          <a:p>
            <a:pPr algn="ctr"/>
            <a:r>
              <a:rPr lang="en-US" sz="4400" dirty="0"/>
              <a:t>University Presidents’ Report</a:t>
            </a:r>
          </a:p>
        </p:txBody>
      </p:sp>
    </p:spTree>
    <p:extLst>
      <p:ext uri="{BB962C8B-B14F-4D97-AF65-F5344CB8AC3E}">
        <p14:creationId xmlns:p14="http://schemas.microsoft.com/office/powerpoint/2010/main" val="1595688307"/>
      </p:ext>
    </p:extLst>
  </p:cSld>
  <p:clrMapOvr>
    <a:masterClrMapping/>
  </p:clrMapOvr>
  <p:transition spd="slow">
    <p:wip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2209800" y="3650045"/>
            <a:ext cx="7772400" cy="1470025"/>
          </a:xfrm>
        </p:spPr>
        <p:txBody>
          <a:bodyPr>
            <a:normAutofit/>
          </a:bodyPr>
          <a:lstStyle/>
          <a:p>
            <a:r>
              <a:rPr lang="en-US" sz="3600" dirty="0">
                <a:latin typeface="Times New Roman" panose="02020603050405020304" pitchFamily="18" charset="0"/>
                <a:cs typeface="Times New Roman" panose="02020603050405020304" pitchFamily="18" charset="0"/>
              </a:rPr>
              <a:t>Unfinished Business</a:t>
            </a:r>
            <a:br>
              <a:rPr lang="en-US" sz="3600" dirty="0">
                <a:latin typeface="Times New Roman" panose="02020603050405020304" pitchFamily="18" charset="0"/>
                <a:cs typeface="Times New Roman" panose="02020603050405020304" pitchFamily="18" charset="0"/>
              </a:rPr>
            </a:br>
            <a:r>
              <a:rPr lang="en-US" sz="3600" dirty="0">
                <a:latin typeface="Times New Roman" panose="02020603050405020304" pitchFamily="18" charset="0"/>
                <a:cs typeface="Times New Roman" panose="02020603050405020304" pitchFamily="18" charset="0"/>
              </a:rPr>
              <a:t>Security and Safety Task Force Report</a:t>
            </a:r>
          </a:p>
        </p:txBody>
      </p:sp>
    </p:spTree>
    <p:extLst>
      <p:ext uri="{BB962C8B-B14F-4D97-AF65-F5344CB8AC3E}">
        <p14:creationId xmlns:p14="http://schemas.microsoft.com/office/powerpoint/2010/main" val="3938647404"/>
      </p:ext>
    </p:extLst>
  </p:cSld>
  <p:clrMapOvr>
    <a:masterClrMapping/>
  </p:clrMapOvr>
  <p:transition spd="slow">
    <p:wip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1" y="1298448"/>
            <a:ext cx="8543924" cy="2340102"/>
          </a:xfrm>
        </p:spPr>
        <p:txBody>
          <a:bodyPr>
            <a:normAutofit/>
          </a:bodyPr>
          <a:lstStyle/>
          <a:p>
            <a:r>
              <a:rPr lang="en-US" sz="4400" dirty="0"/>
              <a:t>Tennessee Board of Regents </a:t>
            </a:r>
            <a:br>
              <a:rPr lang="en-US" sz="4400" dirty="0"/>
            </a:br>
            <a:r>
              <a:rPr lang="en-US" sz="4400" i="1" dirty="0">
                <a:solidFill>
                  <a:srgbClr val="FFCC00"/>
                </a:solidFill>
              </a:rPr>
              <a:t>Campus Safety &amp; Security Task Force</a:t>
            </a:r>
          </a:p>
        </p:txBody>
      </p:sp>
      <p:sp>
        <p:nvSpPr>
          <p:cNvPr id="3" name="Subtitle 2"/>
          <p:cNvSpPr>
            <a:spLocks noGrp="1"/>
          </p:cNvSpPr>
          <p:nvPr>
            <p:ph type="subTitle" idx="1"/>
          </p:nvPr>
        </p:nvSpPr>
        <p:spPr>
          <a:xfrm>
            <a:off x="1119065" y="4355921"/>
            <a:ext cx="7315200" cy="914400"/>
          </a:xfrm>
        </p:spPr>
        <p:txBody>
          <a:bodyPr/>
          <a:lstStyle/>
          <a:p>
            <a:pPr algn="r"/>
            <a:r>
              <a:rPr lang="en-US" dirty="0"/>
              <a:t>September 2016</a:t>
            </a:r>
          </a:p>
        </p:txBody>
      </p:sp>
      <p:pic>
        <p:nvPicPr>
          <p:cNvPr id="4" name="Picture 3"/>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49297" y="2298722"/>
            <a:ext cx="2283703" cy="2283703"/>
          </a:xfrm>
          <a:prstGeom prst="rect">
            <a:avLst/>
          </a:prstGeom>
        </p:spPr>
      </p:pic>
    </p:spTree>
    <p:extLst>
      <p:ext uri="{BB962C8B-B14F-4D97-AF65-F5344CB8AC3E}">
        <p14:creationId xmlns:p14="http://schemas.microsoft.com/office/powerpoint/2010/main" val="27904529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CC00"/>
                </a:solidFill>
                <a:latin typeface="Arial" panose="020B0604020202020204" pitchFamily="34" charset="0"/>
                <a:cs typeface="Arial" panose="020B0604020202020204" pitchFamily="34" charset="0"/>
              </a:rPr>
              <a:t>Charge</a:t>
            </a:r>
            <a:r>
              <a:rPr lang="en-US" dirty="0">
                <a:latin typeface="Arial" panose="020B0604020202020204" pitchFamily="34" charset="0"/>
                <a:cs typeface="Arial" panose="020B0604020202020204" pitchFamily="34" charset="0"/>
              </a:rPr>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to the Campus Safety and Security Task Force</a:t>
            </a:r>
          </a:p>
        </p:txBody>
      </p:sp>
      <p:sp>
        <p:nvSpPr>
          <p:cNvPr id="3" name="Content Placeholder 2"/>
          <p:cNvSpPr>
            <a:spLocks noGrp="1"/>
          </p:cNvSpPr>
          <p:nvPr>
            <p:ph idx="1"/>
          </p:nvPr>
        </p:nvSpPr>
        <p:spPr>
          <a:xfrm>
            <a:off x="3869268" y="607595"/>
            <a:ext cx="7315200" cy="5377153"/>
          </a:xfrm>
        </p:spPr>
        <p:txBody>
          <a:bodyPr/>
          <a:lstStyle/>
          <a:p>
            <a:pPr marL="0" indent="0">
              <a:buNone/>
            </a:pPr>
            <a:r>
              <a:rPr lang="en-US" dirty="0">
                <a:cs typeface="Arial" panose="020B0604020202020204" pitchFamily="34" charset="0"/>
              </a:rPr>
              <a:t>In March 2016, acting Tennessee Board of Regents Chancellor David Gregory created the Campus Safety and Security Task Force. </a:t>
            </a:r>
          </a:p>
          <a:p>
            <a:pPr marL="0" indent="0">
              <a:buNone/>
            </a:pPr>
            <a:r>
              <a:rPr lang="en-US" dirty="0">
                <a:cs typeface="Arial" panose="020B0604020202020204" pitchFamily="34" charset="0"/>
              </a:rPr>
              <a:t>The task force was composed of 18 members representing the TBR campus and system office staff. </a:t>
            </a:r>
          </a:p>
          <a:p>
            <a:pPr marL="0" indent="0">
              <a:buNone/>
            </a:pPr>
            <a:r>
              <a:rPr lang="en-US" dirty="0">
                <a:cs typeface="Arial" panose="020B0604020202020204" pitchFamily="34" charset="0"/>
              </a:rPr>
              <a:t>Chancellor Gregory appointed the task force in order for the TBR system to be proactive in maintaining campus safety across the system. </a:t>
            </a:r>
          </a:p>
          <a:p>
            <a:pPr marL="0" indent="0">
              <a:buNone/>
            </a:pPr>
            <a:endParaRPr lang="en-US" dirty="0">
              <a:cs typeface="Arial" panose="020B0604020202020204" pitchFamily="34" charset="0"/>
            </a:endParaRPr>
          </a:p>
          <a:p>
            <a:pPr marL="0" indent="0">
              <a:buNone/>
            </a:pPr>
            <a:r>
              <a:rPr lang="en-US" dirty="0">
                <a:cs typeface="Arial" panose="020B0604020202020204" pitchFamily="34" charset="0"/>
              </a:rPr>
              <a:t> The committee was charged with the following:</a:t>
            </a:r>
          </a:p>
          <a:p>
            <a:r>
              <a:rPr lang="en-US" sz="1800" dirty="0">
                <a:cs typeface="Arial" panose="020B0604020202020204" pitchFamily="34" charset="0"/>
              </a:rPr>
              <a:t>Examine best practices around the country;</a:t>
            </a:r>
          </a:p>
          <a:p>
            <a:r>
              <a:rPr lang="en-US" sz="1800" dirty="0">
                <a:cs typeface="Arial" panose="020B0604020202020204" pitchFamily="34" charset="0"/>
              </a:rPr>
              <a:t>Review current campus practices and resources;</a:t>
            </a:r>
          </a:p>
          <a:p>
            <a:r>
              <a:rPr lang="en-US" sz="1800" dirty="0">
                <a:cs typeface="Arial" panose="020B0604020202020204" pitchFamily="34" charset="0"/>
              </a:rPr>
              <a:t>Identify areas of greatest need for support; and </a:t>
            </a:r>
          </a:p>
          <a:p>
            <a:r>
              <a:rPr lang="en-US" sz="1800" dirty="0">
                <a:cs typeface="Arial" panose="020B0604020202020204" pitchFamily="34" charset="0"/>
              </a:rPr>
              <a:t>Make recommendations for realistic opportunities for improvement.</a:t>
            </a:r>
          </a:p>
          <a:p>
            <a:endParaRPr lang="en-US" dirty="0"/>
          </a:p>
        </p:txBody>
      </p:sp>
    </p:spTree>
    <p:extLst>
      <p:ext uri="{BB962C8B-B14F-4D97-AF65-F5344CB8AC3E}">
        <p14:creationId xmlns:p14="http://schemas.microsoft.com/office/powerpoint/2010/main" val="37640919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Task Force </a:t>
            </a:r>
            <a:r>
              <a:rPr lang="en-US" dirty="0">
                <a:solidFill>
                  <a:srgbClr val="FFCC00"/>
                </a:solidFill>
              </a:rPr>
              <a:t>Members</a:t>
            </a:r>
          </a:p>
        </p:txBody>
      </p:sp>
      <p:sp>
        <p:nvSpPr>
          <p:cNvPr id="5" name="Content Placeholder 4"/>
          <p:cNvSpPr>
            <a:spLocks noGrp="1"/>
          </p:cNvSpPr>
          <p:nvPr>
            <p:ph sz="half" idx="1"/>
          </p:nvPr>
        </p:nvSpPr>
        <p:spPr>
          <a:xfrm>
            <a:off x="3200401" y="325676"/>
            <a:ext cx="4146115" cy="6532324"/>
          </a:xfrm>
        </p:spPr>
        <p:txBody>
          <a:bodyPr>
            <a:noAutofit/>
          </a:bodyPr>
          <a:lstStyle/>
          <a:p>
            <a:pPr lvl="1" indent="-228600">
              <a:lnSpc>
                <a:spcPct val="120000"/>
              </a:lnSpc>
              <a:spcBef>
                <a:spcPts val="0"/>
              </a:spcBef>
              <a:spcAft>
                <a:spcPts val="0"/>
              </a:spcAft>
              <a:buFont typeface="Arial" panose="020B0604020202020204" pitchFamily="34" charset="0"/>
              <a:buChar char="•"/>
            </a:pPr>
            <a:r>
              <a:rPr lang="en-US" sz="1600" dirty="0">
                <a:solidFill>
                  <a:srgbClr val="40BAD2"/>
                </a:solidFill>
                <a:cs typeface="Arial" panose="020B0604020202020204" pitchFamily="34" charset="0"/>
              </a:rPr>
              <a:t>Dr. Rebecca Ashford</a:t>
            </a:r>
            <a:r>
              <a:rPr lang="en-US" sz="1600" dirty="0">
                <a:cs typeface="Arial" panose="020B0604020202020204" pitchFamily="34" charset="0"/>
              </a:rPr>
              <a:t>, Vice President for Student Affairs, Pellissippi State Community College, Co-chair</a:t>
            </a:r>
          </a:p>
          <a:p>
            <a:pPr lvl="1" indent="-228600">
              <a:lnSpc>
                <a:spcPct val="120000"/>
              </a:lnSpc>
              <a:spcBef>
                <a:spcPts val="0"/>
              </a:spcBef>
              <a:spcAft>
                <a:spcPts val="0"/>
              </a:spcAft>
              <a:buFont typeface="Arial" panose="020B0604020202020204" pitchFamily="34" charset="0"/>
              <a:buChar char="•"/>
            </a:pPr>
            <a:r>
              <a:rPr lang="en-US" sz="1600" dirty="0">
                <a:solidFill>
                  <a:srgbClr val="40BAD2"/>
                </a:solidFill>
                <a:cs typeface="Arial" panose="020B0604020202020204" pitchFamily="34" charset="0"/>
              </a:rPr>
              <a:t>Dr. Lynn Goodman</a:t>
            </a:r>
            <a:r>
              <a:rPr lang="en-US" sz="1600" dirty="0">
                <a:cs typeface="Arial" panose="020B0604020202020204" pitchFamily="34" charset="0"/>
              </a:rPr>
              <a:t>, Associate Vice Chancellor of Operations for the Tennessee Colleges of Applied Technology, Co-chair</a:t>
            </a:r>
          </a:p>
          <a:p>
            <a:pPr lvl="1" indent="-228600">
              <a:lnSpc>
                <a:spcPct val="120000"/>
              </a:lnSpc>
              <a:spcBef>
                <a:spcPts val="0"/>
              </a:spcBef>
              <a:spcAft>
                <a:spcPts val="0"/>
              </a:spcAft>
              <a:buFont typeface="Arial" panose="020B0604020202020204" pitchFamily="34" charset="0"/>
              <a:buChar char="•"/>
            </a:pPr>
            <a:r>
              <a:rPr lang="en-US" sz="1600" dirty="0">
                <a:solidFill>
                  <a:srgbClr val="40BAD2"/>
                </a:solidFill>
                <a:cs typeface="Arial" panose="020B0604020202020204" pitchFamily="34" charset="0"/>
              </a:rPr>
              <a:t>Bruce Harber</a:t>
            </a:r>
            <a:r>
              <a:rPr lang="en-US" sz="1600" dirty="0">
                <a:cs typeface="Arial" panose="020B0604020202020204" pitchFamily="34" charset="0"/>
              </a:rPr>
              <a:t>, Chief Operations Officer and former Chief of Police, University of Memphis, Co-chair</a:t>
            </a:r>
          </a:p>
          <a:p>
            <a:pPr lvl="1" indent="-228600">
              <a:lnSpc>
                <a:spcPct val="120000"/>
              </a:lnSpc>
              <a:spcBef>
                <a:spcPts val="0"/>
              </a:spcBef>
              <a:spcAft>
                <a:spcPts val="0"/>
              </a:spcAft>
              <a:buFont typeface="Arial" panose="020B0604020202020204" pitchFamily="34" charset="0"/>
              <a:buChar char="•"/>
            </a:pPr>
            <a:r>
              <a:rPr lang="en-US" sz="1600" dirty="0">
                <a:solidFill>
                  <a:srgbClr val="40BAD2"/>
                </a:solidFill>
                <a:cs typeface="Arial" panose="020B0604020202020204" pitchFamily="34" charset="0"/>
              </a:rPr>
              <a:t>Jack Cotrel</a:t>
            </a:r>
            <a:r>
              <a:rPr lang="en-US" sz="1600" dirty="0">
                <a:cs typeface="Arial" panose="020B0604020202020204" pitchFamily="34" charset="0"/>
              </a:rPr>
              <a:t>, Chief of Police &amp; Director of Public Safety, East Tennessee State University </a:t>
            </a:r>
          </a:p>
          <a:p>
            <a:pPr lvl="1" indent="-228600">
              <a:lnSpc>
                <a:spcPct val="120000"/>
              </a:lnSpc>
              <a:spcBef>
                <a:spcPts val="0"/>
              </a:spcBef>
              <a:spcAft>
                <a:spcPts val="0"/>
              </a:spcAft>
              <a:buFont typeface="Arial" panose="020B0604020202020204" pitchFamily="34" charset="0"/>
              <a:buChar char="•"/>
            </a:pPr>
            <a:r>
              <a:rPr lang="en-US" sz="1600" dirty="0">
                <a:solidFill>
                  <a:srgbClr val="40BAD2"/>
                </a:solidFill>
                <a:cs typeface="Arial" panose="020B0604020202020204" pitchFamily="34" charset="0"/>
              </a:rPr>
              <a:t>Tom Stufano</a:t>
            </a:r>
            <a:r>
              <a:rPr lang="en-US" sz="1600" dirty="0">
                <a:cs typeface="Arial" panose="020B0604020202020204" pitchFamily="34" charset="0"/>
              </a:rPr>
              <a:t>, Chief of Police, Roane State Community College</a:t>
            </a:r>
          </a:p>
          <a:p>
            <a:pPr lvl="1" indent="-228600">
              <a:lnSpc>
                <a:spcPct val="120000"/>
              </a:lnSpc>
              <a:spcBef>
                <a:spcPts val="0"/>
              </a:spcBef>
              <a:spcAft>
                <a:spcPts val="0"/>
              </a:spcAft>
              <a:buFont typeface="Arial" panose="020B0604020202020204" pitchFamily="34" charset="0"/>
              <a:buChar char="•"/>
            </a:pPr>
            <a:r>
              <a:rPr lang="en-US" sz="1600" dirty="0">
                <a:solidFill>
                  <a:srgbClr val="40BAD2"/>
                </a:solidFill>
                <a:cs typeface="Arial" panose="020B0604020202020204" pitchFamily="34" charset="0"/>
              </a:rPr>
              <a:t>John Edens</a:t>
            </a:r>
            <a:r>
              <a:rPr lang="en-US" sz="1600" dirty="0">
                <a:cs typeface="Arial" panose="020B0604020202020204" pitchFamily="34" charset="0"/>
              </a:rPr>
              <a:t>, Chief of Police, Northeast State Community College</a:t>
            </a:r>
          </a:p>
          <a:p>
            <a:pPr lvl="1" indent="-228600">
              <a:lnSpc>
                <a:spcPct val="120000"/>
              </a:lnSpc>
              <a:spcBef>
                <a:spcPts val="0"/>
              </a:spcBef>
              <a:spcAft>
                <a:spcPts val="0"/>
              </a:spcAft>
              <a:buFont typeface="Arial" panose="020B0604020202020204" pitchFamily="34" charset="0"/>
              <a:buChar char="•"/>
            </a:pPr>
            <a:r>
              <a:rPr lang="en-US" sz="1600" dirty="0">
                <a:solidFill>
                  <a:srgbClr val="40BAD2"/>
                </a:solidFill>
                <a:cs typeface="Arial" panose="020B0604020202020204" pitchFamily="34" charset="0"/>
              </a:rPr>
              <a:t>Tony Nelson</a:t>
            </a:r>
            <a:r>
              <a:rPr lang="en-US" sz="1600" dirty="0">
                <a:cs typeface="Arial" panose="020B0604020202020204" pitchFamily="34" charset="0"/>
              </a:rPr>
              <a:t>, Chief of Police, Tennessee Tech University</a:t>
            </a:r>
          </a:p>
          <a:p>
            <a:pPr lvl="1" indent="-228600">
              <a:lnSpc>
                <a:spcPct val="120000"/>
              </a:lnSpc>
              <a:spcBef>
                <a:spcPts val="0"/>
              </a:spcBef>
              <a:spcAft>
                <a:spcPts val="0"/>
              </a:spcAft>
              <a:buFont typeface="Arial" panose="020B0604020202020204" pitchFamily="34" charset="0"/>
              <a:buChar char="•"/>
            </a:pPr>
            <a:r>
              <a:rPr lang="en-US" sz="1600" dirty="0">
                <a:solidFill>
                  <a:srgbClr val="40BAD2"/>
                </a:solidFill>
                <a:cs typeface="Arial" panose="020B0604020202020204" pitchFamily="34" charset="0"/>
              </a:rPr>
              <a:t>Dr. Debra Sells</a:t>
            </a:r>
            <a:r>
              <a:rPr lang="en-US" sz="1600" dirty="0">
                <a:cs typeface="Arial" panose="020B0604020202020204" pitchFamily="34" charset="0"/>
              </a:rPr>
              <a:t>, Vice President for Student Affairs, Middle Tennessee State University</a:t>
            </a:r>
          </a:p>
        </p:txBody>
      </p:sp>
      <p:sp>
        <p:nvSpPr>
          <p:cNvPr id="6" name="Content Placeholder 5"/>
          <p:cNvSpPr>
            <a:spLocks noGrp="1"/>
          </p:cNvSpPr>
          <p:nvPr>
            <p:ph sz="half" idx="2"/>
          </p:nvPr>
        </p:nvSpPr>
        <p:spPr>
          <a:xfrm>
            <a:off x="7561076" y="225761"/>
            <a:ext cx="4363702" cy="6732153"/>
          </a:xfrm>
        </p:spPr>
        <p:txBody>
          <a:bodyPr>
            <a:noAutofit/>
          </a:bodyPr>
          <a:lstStyle/>
          <a:p>
            <a:pPr marL="228600" indent="-228600">
              <a:lnSpc>
                <a:spcPct val="120000"/>
              </a:lnSpc>
              <a:spcBef>
                <a:spcPts val="0"/>
              </a:spcBef>
              <a:buFont typeface="Arial" panose="020B0604020202020204" pitchFamily="34" charset="0"/>
              <a:buChar char="•"/>
            </a:pPr>
            <a:r>
              <a:rPr lang="en-US" sz="1600" dirty="0">
                <a:solidFill>
                  <a:srgbClr val="40BAD2"/>
                </a:solidFill>
                <a:cs typeface="Arial" panose="020B0604020202020204" pitchFamily="34" charset="0"/>
              </a:rPr>
              <a:t>Patrick Wade</a:t>
            </a:r>
            <a:r>
              <a:rPr lang="en-US" sz="1600" dirty="0">
                <a:cs typeface="Arial" panose="020B0604020202020204" pitchFamily="34" charset="0"/>
              </a:rPr>
              <a:t>, Assistant Director, TCAT  Knoxville</a:t>
            </a:r>
          </a:p>
          <a:p>
            <a:pPr marL="228600" lvl="0" indent="-228600">
              <a:lnSpc>
                <a:spcPct val="120000"/>
              </a:lnSpc>
              <a:spcBef>
                <a:spcPts val="0"/>
              </a:spcBef>
              <a:buFont typeface="Arial" panose="020B0604020202020204" pitchFamily="34" charset="0"/>
              <a:buChar char="•"/>
            </a:pPr>
            <a:r>
              <a:rPr lang="en-US" sz="1600" dirty="0">
                <a:solidFill>
                  <a:srgbClr val="40BAD2"/>
                </a:solidFill>
                <a:cs typeface="Arial" panose="020B0604020202020204" pitchFamily="34" charset="0"/>
              </a:rPr>
              <a:t>Virginia Moreland</a:t>
            </a:r>
            <a:r>
              <a:rPr lang="en-US" sz="1600" dirty="0">
                <a:cs typeface="Arial" panose="020B0604020202020204" pitchFamily="34" charset="0"/>
              </a:rPr>
              <a:t>, Associate Director, Communications and Marketing, TBR</a:t>
            </a:r>
          </a:p>
          <a:p>
            <a:pPr marL="228600" indent="-228600">
              <a:lnSpc>
                <a:spcPct val="120000"/>
              </a:lnSpc>
              <a:spcBef>
                <a:spcPts val="0"/>
              </a:spcBef>
              <a:buFont typeface="Arial" panose="020B0604020202020204" pitchFamily="34" charset="0"/>
              <a:buChar char="•"/>
            </a:pPr>
            <a:r>
              <a:rPr lang="en-US" sz="1600" dirty="0">
                <a:solidFill>
                  <a:srgbClr val="40BAD2"/>
                </a:solidFill>
                <a:cs typeface="Arial" panose="020B0604020202020204" pitchFamily="34" charset="0"/>
              </a:rPr>
              <a:t>Dr. Karen Eastman</a:t>
            </a:r>
            <a:r>
              <a:rPr lang="en-US" sz="1600" dirty="0">
                <a:cs typeface="Arial" panose="020B0604020202020204" pitchFamily="34" charset="0"/>
              </a:rPr>
              <a:t>, Professor and Department Head, Life Sciences, Chattanooga State Community College </a:t>
            </a:r>
          </a:p>
          <a:p>
            <a:pPr marL="228600" lvl="0" indent="-228600">
              <a:lnSpc>
                <a:spcPct val="120000"/>
              </a:lnSpc>
              <a:spcBef>
                <a:spcPts val="0"/>
              </a:spcBef>
              <a:buFont typeface="Arial" panose="020B0604020202020204" pitchFamily="34" charset="0"/>
              <a:buChar char="•"/>
            </a:pPr>
            <a:r>
              <a:rPr lang="en-US" sz="1600" dirty="0">
                <a:solidFill>
                  <a:srgbClr val="40BAD2"/>
                </a:solidFill>
                <a:cs typeface="Arial" panose="020B0604020202020204" pitchFamily="34" charset="0"/>
              </a:rPr>
              <a:t>Mary Cross</a:t>
            </a:r>
            <a:r>
              <a:rPr lang="en-US" sz="1600" dirty="0">
                <a:cs typeface="Arial" panose="020B0604020202020204" pitchFamily="34" charset="0"/>
              </a:rPr>
              <a:t>, Vice President of Finance and Administrative Services, Nashville State Community College</a:t>
            </a:r>
          </a:p>
          <a:p>
            <a:pPr marL="228600" indent="-228600">
              <a:lnSpc>
                <a:spcPct val="120000"/>
              </a:lnSpc>
              <a:spcBef>
                <a:spcPts val="0"/>
              </a:spcBef>
              <a:buFont typeface="Arial" panose="020B0604020202020204" pitchFamily="34" charset="0"/>
              <a:buChar char="•"/>
            </a:pPr>
            <a:r>
              <a:rPr lang="en-US" sz="1600" dirty="0">
                <a:solidFill>
                  <a:srgbClr val="40BAD2"/>
                </a:solidFill>
                <a:cs typeface="Arial" panose="020B0604020202020204" pitchFamily="34" charset="0"/>
              </a:rPr>
              <a:t>Dr. Curtis Johnson</a:t>
            </a:r>
            <a:r>
              <a:rPr lang="en-US" sz="1600" dirty="0">
                <a:cs typeface="Arial" panose="020B0604020202020204" pitchFamily="34" charset="0"/>
              </a:rPr>
              <a:t>, Associate Vice President for Administration, Tennessee State University</a:t>
            </a:r>
          </a:p>
          <a:p>
            <a:pPr marL="228600" lvl="0" indent="-228600">
              <a:lnSpc>
                <a:spcPct val="120000"/>
              </a:lnSpc>
              <a:spcBef>
                <a:spcPts val="0"/>
              </a:spcBef>
              <a:buFont typeface="Arial" panose="020B0604020202020204" pitchFamily="34" charset="0"/>
              <a:buChar char="•"/>
            </a:pPr>
            <a:r>
              <a:rPr lang="en-US" sz="1600" dirty="0">
                <a:solidFill>
                  <a:srgbClr val="40BAD2"/>
                </a:solidFill>
                <a:cs typeface="Arial" panose="020B0604020202020204" pitchFamily="34" charset="0"/>
              </a:rPr>
              <a:t>Stacie Ioane</a:t>
            </a:r>
            <a:r>
              <a:rPr lang="en-US" sz="1600" dirty="0">
                <a:cs typeface="Arial" panose="020B0604020202020204" pitchFamily="34" charset="0"/>
              </a:rPr>
              <a:t>, Graduate Student, Austin Peay State University</a:t>
            </a:r>
          </a:p>
          <a:p>
            <a:pPr marL="228600" indent="-228600">
              <a:lnSpc>
                <a:spcPct val="120000"/>
              </a:lnSpc>
              <a:spcBef>
                <a:spcPts val="0"/>
              </a:spcBef>
              <a:buFont typeface="Arial" panose="020B0604020202020204" pitchFamily="34" charset="0"/>
              <a:buChar char="•"/>
            </a:pPr>
            <a:r>
              <a:rPr lang="en-US" sz="1600" dirty="0">
                <a:solidFill>
                  <a:srgbClr val="40BAD2"/>
                </a:solidFill>
                <a:cs typeface="Arial" panose="020B0604020202020204" pitchFamily="34" charset="0"/>
              </a:rPr>
              <a:t>Dr. Heidi Leming</a:t>
            </a:r>
            <a:r>
              <a:rPr lang="en-US" sz="1600" dirty="0">
                <a:cs typeface="Arial" panose="020B0604020202020204" pitchFamily="34" charset="0"/>
              </a:rPr>
              <a:t>, Assistant Vice Chancellor for Student Affairs, TBR System Office</a:t>
            </a:r>
          </a:p>
          <a:p>
            <a:pPr marL="228600" lvl="0" indent="-228600">
              <a:lnSpc>
                <a:spcPct val="120000"/>
              </a:lnSpc>
              <a:spcBef>
                <a:spcPts val="0"/>
              </a:spcBef>
              <a:buFont typeface="Arial" panose="020B0604020202020204" pitchFamily="34" charset="0"/>
              <a:buChar char="•"/>
            </a:pPr>
            <a:r>
              <a:rPr lang="en-US" sz="1600" dirty="0">
                <a:solidFill>
                  <a:srgbClr val="40BAD2"/>
                </a:solidFill>
                <a:cs typeface="Arial" panose="020B0604020202020204" pitchFamily="34" charset="0"/>
              </a:rPr>
              <a:t>Ginger Hausser</a:t>
            </a:r>
            <a:r>
              <a:rPr lang="en-US" sz="1600" dirty="0">
                <a:cs typeface="Arial" panose="020B0604020202020204" pitchFamily="34" charset="0"/>
              </a:rPr>
              <a:t>, Director of External Affairs, TBR System Office</a:t>
            </a:r>
          </a:p>
          <a:p>
            <a:pPr marL="228600" lvl="0" indent="-228600">
              <a:lnSpc>
                <a:spcPct val="120000"/>
              </a:lnSpc>
              <a:spcBef>
                <a:spcPts val="0"/>
              </a:spcBef>
              <a:buFont typeface="Arial" panose="020B0604020202020204" pitchFamily="34" charset="0"/>
              <a:buChar char="•"/>
            </a:pPr>
            <a:r>
              <a:rPr lang="en-US" sz="1600" dirty="0">
                <a:solidFill>
                  <a:srgbClr val="40BAD2"/>
                </a:solidFill>
                <a:cs typeface="Arial" panose="020B0604020202020204" pitchFamily="34" charset="0"/>
              </a:rPr>
              <a:t>Heather Stewart</a:t>
            </a:r>
            <a:r>
              <a:rPr lang="en-US" sz="1600" dirty="0">
                <a:cs typeface="Arial" panose="020B0604020202020204" pitchFamily="34" charset="0"/>
              </a:rPr>
              <a:t>, Associate General Counsel, TBR System Office</a:t>
            </a:r>
          </a:p>
          <a:p>
            <a:pPr marL="228600" indent="-228600">
              <a:lnSpc>
                <a:spcPct val="120000"/>
              </a:lnSpc>
              <a:spcBef>
                <a:spcPts val="0"/>
              </a:spcBef>
              <a:buFont typeface="Arial" panose="020B0604020202020204" pitchFamily="34" charset="0"/>
              <a:buChar char="•"/>
            </a:pPr>
            <a:r>
              <a:rPr lang="en-US" sz="1600" dirty="0">
                <a:solidFill>
                  <a:srgbClr val="40BAD2"/>
                </a:solidFill>
                <a:cs typeface="Arial" panose="020B0604020202020204" pitchFamily="34" charset="0"/>
              </a:rPr>
              <a:t>Monica Greppin-Watts</a:t>
            </a:r>
            <a:r>
              <a:rPr lang="en-US" sz="1600" dirty="0">
                <a:cs typeface="Arial" panose="020B0604020202020204" pitchFamily="34" charset="0"/>
              </a:rPr>
              <a:t>, Communications Director, TBR System Office</a:t>
            </a:r>
          </a:p>
        </p:txBody>
      </p:sp>
    </p:spTree>
    <p:extLst>
      <p:ext uri="{BB962C8B-B14F-4D97-AF65-F5344CB8AC3E}">
        <p14:creationId xmlns:p14="http://schemas.microsoft.com/office/powerpoint/2010/main" val="42066336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CC00"/>
                </a:solidFill>
              </a:rPr>
              <a:t>Vision</a:t>
            </a:r>
            <a:br>
              <a:rPr lang="en-US" dirty="0">
                <a:solidFill>
                  <a:srgbClr val="FFCC00"/>
                </a:solidFill>
              </a:rPr>
            </a:br>
            <a:r>
              <a:rPr lang="en-US" dirty="0">
                <a:solidFill>
                  <a:schemeClr val="bg1"/>
                </a:solidFill>
              </a:rPr>
              <a:t>and</a:t>
            </a:r>
            <a:r>
              <a:rPr lang="en-US" dirty="0">
                <a:solidFill>
                  <a:srgbClr val="FFCC00"/>
                </a:solidFill>
              </a:rPr>
              <a:t/>
            </a:r>
            <a:br>
              <a:rPr lang="en-US" dirty="0">
                <a:solidFill>
                  <a:srgbClr val="FFCC00"/>
                </a:solidFill>
              </a:rPr>
            </a:br>
            <a:r>
              <a:rPr lang="en-US" dirty="0">
                <a:solidFill>
                  <a:srgbClr val="FFCC00"/>
                </a:solidFill>
              </a:rPr>
              <a:t>Mission</a:t>
            </a:r>
          </a:p>
        </p:txBody>
      </p:sp>
      <p:sp>
        <p:nvSpPr>
          <p:cNvPr id="3" name="Content Placeholder 2"/>
          <p:cNvSpPr>
            <a:spLocks noGrp="1"/>
          </p:cNvSpPr>
          <p:nvPr>
            <p:ph idx="1"/>
          </p:nvPr>
        </p:nvSpPr>
        <p:spPr/>
        <p:txBody>
          <a:bodyPr/>
          <a:lstStyle/>
          <a:p>
            <a:pPr marL="0" indent="0">
              <a:buNone/>
            </a:pPr>
            <a:r>
              <a:rPr lang="en-US" dirty="0">
                <a:cs typeface="Arial" panose="020B0604020202020204" pitchFamily="34" charset="0"/>
              </a:rPr>
              <a:t>The </a:t>
            </a:r>
            <a:r>
              <a:rPr lang="en-US" b="1" i="1" dirty="0">
                <a:cs typeface="Arial" panose="020B0604020202020204" pitchFamily="34" charset="0"/>
              </a:rPr>
              <a:t>VISION</a:t>
            </a:r>
            <a:r>
              <a:rPr lang="en-US" dirty="0">
                <a:cs typeface="Arial" panose="020B0604020202020204" pitchFamily="34" charset="0"/>
              </a:rPr>
              <a:t> of the TBR Campus Safety and Security Task Force is for all TBR campuses to be safe and secure for all students, faculty, staff, and visitors in order to focus on student success. </a:t>
            </a:r>
          </a:p>
          <a:p>
            <a:pPr marL="0" indent="0">
              <a:buNone/>
            </a:pPr>
            <a:r>
              <a:rPr lang="en-US" dirty="0">
                <a:cs typeface="Arial" panose="020B0604020202020204" pitchFamily="34" charset="0"/>
              </a:rPr>
              <a:t> </a:t>
            </a:r>
          </a:p>
          <a:p>
            <a:pPr marL="0" indent="0">
              <a:buNone/>
            </a:pPr>
            <a:r>
              <a:rPr lang="en-US" dirty="0">
                <a:cs typeface="Arial" panose="020B0604020202020204" pitchFamily="34" charset="0"/>
              </a:rPr>
              <a:t>The </a:t>
            </a:r>
            <a:r>
              <a:rPr lang="en-US" b="1" i="1" dirty="0">
                <a:cs typeface="Arial" panose="020B0604020202020204" pitchFamily="34" charset="0"/>
              </a:rPr>
              <a:t>MISSION</a:t>
            </a:r>
            <a:r>
              <a:rPr lang="en-US" dirty="0">
                <a:cs typeface="Arial" panose="020B0604020202020204" pitchFamily="34" charset="0"/>
              </a:rPr>
              <a:t> of the TBR Campus Safety and Security Task Force is to explore the external environment for lessons-learned from acts of violence and identify best practices, assess the internal environment for security strengths and gaps, and make system-wide recommendations to enhance ongoing campus safety and security. </a:t>
            </a:r>
          </a:p>
          <a:p>
            <a:pPr marL="0" indent="0">
              <a:buNone/>
            </a:pPr>
            <a:endParaRPr lang="en-US" dirty="0"/>
          </a:p>
        </p:txBody>
      </p:sp>
    </p:spTree>
    <p:extLst>
      <p:ext uri="{BB962C8B-B14F-4D97-AF65-F5344CB8AC3E}">
        <p14:creationId xmlns:p14="http://schemas.microsoft.com/office/powerpoint/2010/main" val="25151373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Task Force</a:t>
            </a:r>
            <a:br>
              <a:rPr lang="en-US" dirty="0"/>
            </a:br>
            <a:r>
              <a:rPr lang="en-US" dirty="0">
                <a:solidFill>
                  <a:srgbClr val="FFCC00"/>
                </a:solidFill>
              </a:rPr>
              <a:t>Process</a:t>
            </a:r>
          </a:p>
        </p:txBody>
      </p:sp>
      <p:sp>
        <p:nvSpPr>
          <p:cNvPr id="3" name="Content Placeholder 2"/>
          <p:cNvSpPr>
            <a:spLocks noGrp="1"/>
          </p:cNvSpPr>
          <p:nvPr>
            <p:ph idx="1"/>
          </p:nvPr>
        </p:nvSpPr>
        <p:spPr>
          <a:xfrm>
            <a:off x="3869267" y="864107"/>
            <a:ext cx="7629625" cy="5799739"/>
          </a:xfrm>
        </p:spPr>
        <p:txBody>
          <a:bodyPr>
            <a:normAutofit/>
          </a:bodyPr>
          <a:lstStyle/>
          <a:p>
            <a:pPr marL="0" indent="0">
              <a:lnSpc>
                <a:spcPct val="110000"/>
              </a:lnSpc>
              <a:spcBef>
                <a:spcPts val="0"/>
              </a:spcBef>
              <a:buNone/>
            </a:pPr>
            <a:r>
              <a:rPr lang="en-US" sz="2400" dirty="0">
                <a:cs typeface="Arial" panose="020B0604020202020204" pitchFamily="34" charset="0"/>
              </a:rPr>
              <a:t>Members of the Task force sought out best practices applied by higher education systems across the country. </a:t>
            </a:r>
          </a:p>
          <a:p>
            <a:pPr marL="0" indent="0">
              <a:lnSpc>
                <a:spcPct val="110000"/>
              </a:lnSpc>
              <a:spcBef>
                <a:spcPts val="0"/>
              </a:spcBef>
              <a:buNone/>
            </a:pPr>
            <a:endParaRPr lang="en-US" dirty="0">
              <a:cs typeface="Arial" panose="020B0604020202020204" pitchFamily="34" charset="0"/>
            </a:endParaRPr>
          </a:p>
          <a:p>
            <a:pPr marL="0" indent="0">
              <a:lnSpc>
                <a:spcPct val="110000"/>
              </a:lnSpc>
              <a:spcBef>
                <a:spcPts val="0"/>
              </a:spcBef>
              <a:buNone/>
            </a:pPr>
            <a:r>
              <a:rPr lang="en-US" sz="2400" dirty="0">
                <a:cs typeface="Arial" panose="020B0604020202020204" pitchFamily="34" charset="0"/>
              </a:rPr>
              <a:t>Specifically, the task force: </a:t>
            </a:r>
          </a:p>
          <a:p>
            <a:pPr lvl="1">
              <a:lnSpc>
                <a:spcPct val="100000"/>
              </a:lnSpc>
              <a:spcBef>
                <a:spcPts val="0"/>
              </a:spcBef>
              <a:spcAft>
                <a:spcPts val="600"/>
              </a:spcAft>
            </a:pPr>
            <a:r>
              <a:rPr lang="en-US" sz="2000" dirty="0">
                <a:cs typeface="Arial" panose="020B0604020202020204" pitchFamily="34" charset="0"/>
              </a:rPr>
              <a:t>Examined best practices around the country;</a:t>
            </a:r>
          </a:p>
          <a:p>
            <a:pPr lvl="1">
              <a:lnSpc>
                <a:spcPct val="100000"/>
              </a:lnSpc>
              <a:spcBef>
                <a:spcPts val="0"/>
              </a:spcBef>
              <a:spcAft>
                <a:spcPts val="600"/>
              </a:spcAft>
            </a:pPr>
            <a:r>
              <a:rPr lang="en-US" sz="2000" dirty="0">
                <a:cs typeface="Arial" panose="020B0604020202020204" pitchFamily="34" charset="0"/>
              </a:rPr>
              <a:t>Engaged in a thorough review of our entire systems’ campus practices, polices, and resources in order to identify areas of weakness;</a:t>
            </a:r>
          </a:p>
          <a:p>
            <a:pPr lvl="1">
              <a:lnSpc>
                <a:spcPct val="100000"/>
              </a:lnSpc>
              <a:spcBef>
                <a:spcPts val="0"/>
              </a:spcBef>
              <a:spcAft>
                <a:spcPts val="600"/>
              </a:spcAft>
            </a:pPr>
            <a:r>
              <a:rPr lang="en-US" sz="2000" dirty="0">
                <a:cs typeface="Arial" panose="020B0604020202020204" pitchFamily="34" charset="0"/>
              </a:rPr>
              <a:t>Conducted a survey of over 15,000 campus employees and students by gauging their experiences and perceptions of campus safety and security;</a:t>
            </a:r>
          </a:p>
          <a:p>
            <a:pPr lvl="1">
              <a:lnSpc>
                <a:spcPct val="100000"/>
              </a:lnSpc>
              <a:spcBef>
                <a:spcPts val="0"/>
              </a:spcBef>
              <a:spcAft>
                <a:spcPts val="600"/>
              </a:spcAft>
            </a:pPr>
            <a:r>
              <a:rPr lang="en-US" sz="2000" dirty="0">
                <a:cs typeface="Arial" panose="020B0604020202020204" pitchFamily="34" charset="0"/>
              </a:rPr>
              <a:t>Reviewed crime data from TN college campuses; and</a:t>
            </a:r>
          </a:p>
          <a:p>
            <a:pPr lvl="1">
              <a:lnSpc>
                <a:spcPct val="100000"/>
              </a:lnSpc>
              <a:spcBef>
                <a:spcPts val="0"/>
              </a:spcBef>
              <a:spcAft>
                <a:spcPts val="600"/>
              </a:spcAft>
            </a:pPr>
            <a:r>
              <a:rPr lang="en-US" sz="2000" dirty="0">
                <a:cs typeface="Arial" panose="020B0604020202020204" pitchFamily="34" charset="0"/>
              </a:rPr>
              <a:t>Identified areas of greatest need for support and make recommendations for improvement.</a:t>
            </a:r>
          </a:p>
          <a:p>
            <a:endParaRPr lang="en-US" dirty="0"/>
          </a:p>
        </p:txBody>
      </p:sp>
    </p:spTree>
    <p:extLst>
      <p:ext uri="{BB962C8B-B14F-4D97-AF65-F5344CB8AC3E}">
        <p14:creationId xmlns:p14="http://schemas.microsoft.com/office/powerpoint/2010/main" val="17943957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Campus </a:t>
            </a:r>
            <a:r>
              <a:rPr lang="en-US" dirty="0">
                <a:solidFill>
                  <a:srgbClr val="FFCC00"/>
                </a:solidFill>
              </a:rPr>
              <a:t>Survey</a:t>
            </a:r>
            <a:r>
              <a:rPr lang="en-US" dirty="0"/>
              <a:t/>
            </a:r>
            <a:br>
              <a:rPr lang="en-US" dirty="0"/>
            </a:br>
            <a:r>
              <a:rPr lang="en-US" dirty="0">
                <a:solidFill>
                  <a:srgbClr val="FFCC00"/>
                </a:solidFill>
              </a:rPr>
              <a:t>Results</a:t>
            </a:r>
          </a:p>
        </p:txBody>
      </p:sp>
      <p:sp>
        <p:nvSpPr>
          <p:cNvPr id="3" name="Content Placeholder 2"/>
          <p:cNvSpPr>
            <a:spLocks noGrp="1"/>
          </p:cNvSpPr>
          <p:nvPr>
            <p:ph idx="1"/>
          </p:nvPr>
        </p:nvSpPr>
        <p:spPr>
          <a:xfrm>
            <a:off x="3869267" y="864107"/>
            <a:ext cx="7629625" cy="5824791"/>
          </a:xfrm>
        </p:spPr>
        <p:txBody>
          <a:bodyPr>
            <a:normAutofit/>
          </a:bodyPr>
          <a:lstStyle/>
          <a:p>
            <a:r>
              <a:rPr lang="en-US" sz="2400" dirty="0">
                <a:cs typeface="Arial" panose="020B0604020202020204" pitchFamily="34" charset="0"/>
              </a:rPr>
              <a:t>Faculty, staff and students generally feel safe on campus.</a:t>
            </a:r>
          </a:p>
          <a:p>
            <a:r>
              <a:rPr lang="en-US" sz="2400" dirty="0">
                <a:cs typeface="Arial" panose="020B0604020202020204" pitchFamily="34" charset="0"/>
              </a:rPr>
              <a:t>Few students have been a victim of crime on campus and when it occurs, many don’t report it. </a:t>
            </a:r>
          </a:p>
          <a:p>
            <a:r>
              <a:rPr lang="en-US" sz="2400" dirty="0">
                <a:cs typeface="Arial" panose="020B0604020202020204" pitchFamily="34" charset="0"/>
              </a:rPr>
              <a:t>Despite feeling safe, between 21%-37% of students believe the college officials could do more to protect them. </a:t>
            </a:r>
          </a:p>
          <a:p>
            <a:endParaRPr lang="en-US" dirty="0">
              <a:cs typeface="Arial" panose="020B0604020202020204" pitchFamily="34" charset="0"/>
            </a:endParaRPr>
          </a:p>
          <a:p>
            <a:r>
              <a:rPr lang="en-US" sz="2400" dirty="0">
                <a:cs typeface="Arial" panose="020B0604020202020204" pitchFamily="34" charset="0"/>
              </a:rPr>
              <a:t>Students are most concerned about:</a:t>
            </a:r>
          </a:p>
          <a:p>
            <a:pPr lvl="1">
              <a:lnSpc>
                <a:spcPct val="100000"/>
              </a:lnSpc>
              <a:spcBef>
                <a:spcPts val="600"/>
              </a:spcBef>
              <a:spcAft>
                <a:spcPts val="0"/>
              </a:spcAft>
              <a:buFont typeface="Arial" panose="020B0604020202020204" pitchFamily="34" charset="0"/>
              <a:buChar char="•"/>
            </a:pPr>
            <a:r>
              <a:rPr lang="en-US" sz="2000" dirty="0">
                <a:cs typeface="Arial" panose="020B0604020202020204" pitchFamily="34" charset="0"/>
              </a:rPr>
              <a:t>being on campus after dark </a:t>
            </a:r>
          </a:p>
          <a:p>
            <a:pPr lvl="1">
              <a:lnSpc>
                <a:spcPct val="100000"/>
              </a:lnSpc>
              <a:spcBef>
                <a:spcPts val="600"/>
              </a:spcBef>
              <a:spcAft>
                <a:spcPts val="0"/>
              </a:spcAft>
              <a:buFont typeface="Arial" panose="020B0604020202020204" pitchFamily="34" charset="0"/>
              <a:buChar char="•"/>
            </a:pPr>
            <a:r>
              <a:rPr lang="en-US" sz="2000" dirty="0">
                <a:cs typeface="Arial" panose="020B0604020202020204" pitchFamily="34" charset="0"/>
              </a:rPr>
              <a:t>parking areas</a:t>
            </a:r>
          </a:p>
          <a:p>
            <a:pPr lvl="1">
              <a:lnSpc>
                <a:spcPct val="100000"/>
              </a:lnSpc>
              <a:spcBef>
                <a:spcPts val="600"/>
              </a:spcBef>
              <a:spcAft>
                <a:spcPts val="0"/>
              </a:spcAft>
              <a:buFont typeface="Arial" panose="020B0604020202020204" pitchFamily="34" charset="0"/>
              <a:buChar char="•"/>
            </a:pPr>
            <a:r>
              <a:rPr lang="en-US" sz="2000" dirty="0">
                <a:cs typeface="Arial" panose="020B0604020202020204" pitchFamily="34" charset="0"/>
              </a:rPr>
              <a:t>property crime, and </a:t>
            </a:r>
          </a:p>
          <a:p>
            <a:pPr lvl="1">
              <a:lnSpc>
                <a:spcPct val="100000"/>
              </a:lnSpc>
              <a:spcBef>
                <a:spcPts val="600"/>
              </a:spcBef>
              <a:spcAft>
                <a:spcPts val="0"/>
              </a:spcAft>
              <a:buFont typeface="Arial" panose="020B0604020202020204" pitchFamily="34" charset="0"/>
              <a:buChar char="•"/>
            </a:pPr>
            <a:r>
              <a:rPr lang="en-US" sz="2000" dirty="0">
                <a:cs typeface="Arial" panose="020B0604020202020204" pitchFamily="34" charset="0"/>
              </a:rPr>
              <a:t>being the victim of a personal crime, like sexual assault or domestic violence.</a:t>
            </a:r>
          </a:p>
          <a:p>
            <a:endParaRPr lang="en-US" dirty="0"/>
          </a:p>
        </p:txBody>
      </p:sp>
    </p:spTree>
    <p:extLst>
      <p:ext uri="{BB962C8B-B14F-4D97-AF65-F5344CB8AC3E}">
        <p14:creationId xmlns:p14="http://schemas.microsoft.com/office/powerpoint/2010/main" val="34825218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2209800" y="3650045"/>
            <a:ext cx="7772400" cy="1470025"/>
          </a:xfrm>
        </p:spPr>
        <p:txBody>
          <a:bodyPr>
            <a:normAutofit/>
          </a:bodyPr>
          <a:lstStyle/>
          <a:p>
            <a:r>
              <a:rPr lang="en-US" sz="3600" dirty="0">
                <a:latin typeface="Times New Roman" panose="02020603050405020304" pitchFamily="18" charset="0"/>
                <a:cs typeface="Times New Roman" panose="02020603050405020304" pitchFamily="18" charset="0"/>
              </a:rPr>
              <a:t>Report of the Chancellor</a:t>
            </a:r>
          </a:p>
        </p:txBody>
      </p:sp>
    </p:spTree>
    <p:extLst>
      <p:ext uri="{BB962C8B-B14F-4D97-AF65-F5344CB8AC3E}">
        <p14:creationId xmlns:p14="http://schemas.microsoft.com/office/powerpoint/2010/main" val="2056521255"/>
      </p:ext>
    </p:extLst>
  </p:cSld>
  <p:clrMapOvr>
    <a:masterClrMapping/>
  </p:clrMapOvr>
  <p:transition spd="slow">
    <p:wip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Campus </a:t>
            </a:r>
            <a:r>
              <a:rPr lang="en-US" dirty="0">
                <a:solidFill>
                  <a:srgbClr val="FFCC00"/>
                </a:solidFill>
              </a:rPr>
              <a:t>Survey</a:t>
            </a:r>
            <a:r>
              <a:rPr lang="en-US" dirty="0"/>
              <a:t/>
            </a:r>
            <a:br>
              <a:rPr lang="en-US" dirty="0"/>
            </a:br>
            <a:r>
              <a:rPr lang="en-US" dirty="0">
                <a:solidFill>
                  <a:srgbClr val="FFCC00"/>
                </a:solidFill>
              </a:rPr>
              <a:t>Results</a:t>
            </a:r>
          </a:p>
        </p:txBody>
      </p:sp>
      <p:sp>
        <p:nvSpPr>
          <p:cNvPr id="3" name="Content Placeholder 2"/>
          <p:cNvSpPr>
            <a:spLocks noGrp="1"/>
          </p:cNvSpPr>
          <p:nvPr>
            <p:ph idx="1"/>
          </p:nvPr>
        </p:nvSpPr>
        <p:spPr>
          <a:xfrm>
            <a:off x="3770334" y="864108"/>
            <a:ext cx="7414134" cy="5737108"/>
          </a:xfrm>
        </p:spPr>
        <p:txBody>
          <a:bodyPr>
            <a:normAutofit/>
          </a:bodyPr>
          <a:lstStyle/>
          <a:p>
            <a:pPr>
              <a:spcAft>
                <a:spcPts val="1200"/>
              </a:spcAft>
            </a:pPr>
            <a:r>
              <a:rPr lang="en-US" dirty="0">
                <a:cs typeface="Arial" panose="020B0604020202020204" pitchFamily="34" charset="0"/>
              </a:rPr>
              <a:t>12% of faculty/staff were a victim on crime on campus. Almost all reported the crime and were satisfied with the result. </a:t>
            </a:r>
          </a:p>
          <a:p>
            <a:pPr fontAlgn="base"/>
            <a:r>
              <a:rPr lang="en-US" dirty="0">
                <a:cs typeface="Arial" panose="020B0604020202020204" pitchFamily="34" charset="0"/>
              </a:rPr>
              <a:t>The top 5 most concerning personal safety issues to faculty/staff: </a:t>
            </a:r>
          </a:p>
          <a:p>
            <a:pPr lvl="1" fontAlgn="base">
              <a:lnSpc>
                <a:spcPct val="100000"/>
              </a:lnSpc>
              <a:spcBef>
                <a:spcPts val="600"/>
              </a:spcBef>
              <a:spcAft>
                <a:spcPts val="0"/>
              </a:spcAft>
            </a:pPr>
            <a:r>
              <a:rPr lang="en-US" sz="2000" dirty="0">
                <a:cs typeface="Arial" panose="020B0604020202020204" pitchFamily="34" charset="0"/>
              </a:rPr>
              <a:t>Being a victim of an angry or hostile student</a:t>
            </a:r>
          </a:p>
          <a:p>
            <a:pPr lvl="1" fontAlgn="base">
              <a:lnSpc>
                <a:spcPct val="100000"/>
              </a:lnSpc>
              <a:spcBef>
                <a:spcPts val="600"/>
              </a:spcBef>
              <a:spcAft>
                <a:spcPts val="0"/>
              </a:spcAft>
            </a:pPr>
            <a:r>
              <a:rPr lang="en-US" sz="2000" dirty="0">
                <a:cs typeface="Arial" panose="020B0604020202020204" pitchFamily="34" charset="0"/>
              </a:rPr>
              <a:t>Being a victim of an active shooter </a:t>
            </a:r>
          </a:p>
          <a:p>
            <a:pPr lvl="1" fontAlgn="base">
              <a:lnSpc>
                <a:spcPct val="100000"/>
              </a:lnSpc>
              <a:spcBef>
                <a:spcPts val="600"/>
              </a:spcBef>
              <a:spcAft>
                <a:spcPts val="0"/>
              </a:spcAft>
            </a:pPr>
            <a:r>
              <a:rPr lang="en-US" sz="2000" dirty="0">
                <a:cs typeface="Arial" panose="020B0604020202020204" pitchFamily="34" charset="0"/>
              </a:rPr>
              <a:t>People other than law enforcement carrying a gun on campus </a:t>
            </a:r>
          </a:p>
          <a:p>
            <a:pPr lvl="1" fontAlgn="base">
              <a:lnSpc>
                <a:spcPct val="100000"/>
              </a:lnSpc>
              <a:spcBef>
                <a:spcPts val="600"/>
              </a:spcBef>
              <a:spcAft>
                <a:spcPts val="0"/>
              </a:spcAft>
            </a:pPr>
            <a:r>
              <a:rPr lang="en-US" sz="2000" dirty="0">
                <a:cs typeface="Arial" panose="020B0604020202020204" pitchFamily="34" charset="0"/>
              </a:rPr>
              <a:t>Being on campus after dark </a:t>
            </a:r>
          </a:p>
          <a:p>
            <a:pPr lvl="1" fontAlgn="base">
              <a:lnSpc>
                <a:spcPct val="100000"/>
              </a:lnSpc>
              <a:spcBef>
                <a:spcPts val="600"/>
              </a:spcBef>
              <a:spcAft>
                <a:spcPts val="0"/>
              </a:spcAft>
            </a:pPr>
            <a:r>
              <a:rPr lang="en-US" sz="2000" dirty="0">
                <a:cs typeface="Arial" panose="020B0604020202020204" pitchFamily="34" charset="0"/>
              </a:rPr>
              <a:t>Parking areas </a:t>
            </a:r>
          </a:p>
          <a:p>
            <a:pPr lvl="1" fontAlgn="base">
              <a:lnSpc>
                <a:spcPct val="100000"/>
              </a:lnSpc>
              <a:spcBef>
                <a:spcPts val="600"/>
              </a:spcBef>
              <a:spcAft>
                <a:spcPts val="0"/>
              </a:spcAft>
            </a:pPr>
            <a:endParaRPr lang="en-US" sz="2000" dirty="0">
              <a:cs typeface="Arial" panose="020B0604020202020204" pitchFamily="34" charset="0"/>
            </a:endParaRPr>
          </a:p>
          <a:p>
            <a:pPr fontAlgn="base"/>
            <a:r>
              <a:rPr lang="en-US" dirty="0">
                <a:cs typeface="Arial" panose="020B0604020202020204" pitchFamily="34" charset="0"/>
              </a:rPr>
              <a:t>Faculty and staff would like to: (1) improve safety in academic buildings and (2) improve the presence of law enforcement/security personnel. </a:t>
            </a:r>
          </a:p>
        </p:txBody>
      </p:sp>
    </p:spTree>
    <p:extLst>
      <p:ext uri="{BB962C8B-B14F-4D97-AF65-F5344CB8AC3E}">
        <p14:creationId xmlns:p14="http://schemas.microsoft.com/office/powerpoint/2010/main" val="2939626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TBI </a:t>
            </a:r>
            <a:r>
              <a:rPr lang="en-US" dirty="0">
                <a:solidFill>
                  <a:schemeClr val="accent2">
                    <a:lumMod val="60000"/>
                    <a:lumOff val="40000"/>
                  </a:schemeClr>
                </a:solidFill>
              </a:rPr>
              <a:t>Crime</a:t>
            </a:r>
            <a:br>
              <a:rPr lang="en-US" dirty="0">
                <a:solidFill>
                  <a:schemeClr val="accent2">
                    <a:lumMod val="60000"/>
                    <a:lumOff val="40000"/>
                  </a:schemeClr>
                </a:solidFill>
              </a:rPr>
            </a:br>
            <a:r>
              <a:rPr lang="en-US" dirty="0">
                <a:solidFill>
                  <a:schemeClr val="accent2">
                    <a:lumMod val="60000"/>
                    <a:lumOff val="40000"/>
                  </a:schemeClr>
                </a:solidFill>
              </a:rPr>
              <a:t>on Campus </a:t>
            </a:r>
            <a:r>
              <a:rPr lang="en-US" dirty="0"/>
              <a:t>Report - </a:t>
            </a:r>
            <a:r>
              <a:rPr lang="en-US" dirty="0">
                <a:solidFill>
                  <a:schemeClr val="bg1"/>
                </a:solidFill>
              </a:rPr>
              <a:t>2015</a:t>
            </a:r>
          </a:p>
        </p:txBody>
      </p:sp>
      <p:sp>
        <p:nvSpPr>
          <p:cNvPr id="3" name="Content Placeholder 2"/>
          <p:cNvSpPr>
            <a:spLocks noGrp="1"/>
          </p:cNvSpPr>
          <p:nvPr>
            <p:ph idx="1"/>
          </p:nvPr>
        </p:nvSpPr>
        <p:spPr/>
        <p:txBody>
          <a:bodyPr>
            <a:normAutofit/>
          </a:bodyPr>
          <a:lstStyle/>
          <a:p>
            <a:pPr fontAlgn="base"/>
            <a:r>
              <a:rPr lang="en-US" sz="2400" dirty="0">
                <a:cs typeface="Arial" panose="020B0604020202020204" pitchFamily="34" charset="0"/>
              </a:rPr>
              <a:t>Overall crime decreased 7% on college campuses in TN in 2015 (5945 total offenses) compared to 2014.</a:t>
            </a:r>
          </a:p>
          <a:p>
            <a:pPr fontAlgn="base"/>
            <a:endParaRPr lang="en-US" sz="2400" dirty="0">
              <a:cs typeface="Arial" panose="020B0604020202020204" pitchFamily="34" charset="0"/>
            </a:endParaRPr>
          </a:p>
          <a:p>
            <a:pPr fontAlgn="base"/>
            <a:r>
              <a:rPr lang="en-US" sz="2400" dirty="0">
                <a:cs typeface="Arial" panose="020B0604020202020204" pitchFamily="34" charset="0"/>
              </a:rPr>
              <a:t>The most common offenses: (1) larceny/theft,                 (2) liquor violations, (3) drug violations, (4) assault, and      (5) vandalism. </a:t>
            </a:r>
          </a:p>
          <a:p>
            <a:pPr marL="0" indent="0" fontAlgn="base">
              <a:buNone/>
            </a:pPr>
            <a:endParaRPr lang="en-US" sz="2400" dirty="0">
              <a:cs typeface="Arial" panose="020B0604020202020204" pitchFamily="34" charset="0"/>
            </a:endParaRPr>
          </a:p>
          <a:p>
            <a:r>
              <a:rPr lang="en-US" sz="2400" dirty="0">
                <a:cs typeface="Arial" panose="020B0604020202020204" pitchFamily="34" charset="0"/>
              </a:rPr>
              <a:t>Community colleges and colleges of applied technology have far fewer reported crime than universities and very few violations related to alcohol or drugs.</a:t>
            </a:r>
          </a:p>
        </p:txBody>
      </p:sp>
    </p:spTree>
    <p:extLst>
      <p:ext uri="{BB962C8B-B14F-4D97-AF65-F5344CB8AC3E}">
        <p14:creationId xmlns:p14="http://schemas.microsoft.com/office/powerpoint/2010/main" val="3374985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TBI </a:t>
            </a:r>
            <a:r>
              <a:rPr lang="en-US" dirty="0">
                <a:solidFill>
                  <a:schemeClr val="accent2">
                    <a:lumMod val="60000"/>
                    <a:lumOff val="40000"/>
                  </a:schemeClr>
                </a:solidFill>
              </a:rPr>
              <a:t>Crime on Campus </a:t>
            </a:r>
            <a:r>
              <a:rPr lang="en-US" dirty="0"/>
              <a:t>Report - </a:t>
            </a:r>
            <a:r>
              <a:rPr lang="en-US" dirty="0">
                <a:solidFill>
                  <a:schemeClr val="bg1"/>
                </a:solidFill>
              </a:rPr>
              <a:t>2015</a:t>
            </a:r>
          </a:p>
        </p:txBody>
      </p:sp>
      <p:graphicFrame>
        <p:nvGraphicFramePr>
          <p:cNvPr id="4" name="Content Placeholder 3"/>
          <p:cNvGraphicFramePr>
            <a:graphicFrameLocks noGrp="1"/>
          </p:cNvGraphicFramePr>
          <p:nvPr>
            <p:ph idx="1"/>
            <p:extLst/>
          </p:nvPr>
        </p:nvGraphicFramePr>
        <p:xfrm>
          <a:off x="3715502" y="267689"/>
          <a:ext cx="8033912" cy="2766332"/>
        </p:xfrm>
        <a:graphic>
          <a:graphicData uri="http://schemas.openxmlformats.org/drawingml/2006/table">
            <a:tbl>
              <a:tblPr firstRow="1" firstCol="1" bandRow="1">
                <a:tableStyleId>{5C22544A-7EE6-4342-B048-85BDC9FD1C3A}</a:tableStyleId>
              </a:tblPr>
              <a:tblGrid>
                <a:gridCol w="4016956">
                  <a:extLst>
                    <a:ext uri="{9D8B030D-6E8A-4147-A177-3AD203B41FA5}">
                      <a16:colId xmlns:a16="http://schemas.microsoft.com/office/drawing/2014/main" val="20000"/>
                    </a:ext>
                  </a:extLst>
                </a:gridCol>
                <a:gridCol w="4016956">
                  <a:extLst>
                    <a:ext uri="{9D8B030D-6E8A-4147-A177-3AD203B41FA5}">
                      <a16:colId xmlns:a16="http://schemas.microsoft.com/office/drawing/2014/main" val="20001"/>
                    </a:ext>
                  </a:extLst>
                </a:gridCol>
              </a:tblGrid>
              <a:tr h="386783">
                <a:tc>
                  <a:txBody>
                    <a:bodyPr/>
                    <a:lstStyle/>
                    <a:p>
                      <a:pPr marL="0" marR="0"/>
                      <a:r>
                        <a:rPr lang="en-US" sz="2000" dirty="0">
                          <a:solidFill>
                            <a:schemeClr val="accent2">
                              <a:lumMod val="60000"/>
                              <a:lumOff val="40000"/>
                            </a:schemeClr>
                          </a:solidFill>
                          <a:effectLst/>
                        </a:rPr>
                        <a:t>Category of Crime</a:t>
                      </a:r>
                      <a:endParaRPr lang="en-US" sz="2000" dirty="0">
                        <a:solidFill>
                          <a:schemeClr val="accent2">
                            <a:lumMod val="60000"/>
                            <a:lumOff val="40000"/>
                          </a:schemeClr>
                        </a:solidFill>
                        <a:effectLst/>
                        <a:latin typeface="Calibri" panose="020F0502020204030204" pitchFamily="34" charset="0"/>
                        <a:ea typeface="Times New Roman" panose="02020603050405020304" pitchFamily="18" charset="0"/>
                      </a:endParaRPr>
                    </a:p>
                  </a:txBody>
                  <a:tcPr marL="68580" marR="68580" marT="0" marB="0"/>
                </a:tc>
                <a:tc>
                  <a:txBody>
                    <a:bodyPr/>
                    <a:lstStyle/>
                    <a:p>
                      <a:pPr marL="0" marR="0"/>
                      <a:r>
                        <a:rPr lang="en-US" sz="2000" dirty="0">
                          <a:solidFill>
                            <a:schemeClr val="accent2">
                              <a:lumMod val="60000"/>
                              <a:lumOff val="40000"/>
                            </a:schemeClr>
                          </a:solidFill>
                          <a:effectLst/>
                        </a:rPr>
                        <a:t>Number of Offenses in 2015</a:t>
                      </a:r>
                      <a:endParaRPr lang="en-US" sz="2000" dirty="0">
                        <a:solidFill>
                          <a:schemeClr val="accent2">
                            <a:lumMod val="60000"/>
                            <a:lumOff val="40000"/>
                          </a:schemeClr>
                        </a:solidFill>
                        <a:effectLst/>
                        <a:latin typeface="Calibri" panose="020F0502020204030204" pitchFamily="34" charset="0"/>
                        <a:ea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386783">
                <a:tc>
                  <a:txBody>
                    <a:bodyPr/>
                    <a:lstStyle/>
                    <a:p>
                      <a:pPr marL="0" marR="0"/>
                      <a:r>
                        <a:rPr lang="en-US" sz="2000" b="1" dirty="0">
                          <a:effectLst/>
                        </a:rPr>
                        <a:t>Larceny/theft</a:t>
                      </a:r>
                      <a:endParaRPr lang="en-US" sz="2000" b="1" dirty="0">
                        <a:effectLst/>
                        <a:latin typeface="Calibri" panose="020F0502020204030204" pitchFamily="34" charset="0"/>
                        <a:ea typeface="Times New Roman" panose="02020603050405020304" pitchFamily="18" charset="0"/>
                      </a:endParaRPr>
                    </a:p>
                  </a:txBody>
                  <a:tcPr marL="68580" marR="68580" marT="0" marB="0"/>
                </a:tc>
                <a:tc>
                  <a:txBody>
                    <a:bodyPr/>
                    <a:lstStyle/>
                    <a:p>
                      <a:pPr marL="0" marR="0"/>
                      <a:r>
                        <a:rPr lang="en-US" sz="2000" b="1" dirty="0">
                          <a:solidFill>
                            <a:schemeClr val="tx1"/>
                          </a:solidFill>
                          <a:effectLst/>
                        </a:rPr>
                        <a:t>1718 (Mostly from a building during the day)</a:t>
                      </a:r>
                      <a:endParaRPr lang="en-US" sz="2000" b="1" dirty="0">
                        <a:solidFill>
                          <a:schemeClr val="tx1"/>
                        </a:solidFill>
                        <a:effectLst/>
                        <a:latin typeface="Calibri" panose="020F0502020204030204" pitchFamily="34" charset="0"/>
                        <a:ea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386783">
                <a:tc>
                  <a:txBody>
                    <a:bodyPr/>
                    <a:lstStyle/>
                    <a:p>
                      <a:pPr marL="0" marR="0"/>
                      <a:r>
                        <a:rPr lang="en-US" sz="2000" b="1" dirty="0">
                          <a:effectLst/>
                        </a:rPr>
                        <a:t>Liquor law violations</a:t>
                      </a:r>
                      <a:endParaRPr lang="en-US" sz="2000" b="1" dirty="0">
                        <a:effectLst/>
                        <a:latin typeface="Calibri" panose="020F0502020204030204" pitchFamily="34" charset="0"/>
                        <a:ea typeface="Times New Roman" panose="02020603050405020304" pitchFamily="18" charset="0"/>
                      </a:endParaRPr>
                    </a:p>
                  </a:txBody>
                  <a:tcPr marL="68580" marR="68580" marT="0" marB="0"/>
                </a:tc>
                <a:tc>
                  <a:txBody>
                    <a:bodyPr/>
                    <a:lstStyle/>
                    <a:p>
                      <a:pPr marL="0" marR="0"/>
                      <a:r>
                        <a:rPr lang="en-US" sz="2000" b="1" dirty="0">
                          <a:solidFill>
                            <a:schemeClr val="tx1"/>
                          </a:solidFill>
                          <a:effectLst/>
                        </a:rPr>
                        <a:t>  927 (Most often Friday - Sunday) </a:t>
                      </a:r>
                      <a:endParaRPr lang="en-US" sz="2000" b="1" dirty="0">
                        <a:solidFill>
                          <a:schemeClr val="tx1"/>
                        </a:solidFill>
                        <a:effectLst/>
                        <a:latin typeface="Calibri" panose="020F0502020204030204" pitchFamily="34" charset="0"/>
                        <a:ea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386783">
                <a:tc>
                  <a:txBody>
                    <a:bodyPr/>
                    <a:lstStyle/>
                    <a:p>
                      <a:pPr marL="0" marR="0"/>
                      <a:r>
                        <a:rPr lang="en-US" sz="2000" b="1" dirty="0">
                          <a:effectLst/>
                        </a:rPr>
                        <a:t>Drug/narcotics and Drug equipment violations</a:t>
                      </a:r>
                      <a:endParaRPr lang="en-US" sz="2000" b="1" dirty="0">
                        <a:effectLst/>
                        <a:latin typeface="Calibri" panose="020F0502020204030204" pitchFamily="34" charset="0"/>
                        <a:ea typeface="Times New Roman" panose="02020603050405020304" pitchFamily="18" charset="0"/>
                      </a:endParaRPr>
                    </a:p>
                  </a:txBody>
                  <a:tcPr marL="68580" marR="68580" marT="0" marB="0"/>
                </a:tc>
                <a:tc>
                  <a:txBody>
                    <a:bodyPr/>
                    <a:lstStyle/>
                    <a:p>
                      <a:pPr marL="0" marR="0"/>
                      <a:r>
                        <a:rPr lang="en-US" sz="2000" b="1" dirty="0">
                          <a:solidFill>
                            <a:schemeClr val="tx1"/>
                          </a:solidFill>
                          <a:effectLst/>
                        </a:rPr>
                        <a:t>  836</a:t>
                      </a:r>
                      <a:endParaRPr lang="en-US" sz="2000" b="1" dirty="0">
                        <a:solidFill>
                          <a:schemeClr val="tx1"/>
                        </a:solidFill>
                        <a:effectLst/>
                        <a:latin typeface="Calibri" panose="020F0502020204030204" pitchFamily="34" charset="0"/>
                        <a:ea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386783">
                <a:tc>
                  <a:txBody>
                    <a:bodyPr/>
                    <a:lstStyle/>
                    <a:p>
                      <a:pPr marL="0" marR="0"/>
                      <a:r>
                        <a:rPr lang="en-US" sz="2000" b="1" dirty="0">
                          <a:effectLst/>
                        </a:rPr>
                        <a:t>Assault</a:t>
                      </a:r>
                      <a:endParaRPr lang="en-US" sz="2000" b="1" dirty="0">
                        <a:effectLst/>
                        <a:latin typeface="Calibri" panose="020F0502020204030204" pitchFamily="34" charset="0"/>
                        <a:ea typeface="Times New Roman" panose="02020603050405020304" pitchFamily="18" charset="0"/>
                      </a:endParaRPr>
                    </a:p>
                  </a:txBody>
                  <a:tcPr marL="68580" marR="68580" marT="0" marB="0"/>
                </a:tc>
                <a:tc>
                  <a:txBody>
                    <a:bodyPr/>
                    <a:lstStyle/>
                    <a:p>
                      <a:pPr marL="0" marR="0"/>
                      <a:r>
                        <a:rPr lang="en-US" sz="2000" b="1" dirty="0">
                          <a:solidFill>
                            <a:schemeClr val="tx1"/>
                          </a:solidFill>
                          <a:effectLst/>
                        </a:rPr>
                        <a:t>  630</a:t>
                      </a:r>
                      <a:endParaRPr lang="en-US" sz="2000" b="1" dirty="0">
                        <a:solidFill>
                          <a:schemeClr val="tx1"/>
                        </a:solidFill>
                        <a:effectLst/>
                        <a:latin typeface="Calibri" panose="020F0502020204030204" pitchFamily="34" charset="0"/>
                        <a:ea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386783">
                <a:tc>
                  <a:txBody>
                    <a:bodyPr/>
                    <a:lstStyle/>
                    <a:p>
                      <a:pPr marL="0" marR="0"/>
                      <a:r>
                        <a:rPr lang="en-US" sz="2000" b="1" dirty="0">
                          <a:effectLst/>
                        </a:rPr>
                        <a:t>Destruction/damage/vandalism</a:t>
                      </a:r>
                      <a:endParaRPr lang="en-US" sz="2000" b="1" dirty="0">
                        <a:effectLst/>
                        <a:latin typeface="Calibri" panose="020F0502020204030204" pitchFamily="34" charset="0"/>
                        <a:ea typeface="Times New Roman" panose="02020603050405020304" pitchFamily="18" charset="0"/>
                      </a:endParaRPr>
                    </a:p>
                  </a:txBody>
                  <a:tcPr marL="68580" marR="68580" marT="0" marB="0"/>
                </a:tc>
                <a:tc>
                  <a:txBody>
                    <a:bodyPr/>
                    <a:lstStyle/>
                    <a:p>
                      <a:pPr marL="0" marR="0"/>
                      <a:r>
                        <a:rPr lang="en-US" sz="2000" b="1" dirty="0">
                          <a:solidFill>
                            <a:schemeClr val="tx1"/>
                          </a:solidFill>
                          <a:effectLst/>
                        </a:rPr>
                        <a:t>  598</a:t>
                      </a:r>
                      <a:endParaRPr lang="en-US" sz="2000" b="1" dirty="0">
                        <a:solidFill>
                          <a:schemeClr val="tx1"/>
                        </a:solidFill>
                        <a:effectLst/>
                        <a:latin typeface="Calibri" panose="020F0502020204030204" pitchFamily="34" charset="0"/>
                        <a:ea typeface="Times New Roman" panose="02020603050405020304" pitchFamily="18" charset="0"/>
                      </a:endParaRPr>
                    </a:p>
                  </a:txBody>
                  <a:tcPr marL="68580" marR="68580" marT="0" marB="0"/>
                </a:tc>
                <a:extLst>
                  <a:ext uri="{0D108BD9-81ED-4DB2-BD59-A6C34878D82A}">
                    <a16:rowId xmlns:a16="http://schemas.microsoft.com/office/drawing/2014/main" val="10005"/>
                  </a:ext>
                </a:extLst>
              </a:tr>
            </a:tbl>
          </a:graphicData>
        </a:graphic>
      </p:graphicFrame>
      <p:graphicFrame>
        <p:nvGraphicFramePr>
          <p:cNvPr id="5" name="Table 4"/>
          <p:cNvGraphicFramePr>
            <a:graphicFrameLocks noGrp="1"/>
          </p:cNvGraphicFramePr>
          <p:nvPr>
            <p:extLst/>
          </p:nvPr>
        </p:nvGraphicFramePr>
        <p:xfrm>
          <a:off x="3715502" y="3424428"/>
          <a:ext cx="8033911" cy="2823100"/>
        </p:xfrm>
        <a:graphic>
          <a:graphicData uri="http://schemas.openxmlformats.org/drawingml/2006/table">
            <a:tbl>
              <a:tblPr firstRow="1" firstCol="1" bandRow="1">
                <a:tableStyleId>{5C22544A-7EE6-4342-B048-85BDC9FD1C3A}</a:tableStyleId>
              </a:tblPr>
              <a:tblGrid>
                <a:gridCol w="1960207">
                  <a:extLst>
                    <a:ext uri="{9D8B030D-6E8A-4147-A177-3AD203B41FA5}">
                      <a16:colId xmlns:a16="http://schemas.microsoft.com/office/drawing/2014/main" val="20000"/>
                    </a:ext>
                  </a:extLst>
                </a:gridCol>
                <a:gridCol w="1517796">
                  <a:extLst>
                    <a:ext uri="{9D8B030D-6E8A-4147-A177-3AD203B41FA5}">
                      <a16:colId xmlns:a16="http://schemas.microsoft.com/office/drawing/2014/main" val="20001"/>
                    </a:ext>
                  </a:extLst>
                </a:gridCol>
                <a:gridCol w="1518636">
                  <a:extLst>
                    <a:ext uri="{9D8B030D-6E8A-4147-A177-3AD203B41FA5}">
                      <a16:colId xmlns:a16="http://schemas.microsoft.com/office/drawing/2014/main" val="20002"/>
                    </a:ext>
                  </a:extLst>
                </a:gridCol>
                <a:gridCol w="1518636">
                  <a:extLst>
                    <a:ext uri="{9D8B030D-6E8A-4147-A177-3AD203B41FA5}">
                      <a16:colId xmlns:a16="http://schemas.microsoft.com/office/drawing/2014/main" val="20003"/>
                    </a:ext>
                  </a:extLst>
                </a:gridCol>
                <a:gridCol w="1518636">
                  <a:extLst>
                    <a:ext uri="{9D8B030D-6E8A-4147-A177-3AD203B41FA5}">
                      <a16:colId xmlns:a16="http://schemas.microsoft.com/office/drawing/2014/main" val="20004"/>
                    </a:ext>
                  </a:extLst>
                </a:gridCol>
              </a:tblGrid>
              <a:tr h="400975">
                <a:tc>
                  <a:txBody>
                    <a:bodyPr/>
                    <a:lstStyle/>
                    <a:p>
                      <a:pPr marL="0" marR="0"/>
                      <a:r>
                        <a:rPr lang="en-US" sz="2000" dirty="0">
                          <a:solidFill>
                            <a:schemeClr val="accent2">
                              <a:lumMod val="60000"/>
                              <a:lumOff val="40000"/>
                            </a:schemeClr>
                          </a:solidFill>
                          <a:effectLst/>
                        </a:rPr>
                        <a:t>Category of Crime</a:t>
                      </a:r>
                      <a:endParaRPr lang="en-US" sz="2000" dirty="0">
                        <a:solidFill>
                          <a:schemeClr val="accent2">
                            <a:lumMod val="60000"/>
                            <a:lumOff val="40000"/>
                          </a:schemeClr>
                        </a:solidFill>
                        <a:effectLst/>
                        <a:latin typeface="Times New Roman" panose="02020603050405020304" pitchFamily="18" charset="0"/>
                        <a:ea typeface="Times New Roman" panose="02020603050405020304" pitchFamily="18" charset="0"/>
                      </a:endParaRPr>
                    </a:p>
                  </a:txBody>
                  <a:tcPr marL="68580" marR="68580" marT="0" marB="0"/>
                </a:tc>
                <a:tc gridSpan="2">
                  <a:txBody>
                    <a:bodyPr/>
                    <a:lstStyle/>
                    <a:p>
                      <a:pPr marL="0" marR="0" algn="ctr"/>
                      <a:r>
                        <a:rPr lang="en-US" sz="2000" dirty="0">
                          <a:solidFill>
                            <a:schemeClr val="accent2">
                              <a:lumMod val="60000"/>
                              <a:lumOff val="40000"/>
                            </a:schemeClr>
                          </a:solidFill>
                          <a:effectLst/>
                        </a:rPr>
                        <a:t>Rate*</a:t>
                      </a:r>
                      <a:endParaRPr lang="en-US" sz="2000" dirty="0">
                        <a:solidFill>
                          <a:schemeClr val="accent2">
                            <a:lumMod val="60000"/>
                            <a:lumOff val="40000"/>
                          </a:schemeClr>
                        </a:solidFill>
                        <a:effectLst/>
                        <a:latin typeface="Times New Roman" panose="02020603050405020304" pitchFamily="18" charset="0"/>
                        <a:ea typeface="Times New Roman" panose="02020603050405020304" pitchFamily="18" charset="0"/>
                      </a:endParaRPr>
                    </a:p>
                  </a:txBody>
                  <a:tcPr marL="68580" marR="68580" marT="0" marB="0"/>
                </a:tc>
                <a:tc hMerge="1">
                  <a:txBody>
                    <a:bodyPr/>
                    <a:lstStyle/>
                    <a:p>
                      <a:endParaRPr lang="en-US"/>
                    </a:p>
                  </a:txBody>
                  <a:tcPr/>
                </a:tc>
                <a:tc gridSpan="2">
                  <a:txBody>
                    <a:bodyPr/>
                    <a:lstStyle/>
                    <a:p>
                      <a:pPr marL="0" marR="0" algn="ctr"/>
                      <a:r>
                        <a:rPr lang="en-US" sz="2000" dirty="0">
                          <a:solidFill>
                            <a:schemeClr val="accent2">
                              <a:lumMod val="60000"/>
                              <a:lumOff val="40000"/>
                            </a:schemeClr>
                          </a:solidFill>
                          <a:effectLst/>
                        </a:rPr>
                        <a:t>Incidents</a:t>
                      </a:r>
                      <a:endParaRPr lang="en-US" sz="2000" dirty="0">
                        <a:solidFill>
                          <a:schemeClr val="accent2">
                            <a:lumMod val="60000"/>
                            <a:lumOff val="40000"/>
                          </a:schemeClr>
                        </a:solidFill>
                        <a:effectLst/>
                        <a:latin typeface="Times New Roman" panose="02020603050405020304" pitchFamily="18" charset="0"/>
                        <a:ea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10000"/>
                  </a:ext>
                </a:extLst>
              </a:tr>
              <a:tr h="400975">
                <a:tc>
                  <a:txBody>
                    <a:bodyPr/>
                    <a:lstStyle/>
                    <a:p>
                      <a:pPr marL="0" marR="0"/>
                      <a:r>
                        <a:rPr lang="en-US" sz="2000" dirty="0">
                          <a:effectLst/>
                        </a:rPr>
                        <a:t> </a:t>
                      </a:r>
                      <a:endParaRPr lang="en-US" sz="2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r>
                        <a:rPr lang="en-US" sz="2000" b="1" dirty="0">
                          <a:solidFill>
                            <a:schemeClr val="tx1"/>
                          </a:solidFill>
                          <a:effectLst/>
                        </a:rPr>
                        <a:t>Statewide</a:t>
                      </a:r>
                      <a:endParaRPr lang="en-US" sz="20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solidFill>
                      <a:schemeClr val="bg1">
                        <a:lumMod val="75000"/>
                      </a:schemeClr>
                    </a:solidFill>
                  </a:tcPr>
                </a:tc>
                <a:tc>
                  <a:txBody>
                    <a:bodyPr/>
                    <a:lstStyle/>
                    <a:p>
                      <a:pPr marL="0" marR="0" algn="ctr"/>
                      <a:r>
                        <a:rPr lang="en-US" sz="2000" b="1" dirty="0">
                          <a:solidFill>
                            <a:schemeClr val="tx1"/>
                          </a:solidFill>
                          <a:effectLst/>
                        </a:rPr>
                        <a:t>Campus</a:t>
                      </a:r>
                      <a:endParaRPr lang="en-US" sz="20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r>
                        <a:rPr lang="en-US" sz="2000" b="1" dirty="0">
                          <a:solidFill>
                            <a:schemeClr val="tx1"/>
                          </a:solidFill>
                          <a:effectLst/>
                        </a:rPr>
                        <a:t>Statewide</a:t>
                      </a:r>
                      <a:endParaRPr lang="en-US" sz="20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solidFill>
                      <a:schemeClr val="bg1">
                        <a:lumMod val="75000"/>
                      </a:schemeClr>
                    </a:solidFill>
                  </a:tcPr>
                </a:tc>
                <a:tc>
                  <a:txBody>
                    <a:bodyPr/>
                    <a:lstStyle/>
                    <a:p>
                      <a:pPr marL="0" marR="0" algn="ctr"/>
                      <a:r>
                        <a:rPr lang="en-US" sz="2000" b="1" dirty="0">
                          <a:solidFill>
                            <a:schemeClr val="tx1"/>
                          </a:solidFill>
                          <a:effectLst/>
                        </a:rPr>
                        <a:t>Campus</a:t>
                      </a:r>
                      <a:endParaRPr lang="en-US" sz="20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400975">
                <a:tc>
                  <a:txBody>
                    <a:bodyPr/>
                    <a:lstStyle/>
                    <a:p>
                      <a:pPr marL="0" marR="0"/>
                      <a:r>
                        <a:rPr lang="en-US" sz="2000" dirty="0">
                          <a:effectLst/>
                        </a:rPr>
                        <a:t>Murder</a:t>
                      </a:r>
                      <a:endParaRPr lang="en-US" sz="2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222250" algn="r"/>
                      <a:r>
                        <a:rPr lang="en-US" sz="2000" b="1" dirty="0">
                          <a:solidFill>
                            <a:schemeClr val="tx1"/>
                          </a:solidFill>
                          <a:effectLst/>
                        </a:rPr>
                        <a:t>6.2</a:t>
                      </a:r>
                      <a:endParaRPr lang="en-US" sz="20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solidFill>
                      <a:schemeClr val="bg1">
                        <a:lumMod val="85000"/>
                      </a:schemeClr>
                    </a:solidFill>
                  </a:tcPr>
                </a:tc>
                <a:tc>
                  <a:txBody>
                    <a:bodyPr/>
                    <a:lstStyle/>
                    <a:p>
                      <a:pPr marL="0" marR="227965" algn="r">
                        <a:tabLst>
                          <a:tab pos="783590" algn="l"/>
                        </a:tabLst>
                      </a:pPr>
                      <a:r>
                        <a:rPr lang="en-US" sz="2000" b="1" dirty="0">
                          <a:solidFill>
                            <a:schemeClr val="tx1"/>
                          </a:solidFill>
                          <a:effectLst/>
                        </a:rPr>
                        <a:t>0.0</a:t>
                      </a:r>
                      <a:endParaRPr lang="en-US" sz="20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176530" algn="r"/>
                      <a:r>
                        <a:rPr lang="en-US" sz="2000" b="1" dirty="0">
                          <a:solidFill>
                            <a:schemeClr val="tx1"/>
                          </a:solidFill>
                          <a:effectLst/>
                        </a:rPr>
                        <a:t>406</a:t>
                      </a:r>
                      <a:endParaRPr lang="en-US" sz="20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solidFill>
                      <a:schemeClr val="bg1">
                        <a:lumMod val="85000"/>
                      </a:schemeClr>
                    </a:solidFill>
                  </a:tcPr>
                </a:tc>
                <a:tc>
                  <a:txBody>
                    <a:bodyPr/>
                    <a:lstStyle/>
                    <a:p>
                      <a:pPr marL="0" marR="239395" algn="r">
                        <a:tabLst>
                          <a:tab pos="829310" algn="l"/>
                        </a:tabLst>
                      </a:pPr>
                      <a:r>
                        <a:rPr lang="en-US" sz="2000" b="1" dirty="0">
                          <a:solidFill>
                            <a:schemeClr val="tx1"/>
                          </a:solidFill>
                          <a:effectLst/>
                        </a:rPr>
                        <a:t>0</a:t>
                      </a:r>
                      <a:endParaRPr lang="en-US" sz="20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400975">
                <a:tc>
                  <a:txBody>
                    <a:bodyPr/>
                    <a:lstStyle/>
                    <a:p>
                      <a:pPr marL="0" marR="0"/>
                      <a:r>
                        <a:rPr lang="en-US" sz="2000" dirty="0">
                          <a:effectLst/>
                        </a:rPr>
                        <a:t>Forcible Rape</a:t>
                      </a:r>
                      <a:endParaRPr lang="en-US" sz="2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222250" algn="r"/>
                      <a:r>
                        <a:rPr lang="en-US" sz="2000" b="1" dirty="0">
                          <a:solidFill>
                            <a:schemeClr val="tx1"/>
                          </a:solidFill>
                          <a:effectLst/>
                        </a:rPr>
                        <a:t>30.8</a:t>
                      </a:r>
                      <a:endParaRPr lang="en-US" sz="20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solidFill>
                      <a:schemeClr val="bg1">
                        <a:lumMod val="75000"/>
                      </a:schemeClr>
                    </a:solidFill>
                  </a:tcPr>
                </a:tc>
                <a:tc>
                  <a:txBody>
                    <a:bodyPr/>
                    <a:lstStyle/>
                    <a:p>
                      <a:pPr marL="0" marR="227965" algn="r">
                        <a:tabLst>
                          <a:tab pos="783590" algn="l"/>
                        </a:tabLst>
                      </a:pPr>
                      <a:r>
                        <a:rPr lang="en-US" sz="2000" b="1" dirty="0">
                          <a:solidFill>
                            <a:schemeClr val="tx1"/>
                          </a:solidFill>
                          <a:effectLst/>
                        </a:rPr>
                        <a:t>15.6</a:t>
                      </a:r>
                      <a:endParaRPr lang="en-US" sz="20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176530" algn="r"/>
                      <a:r>
                        <a:rPr lang="en-US" sz="2000" b="1" dirty="0">
                          <a:solidFill>
                            <a:schemeClr val="tx1"/>
                          </a:solidFill>
                          <a:effectLst/>
                        </a:rPr>
                        <a:t>2,020</a:t>
                      </a:r>
                      <a:endParaRPr lang="en-US" sz="20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solidFill>
                      <a:schemeClr val="bg1">
                        <a:lumMod val="75000"/>
                      </a:schemeClr>
                    </a:solidFill>
                  </a:tcPr>
                </a:tc>
                <a:tc>
                  <a:txBody>
                    <a:bodyPr/>
                    <a:lstStyle/>
                    <a:p>
                      <a:pPr marL="0" marR="239395" algn="r">
                        <a:tabLst>
                          <a:tab pos="829310" algn="l"/>
                        </a:tabLst>
                      </a:pPr>
                      <a:r>
                        <a:rPr lang="en-US" sz="2000" b="1" dirty="0">
                          <a:solidFill>
                            <a:schemeClr val="tx1"/>
                          </a:solidFill>
                          <a:effectLst/>
                        </a:rPr>
                        <a:t>56</a:t>
                      </a:r>
                      <a:endParaRPr lang="en-US" sz="20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400975">
                <a:tc>
                  <a:txBody>
                    <a:bodyPr/>
                    <a:lstStyle/>
                    <a:p>
                      <a:pPr marL="0" marR="0"/>
                      <a:r>
                        <a:rPr lang="en-US" sz="2000" dirty="0">
                          <a:effectLst/>
                        </a:rPr>
                        <a:t>Robbery</a:t>
                      </a:r>
                      <a:endParaRPr lang="en-US" sz="2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222250" algn="r"/>
                      <a:r>
                        <a:rPr lang="en-US" sz="2000" b="1" dirty="0">
                          <a:solidFill>
                            <a:schemeClr val="tx1"/>
                          </a:solidFill>
                          <a:effectLst/>
                        </a:rPr>
                        <a:t>115.1</a:t>
                      </a:r>
                      <a:endParaRPr lang="en-US" sz="20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solidFill>
                      <a:schemeClr val="bg1">
                        <a:lumMod val="85000"/>
                      </a:schemeClr>
                    </a:solidFill>
                  </a:tcPr>
                </a:tc>
                <a:tc>
                  <a:txBody>
                    <a:bodyPr/>
                    <a:lstStyle/>
                    <a:p>
                      <a:pPr marL="0" marR="227965" algn="r">
                        <a:tabLst>
                          <a:tab pos="783590" algn="l"/>
                        </a:tabLst>
                      </a:pPr>
                      <a:r>
                        <a:rPr lang="en-US" sz="2000" b="1" dirty="0">
                          <a:solidFill>
                            <a:schemeClr val="tx1"/>
                          </a:solidFill>
                          <a:effectLst/>
                        </a:rPr>
                        <a:t>66.1</a:t>
                      </a:r>
                      <a:endParaRPr lang="en-US" sz="20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176530" algn="r"/>
                      <a:r>
                        <a:rPr lang="en-US" sz="2000" b="1" dirty="0">
                          <a:solidFill>
                            <a:schemeClr val="tx1"/>
                          </a:solidFill>
                          <a:effectLst/>
                        </a:rPr>
                        <a:t>7,537</a:t>
                      </a:r>
                      <a:endParaRPr lang="en-US" sz="20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solidFill>
                      <a:schemeClr val="bg1">
                        <a:lumMod val="85000"/>
                      </a:schemeClr>
                    </a:solidFill>
                  </a:tcPr>
                </a:tc>
                <a:tc>
                  <a:txBody>
                    <a:bodyPr/>
                    <a:lstStyle/>
                    <a:p>
                      <a:pPr marL="0" marR="239395" algn="r">
                        <a:tabLst>
                          <a:tab pos="829310" algn="l"/>
                        </a:tabLst>
                      </a:pPr>
                      <a:r>
                        <a:rPr lang="en-US" sz="2000" b="1" dirty="0">
                          <a:solidFill>
                            <a:schemeClr val="tx1"/>
                          </a:solidFill>
                          <a:effectLst/>
                        </a:rPr>
                        <a:t>238</a:t>
                      </a:r>
                      <a:endParaRPr lang="en-US" sz="20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400975">
                <a:tc>
                  <a:txBody>
                    <a:bodyPr/>
                    <a:lstStyle/>
                    <a:p>
                      <a:pPr marL="0" marR="0"/>
                      <a:r>
                        <a:rPr lang="en-US" sz="2000" dirty="0">
                          <a:effectLst/>
                        </a:rPr>
                        <a:t>Aggravated Assault</a:t>
                      </a:r>
                      <a:endParaRPr lang="en-US" sz="2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222250" algn="r"/>
                      <a:r>
                        <a:rPr lang="en-US" sz="2000" b="1" dirty="0">
                          <a:solidFill>
                            <a:schemeClr val="tx1"/>
                          </a:solidFill>
                          <a:effectLst/>
                        </a:rPr>
                        <a:t>459.1</a:t>
                      </a:r>
                      <a:endParaRPr lang="en-US" sz="20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solidFill>
                      <a:schemeClr val="bg1">
                        <a:lumMod val="75000"/>
                      </a:schemeClr>
                    </a:solidFill>
                  </a:tcPr>
                </a:tc>
                <a:tc>
                  <a:txBody>
                    <a:bodyPr/>
                    <a:lstStyle/>
                    <a:p>
                      <a:pPr marL="0" marR="227965" algn="r">
                        <a:tabLst>
                          <a:tab pos="783590" algn="l"/>
                        </a:tabLst>
                      </a:pPr>
                      <a:r>
                        <a:rPr lang="en-US" sz="2000" b="1" dirty="0">
                          <a:solidFill>
                            <a:schemeClr val="tx1"/>
                          </a:solidFill>
                          <a:effectLst/>
                        </a:rPr>
                        <a:t>14.5</a:t>
                      </a:r>
                      <a:endParaRPr lang="en-US" sz="20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176530" algn="r"/>
                      <a:r>
                        <a:rPr lang="en-US" sz="2000" b="1" dirty="0">
                          <a:solidFill>
                            <a:schemeClr val="tx1"/>
                          </a:solidFill>
                          <a:effectLst/>
                        </a:rPr>
                        <a:t>30,068</a:t>
                      </a:r>
                      <a:endParaRPr lang="en-US" sz="20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solidFill>
                      <a:schemeClr val="bg1">
                        <a:lumMod val="75000"/>
                      </a:schemeClr>
                    </a:solidFill>
                  </a:tcPr>
                </a:tc>
                <a:tc>
                  <a:txBody>
                    <a:bodyPr/>
                    <a:lstStyle/>
                    <a:p>
                      <a:pPr marL="0" marR="239395" algn="r">
                        <a:tabLst>
                          <a:tab pos="829310" algn="l"/>
                        </a:tabLst>
                      </a:pPr>
                      <a:r>
                        <a:rPr lang="en-US" sz="2000" b="1" dirty="0">
                          <a:solidFill>
                            <a:schemeClr val="tx1"/>
                          </a:solidFill>
                          <a:effectLst/>
                        </a:rPr>
                        <a:t>52</a:t>
                      </a:r>
                      <a:endParaRPr lang="en-US" sz="20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5"/>
                  </a:ext>
                </a:extLst>
              </a:tr>
            </a:tbl>
          </a:graphicData>
        </a:graphic>
      </p:graphicFrame>
      <p:sp>
        <p:nvSpPr>
          <p:cNvPr id="3" name="TextBox 2"/>
          <p:cNvSpPr txBox="1"/>
          <p:nvPr/>
        </p:nvSpPr>
        <p:spPr>
          <a:xfrm>
            <a:off x="3602769" y="6453269"/>
            <a:ext cx="3223916"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tx1">
                    <a:lumMod val="65000"/>
                    <a:lumOff val="35000"/>
                  </a:schemeClr>
                </a:solidFill>
                <a:effectLst/>
                <a:uLnTx/>
                <a:uFillTx/>
              </a:rPr>
              <a:t>*</a:t>
            </a:r>
            <a:r>
              <a:rPr kumimoji="0" lang="en-US" sz="1800" b="1" i="0" u="none" strike="noStrike" kern="0" cap="none" spc="0" normalizeH="0" baseline="0" noProof="0" dirty="0">
                <a:ln>
                  <a:noFill/>
                </a:ln>
                <a:solidFill>
                  <a:sysClr val="windowText" lastClr="000000"/>
                </a:solidFill>
                <a:effectLst/>
                <a:uLnTx/>
                <a:uFillTx/>
              </a:rPr>
              <a:t>per 100,000 population</a:t>
            </a:r>
          </a:p>
        </p:txBody>
      </p:sp>
    </p:spTree>
    <p:extLst>
      <p:ext uri="{BB962C8B-B14F-4D97-AF65-F5344CB8AC3E}">
        <p14:creationId xmlns:p14="http://schemas.microsoft.com/office/powerpoint/2010/main" val="38840951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24" y="1123837"/>
            <a:ext cx="3248025" cy="4601183"/>
          </a:xfrm>
        </p:spPr>
        <p:txBody>
          <a:bodyPr>
            <a:normAutofit/>
          </a:bodyPr>
          <a:lstStyle/>
          <a:p>
            <a:r>
              <a:rPr lang="en-US" sz="3000" dirty="0">
                <a:solidFill>
                  <a:schemeClr val="accent6">
                    <a:lumMod val="50000"/>
                  </a:schemeClr>
                </a:solidFill>
              </a:rPr>
              <a:t>Recommendations:</a:t>
            </a:r>
            <a:r>
              <a:rPr lang="en-US" sz="3000" dirty="0"/>
              <a:t/>
            </a:r>
            <a:br>
              <a:rPr lang="en-US" sz="3000" dirty="0"/>
            </a:br>
            <a:r>
              <a:rPr lang="en-US" sz="3000" dirty="0">
                <a:solidFill>
                  <a:srgbClr val="FFCC00"/>
                </a:solidFill>
              </a:rPr>
              <a:t>Safety &amp; Security/Police </a:t>
            </a:r>
            <a:r>
              <a:rPr lang="en-US" sz="3000" i="1" dirty="0">
                <a:solidFill>
                  <a:schemeClr val="bg1"/>
                </a:solidFill>
              </a:rPr>
              <a:t>System Structure Standards &amp; Policies</a:t>
            </a:r>
            <a:endParaRPr lang="en-US" sz="3000" i="1" dirty="0">
              <a:solidFill>
                <a:srgbClr val="FFCC00"/>
              </a:solidFill>
            </a:endParaRPr>
          </a:p>
        </p:txBody>
      </p:sp>
      <p:sp>
        <p:nvSpPr>
          <p:cNvPr id="3" name="Content Placeholder 2"/>
          <p:cNvSpPr>
            <a:spLocks noGrp="1"/>
          </p:cNvSpPr>
          <p:nvPr>
            <p:ph idx="1"/>
          </p:nvPr>
        </p:nvSpPr>
        <p:spPr>
          <a:xfrm>
            <a:off x="3869267" y="354932"/>
            <a:ext cx="7667203" cy="6258810"/>
          </a:xfrm>
        </p:spPr>
        <p:txBody>
          <a:bodyPr>
            <a:normAutofit/>
          </a:bodyPr>
          <a:lstStyle/>
          <a:p>
            <a:pPr marL="457200" indent="-457200">
              <a:spcAft>
                <a:spcPts val="1200"/>
              </a:spcAft>
              <a:buFont typeface="+mj-lt"/>
              <a:buAutoNum type="arabicPeriod"/>
            </a:pPr>
            <a:r>
              <a:rPr lang="en-US" dirty="0">
                <a:cs typeface="Arial" panose="020B0604020202020204" pitchFamily="34" charset="0"/>
              </a:rPr>
              <a:t>Establish a TBR Safety and Security Department with a  TBR Safety and Security Director. </a:t>
            </a:r>
          </a:p>
          <a:p>
            <a:pPr marL="457200" indent="-457200">
              <a:spcAft>
                <a:spcPts val="1200"/>
              </a:spcAft>
              <a:buFont typeface="+mj-lt"/>
              <a:buAutoNum type="arabicPeriod"/>
            </a:pPr>
            <a:r>
              <a:rPr lang="en-US" dirty="0">
                <a:cs typeface="Arial" panose="020B0604020202020204" pitchFamily="34" charset="0"/>
              </a:rPr>
              <a:t>Create a TBR Compliance Officer located at the TBR System Office. </a:t>
            </a:r>
          </a:p>
          <a:p>
            <a:pPr marL="457200" lvl="0" indent="-457200">
              <a:spcAft>
                <a:spcPts val="1200"/>
              </a:spcAft>
              <a:buFont typeface="+mj-lt"/>
              <a:buAutoNum type="arabicPeriod"/>
            </a:pPr>
            <a:r>
              <a:rPr lang="en-US" dirty="0">
                <a:cs typeface="Arial" panose="020B0604020202020204" pitchFamily="34" charset="0"/>
              </a:rPr>
              <a:t>Every community college should employ a certified police chief. Four community colleges do not have a certified policy chief. (Columbia, Dyersburg, Motlow, and Nashville State).</a:t>
            </a:r>
          </a:p>
          <a:p>
            <a:pPr marL="457200" lvl="0" indent="-457200">
              <a:spcAft>
                <a:spcPts val="1200"/>
              </a:spcAft>
              <a:buFont typeface="+mj-lt"/>
              <a:buAutoNum type="arabicPeriod"/>
            </a:pPr>
            <a:r>
              <a:rPr lang="en-US" dirty="0">
                <a:cs typeface="Arial" panose="020B0604020202020204" pitchFamily="34" charset="0"/>
              </a:rPr>
              <a:t>All TBR institutions with law enforcement agencies should become accredited through the Tennessee Association of Chiefs of Police (TACP).</a:t>
            </a:r>
          </a:p>
          <a:p>
            <a:pPr marL="457200" indent="-457200">
              <a:spcAft>
                <a:spcPts val="1200"/>
              </a:spcAft>
              <a:buFont typeface="+mj-lt"/>
              <a:buAutoNum type="arabicPeriod"/>
            </a:pPr>
            <a:r>
              <a:rPr lang="en-US" dirty="0">
                <a:cs typeface="Arial" panose="020B0604020202020204" pitchFamily="34" charset="0"/>
              </a:rPr>
              <a:t>As needed, TBR institutions with campus law enforcement/security should enter into memoranda of understanding (MOUs) with local law enforcement agencies with concurrent jurisdictions.</a:t>
            </a:r>
          </a:p>
        </p:txBody>
      </p:sp>
    </p:spTree>
    <p:extLst>
      <p:ext uri="{BB962C8B-B14F-4D97-AF65-F5344CB8AC3E}">
        <p14:creationId xmlns:p14="http://schemas.microsoft.com/office/powerpoint/2010/main" val="18892894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24" y="1123837"/>
            <a:ext cx="3248025" cy="4601183"/>
          </a:xfrm>
        </p:spPr>
        <p:txBody>
          <a:bodyPr>
            <a:normAutofit/>
          </a:bodyPr>
          <a:lstStyle/>
          <a:p>
            <a:r>
              <a:rPr lang="en-US" sz="3000" dirty="0">
                <a:solidFill>
                  <a:schemeClr val="accent6">
                    <a:lumMod val="50000"/>
                  </a:schemeClr>
                </a:solidFill>
              </a:rPr>
              <a:t>Recommendations:</a:t>
            </a:r>
            <a:br>
              <a:rPr lang="en-US" sz="3000" dirty="0">
                <a:solidFill>
                  <a:schemeClr val="accent6">
                    <a:lumMod val="50000"/>
                  </a:schemeClr>
                </a:solidFill>
              </a:rPr>
            </a:br>
            <a:r>
              <a:rPr lang="en-US" sz="3000" dirty="0">
                <a:solidFill>
                  <a:srgbClr val="FFCC00"/>
                </a:solidFill>
              </a:rPr>
              <a:t>Security/Police Staffing Levels</a:t>
            </a:r>
          </a:p>
        </p:txBody>
      </p:sp>
      <p:sp>
        <p:nvSpPr>
          <p:cNvPr id="3" name="Content Placeholder 2"/>
          <p:cNvSpPr>
            <a:spLocks noGrp="1"/>
          </p:cNvSpPr>
          <p:nvPr>
            <p:ph idx="1"/>
          </p:nvPr>
        </p:nvSpPr>
        <p:spPr>
          <a:xfrm>
            <a:off x="3832965" y="576197"/>
            <a:ext cx="7653402" cy="5937337"/>
          </a:xfrm>
        </p:spPr>
        <p:txBody>
          <a:bodyPr/>
          <a:lstStyle/>
          <a:p>
            <a:pPr marL="457200" lvl="0" indent="-457200">
              <a:spcAft>
                <a:spcPts val="1800"/>
              </a:spcAft>
              <a:buFont typeface="+mj-lt"/>
              <a:buAutoNum type="arabicPeriod"/>
            </a:pPr>
            <a:r>
              <a:rPr lang="en-US" dirty="0"/>
              <a:t>Each institution should have a security/police staffing level of one officer to 625 students.</a:t>
            </a:r>
          </a:p>
          <a:p>
            <a:pPr marL="457200" lvl="0" indent="-457200">
              <a:buFont typeface="+mj-lt"/>
              <a:buAutoNum type="arabicPeriod"/>
            </a:pPr>
            <a:r>
              <a:rPr lang="en-US" dirty="0"/>
              <a:t>Each institution should employ at least one security/police officer responsible for campus safety.</a:t>
            </a:r>
          </a:p>
        </p:txBody>
      </p:sp>
    </p:spTree>
    <p:extLst>
      <p:ext uri="{BB962C8B-B14F-4D97-AF65-F5344CB8AC3E}">
        <p14:creationId xmlns:p14="http://schemas.microsoft.com/office/powerpoint/2010/main" val="29975569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24" y="1123837"/>
            <a:ext cx="3248025" cy="4601183"/>
          </a:xfrm>
        </p:spPr>
        <p:txBody>
          <a:bodyPr>
            <a:normAutofit/>
          </a:bodyPr>
          <a:lstStyle/>
          <a:p>
            <a:r>
              <a:rPr lang="en-US" sz="3000" dirty="0">
                <a:solidFill>
                  <a:schemeClr val="accent6">
                    <a:lumMod val="50000"/>
                  </a:schemeClr>
                </a:solidFill>
              </a:rPr>
              <a:t>Recommendations:</a:t>
            </a:r>
            <a:r>
              <a:rPr lang="en-US" sz="3000" dirty="0"/>
              <a:t/>
            </a:r>
            <a:br>
              <a:rPr lang="en-US" sz="3000" dirty="0"/>
            </a:br>
            <a:r>
              <a:rPr lang="en-US" sz="3000" dirty="0">
                <a:solidFill>
                  <a:srgbClr val="FFCC00"/>
                </a:solidFill>
              </a:rPr>
              <a:t>BIT - Behavioral Intervention Teams &amp; Counseling</a:t>
            </a:r>
          </a:p>
        </p:txBody>
      </p:sp>
      <p:sp>
        <p:nvSpPr>
          <p:cNvPr id="3" name="Content Placeholder 2"/>
          <p:cNvSpPr>
            <a:spLocks noGrp="1"/>
          </p:cNvSpPr>
          <p:nvPr>
            <p:ph idx="1"/>
          </p:nvPr>
        </p:nvSpPr>
        <p:spPr>
          <a:xfrm>
            <a:off x="3607496" y="338203"/>
            <a:ext cx="8229600" cy="6363222"/>
          </a:xfrm>
        </p:spPr>
        <p:txBody>
          <a:bodyPr>
            <a:normAutofit/>
          </a:bodyPr>
          <a:lstStyle/>
          <a:p>
            <a:pPr marL="457200" lvl="0" indent="-457200">
              <a:spcAft>
                <a:spcPts val="600"/>
              </a:spcAft>
              <a:buFont typeface="+mj-lt"/>
              <a:buAutoNum type="arabicPeriod"/>
            </a:pPr>
            <a:r>
              <a:rPr lang="en-US" dirty="0"/>
              <a:t>TBR should create a system-wide behavioral intervention team (BIT) policy. </a:t>
            </a:r>
          </a:p>
          <a:p>
            <a:pPr marL="457200" lvl="0" indent="-457200">
              <a:spcAft>
                <a:spcPts val="600"/>
              </a:spcAft>
              <a:buFont typeface="+mj-lt"/>
              <a:buAutoNum type="arabicPeriod"/>
            </a:pPr>
            <a:r>
              <a:rPr lang="en-US" dirty="0"/>
              <a:t>TBR should create a system-wide structure for counseling staff and behavioral intervention team members. </a:t>
            </a:r>
          </a:p>
          <a:p>
            <a:pPr marL="457200" lvl="0" indent="-457200">
              <a:spcAft>
                <a:spcPts val="600"/>
              </a:spcAft>
              <a:buFont typeface="+mj-lt"/>
              <a:buAutoNum type="arabicPeriod"/>
            </a:pPr>
            <a:r>
              <a:rPr lang="en-US" dirty="0"/>
              <a:t>Each institution should establish a behavioral intervention team.</a:t>
            </a:r>
          </a:p>
          <a:p>
            <a:pPr marL="457200" lvl="0" indent="-457200">
              <a:spcAft>
                <a:spcPts val="600"/>
              </a:spcAft>
              <a:buFont typeface="+mj-lt"/>
              <a:buAutoNum type="arabicPeriod"/>
            </a:pPr>
            <a:r>
              <a:rPr lang="en-US" dirty="0"/>
              <a:t>TBR should identify and secure a database for tracking of BIT cases at each TBR institution. </a:t>
            </a:r>
          </a:p>
          <a:p>
            <a:pPr marL="457200" lvl="0" indent="-457200">
              <a:spcAft>
                <a:spcPts val="600"/>
              </a:spcAft>
              <a:buFont typeface="+mj-lt"/>
              <a:buAutoNum type="arabicPeriod"/>
            </a:pPr>
            <a:r>
              <a:rPr lang="en-US" dirty="0"/>
              <a:t>TBR should explore inter-institutional sharing of conduct records for students who are expelled or dismissed from a TBR institution for behavioral issues. </a:t>
            </a:r>
          </a:p>
          <a:p>
            <a:pPr marL="457200" lvl="0" indent="-457200">
              <a:spcAft>
                <a:spcPts val="600"/>
              </a:spcAft>
              <a:buFont typeface="+mj-lt"/>
              <a:buAutoNum type="arabicPeriod"/>
            </a:pPr>
            <a:r>
              <a:rPr lang="en-US" dirty="0"/>
              <a:t>Campuses should examine the need for minimum staffing levels and establish credentials  for mental health providers employed at TBR institutions. </a:t>
            </a:r>
          </a:p>
          <a:p>
            <a:pPr lvl="1">
              <a:spcAft>
                <a:spcPts val="600"/>
              </a:spcAft>
            </a:pPr>
            <a:r>
              <a:rPr lang="en-US" dirty="0"/>
              <a:t>Where necessary, establish MOUs with local community mental health agencies and crisis teams.  </a:t>
            </a:r>
          </a:p>
        </p:txBody>
      </p:sp>
    </p:spTree>
    <p:extLst>
      <p:ext uri="{BB962C8B-B14F-4D97-AF65-F5344CB8AC3E}">
        <p14:creationId xmlns:p14="http://schemas.microsoft.com/office/powerpoint/2010/main" val="25049584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24" y="1123837"/>
            <a:ext cx="3248025" cy="4601183"/>
          </a:xfrm>
        </p:spPr>
        <p:txBody>
          <a:bodyPr>
            <a:normAutofit/>
          </a:bodyPr>
          <a:lstStyle/>
          <a:p>
            <a:r>
              <a:rPr lang="en-US" sz="3000" dirty="0">
                <a:solidFill>
                  <a:schemeClr val="accent6">
                    <a:lumMod val="50000"/>
                  </a:schemeClr>
                </a:solidFill>
              </a:rPr>
              <a:t>Recommendations:</a:t>
            </a:r>
            <a:r>
              <a:rPr lang="en-US" sz="3000" dirty="0"/>
              <a:t/>
            </a:r>
            <a:br>
              <a:rPr lang="en-US" sz="3000" dirty="0"/>
            </a:br>
            <a:r>
              <a:rPr lang="en-US" sz="3000" dirty="0">
                <a:solidFill>
                  <a:srgbClr val="FFCC00"/>
                </a:solidFill>
              </a:rPr>
              <a:t>Campus Grounds</a:t>
            </a:r>
            <a:br>
              <a:rPr lang="en-US" sz="3000" dirty="0">
                <a:solidFill>
                  <a:srgbClr val="FFCC00"/>
                </a:solidFill>
              </a:rPr>
            </a:br>
            <a:r>
              <a:rPr lang="en-US" sz="3000" dirty="0">
                <a:solidFill>
                  <a:srgbClr val="FFCC00"/>
                </a:solidFill>
              </a:rPr>
              <a:t>&amp; Facilities</a:t>
            </a:r>
          </a:p>
        </p:txBody>
      </p:sp>
      <p:sp>
        <p:nvSpPr>
          <p:cNvPr id="3" name="Content Placeholder 2"/>
          <p:cNvSpPr>
            <a:spLocks noGrp="1"/>
          </p:cNvSpPr>
          <p:nvPr>
            <p:ph idx="1"/>
          </p:nvPr>
        </p:nvSpPr>
        <p:spPr/>
        <p:txBody>
          <a:bodyPr>
            <a:normAutofit/>
          </a:bodyPr>
          <a:lstStyle/>
          <a:p>
            <a:pPr marL="457200" lvl="0" indent="-457200">
              <a:spcAft>
                <a:spcPts val="1200"/>
              </a:spcAft>
              <a:buFont typeface="+mj-lt"/>
              <a:buAutoNum type="arabicPeriod"/>
            </a:pPr>
            <a:r>
              <a:rPr lang="en-US" dirty="0"/>
              <a:t>All classrooms and lecture hall doors must be lockable from within and meet code requirements. </a:t>
            </a:r>
          </a:p>
          <a:p>
            <a:pPr marL="457200" lvl="0" indent="-457200">
              <a:spcAft>
                <a:spcPts val="1200"/>
              </a:spcAft>
              <a:buFont typeface="+mj-lt"/>
              <a:buAutoNum type="arabicPeriod"/>
            </a:pPr>
            <a:r>
              <a:rPr lang="en-US" dirty="0"/>
              <a:t>Replace older, handle-type “panic bars” on exterior doors with flush mount releases to prevent chaining of doors, as occurred at Virginia Tech in 2007.</a:t>
            </a:r>
          </a:p>
          <a:p>
            <a:pPr marL="457200" lvl="0" indent="-457200">
              <a:spcAft>
                <a:spcPts val="1200"/>
              </a:spcAft>
              <a:buFont typeface="+mj-lt"/>
              <a:buAutoNum type="arabicPeriod"/>
            </a:pPr>
            <a:r>
              <a:rPr lang="en-US" dirty="0"/>
              <a:t>Consider establishing a procedure by which all classroom doors are left in the locked position at all times. </a:t>
            </a:r>
          </a:p>
          <a:p>
            <a:pPr marL="457200" lvl="0" indent="-457200">
              <a:spcAft>
                <a:spcPts val="1200"/>
              </a:spcAft>
              <a:buFont typeface="+mj-lt"/>
              <a:buAutoNum type="arabicPeriod"/>
            </a:pPr>
            <a:r>
              <a:rPr lang="en-US" dirty="0"/>
              <a:t>Perform threat assessments for all buildings and grounds using Crime Prevention Through Environmental Design (CPTED) strategies. Establish system-wide, CPTED assessment teams.</a:t>
            </a:r>
          </a:p>
        </p:txBody>
      </p:sp>
    </p:spTree>
    <p:extLst>
      <p:ext uri="{BB962C8B-B14F-4D97-AF65-F5344CB8AC3E}">
        <p14:creationId xmlns:p14="http://schemas.microsoft.com/office/powerpoint/2010/main" val="52482327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Door Locking System</a:t>
            </a:r>
          </a:p>
        </p:txBody>
      </p:sp>
      <p:sp>
        <p:nvSpPr>
          <p:cNvPr id="4"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aphicFrame>
        <p:nvGraphicFramePr>
          <p:cNvPr id="6" name="Table 5"/>
          <p:cNvGraphicFramePr>
            <a:graphicFrameLocks noGrp="1"/>
          </p:cNvGraphicFramePr>
          <p:nvPr>
            <p:extLst/>
          </p:nvPr>
        </p:nvGraphicFramePr>
        <p:xfrm>
          <a:off x="3515557" y="772161"/>
          <a:ext cx="8238478" cy="5303520"/>
        </p:xfrm>
        <a:graphic>
          <a:graphicData uri="http://schemas.openxmlformats.org/drawingml/2006/table">
            <a:tbl>
              <a:tblPr firstRow="1" firstCol="1" bandRow="1">
                <a:tableStyleId>{5C22544A-7EE6-4342-B048-85BDC9FD1C3A}</a:tableStyleId>
              </a:tblPr>
              <a:tblGrid>
                <a:gridCol w="4118357">
                  <a:extLst>
                    <a:ext uri="{9D8B030D-6E8A-4147-A177-3AD203B41FA5}">
                      <a16:colId xmlns:a16="http://schemas.microsoft.com/office/drawing/2014/main" val="20000"/>
                    </a:ext>
                  </a:extLst>
                </a:gridCol>
                <a:gridCol w="4120121">
                  <a:extLst>
                    <a:ext uri="{9D8B030D-6E8A-4147-A177-3AD203B41FA5}">
                      <a16:colId xmlns:a16="http://schemas.microsoft.com/office/drawing/2014/main" val="20001"/>
                    </a:ext>
                  </a:extLst>
                </a:gridCol>
              </a:tblGrid>
              <a:tr h="5303520">
                <a:tc>
                  <a:txBody>
                    <a:bodyPr/>
                    <a:lstStyle/>
                    <a:p>
                      <a:pPr marL="0" marR="0" algn="ctr">
                        <a:lnSpc>
                          <a:spcPct val="107000"/>
                        </a:lnSpc>
                        <a:spcBef>
                          <a:spcPts val="0"/>
                        </a:spcBef>
                        <a:spcAft>
                          <a:spcPts val="0"/>
                        </a:spcAft>
                      </a:pP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nSpc>
                          <a:spcPct val="107000"/>
                        </a:lnSpc>
                        <a:spcBef>
                          <a:spcPts val="0"/>
                        </a:spcBef>
                        <a:spcAft>
                          <a:spcPts val="0"/>
                        </a:spcAft>
                      </a:pPr>
                      <a:r>
                        <a:rPr lang="en-US" sz="2000" dirty="0">
                          <a:solidFill>
                            <a:schemeClr val="tx1">
                              <a:lumMod val="65000"/>
                              <a:lumOff val="35000"/>
                            </a:schemeClr>
                          </a:solidFill>
                          <a:effectLst/>
                        </a:rPr>
                        <a:t>      </a:t>
                      </a:r>
                      <a:r>
                        <a:rPr lang="en-US" sz="2000" b="1" dirty="0">
                          <a:solidFill>
                            <a:schemeClr val="tx1">
                              <a:lumMod val="65000"/>
                              <a:lumOff val="35000"/>
                            </a:schemeClr>
                          </a:solidFill>
                          <a:effectLst/>
                        </a:rPr>
                        <a:t>Sample locking system:</a:t>
                      </a:r>
                    </a:p>
                    <a:p>
                      <a:pPr marL="0" marR="0">
                        <a:lnSpc>
                          <a:spcPct val="107000"/>
                        </a:lnSpc>
                        <a:spcBef>
                          <a:spcPts val="0"/>
                        </a:spcBef>
                        <a:spcAft>
                          <a:spcPts val="0"/>
                        </a:spcAft>
                      </a:pPr>
                      <a:endParaRPr lang="en-US" sz="2000" b="0" dirty="0">
                        <a:solidFill>
                          <a:schemeClr val="tx1">
                            <a:lumMod val="65000"/>
                            <a:lumOff val="35000"/>
                          </a:schemeClr>
                        </a:solidFill>
                        <a:effectLst/>
                      </a:endParaRPr>
                    </a:p>
                    <a:p>
                      <a:pPr marL="342900" lvl="0" indent="-342900">
                        <a:spcBef>
                          <a:spcPts val="0"/>
                        </a:spcBef>
                        <a:spcAft>
                          <a:spcPts val="1200"/>
                        </a:spcAft>
                        <a:buFont typeface="Symbol" panose="05050102010706020507" pitchFamily="18" charset="2"/>
                        <a:buChar char=""/>
                      </a:pPr>
                      <a:r>
                        <a:rPr lang="en-US" sz="2000" b="0" dirty="0">
                          <a:solidFill>
                            <a:schemeClr val="tx1">
                              <a:lumMod val="65000"/>
                              <a:lumOff val="35000"/>
                            </a:schemeClr>
                          </a:solidFill>
                          <a:effectLst/>
                        </a:rPr>
                        <a:t>Is code compliant </a:t>
                      </a:r>
                    </a:p>
                    <a:p>
                      <a:pPr marL="342900" lvl="0" indent="-342900">
                        <a:spcBef>
                          <a:spcPts val="0"/>
                        </a:spcBef>
                        <a:spcAft>
                          <a:spcPts val="1200"/>
                        </a:spcAft>
                        <a:buFont typeface="Symbol" panose="05050102010706020507" pitchFamily="18" charset="2"/>
                        <a:buChar char=""/>
                      </a:pPr>
                      <a:r>
                        <a:rPr lang="en-US" sz="2000" b="0" dirty="0">
                          <a:solidFill>
                            <a:schemeClr val="tx1">
                              <a:lumMod val="65000"/>
                              <a:lumOff val="35000"/>
                            </a:schemeClr>
                          </a:solidFill>
                          <a:effectLst/>
                        </a:rPr>
                        <a:t>Has a deadbolt throw for additional security</a:t>
                      </a:r>
                    </a:p>
                    <a:p>
                      <a:pPr marL="342900" lvl="0" indent="-342900">
                        <a:spcBef>
                          <a:spcPts val="0"/>
                        </a:spcBef>
                        <a:spcAft>
                          <a:spcPts val="1200"/>
                        </a:spcAft>
                        <a:buFont typeface="Symbol" panose="05050102010706020507" pitchFamily="18" charset="2"/>
                        <a:buChar char=""/>
                      </a:pPr>
                      <a:r>
                        <a:rPr lang="en-US" sz="2000" b="0" dirty="0">
                          <a:solidFill>
                            <a:schemeClr val="tx1">
                              <a:lumMod val="65000"/>
                              <a:lumOff val="35000"/>
                            </a:schemeClr>
                          </a:solidFill>
                          <a:effectLst/>
                        </a:rPr>
                        <a:t>Can be locked from inside by thumb latch</a:t>
                      </a:r>
                    </a:p>
                    <a:p>
                      <a:pPr marL="342900" lvl="0" indent="-342900">
                        <a:spcBef>
                          <a:spcPts val="0"/>
                        </a:spcBef>
                        <a:spcAft>
                          <a:spcPts val="1200"/>
                        </a:spcAft>
                        <a:buFont typeface="Symbol" panose="05050102010706020507" pitchFamily="18" charset="2"/>
                        <a:buChar char=""/>
                      </a:pPr>
                      <a:r>
                        <a:rPr lang="en-US" sz="2000" b="0" dirty="0">
                          <a:solidFill>
                            <a:schemeClr val="tx1">
                              <a:lumMod val="65000"/>
                              <a:lumOff val="35000"/>
                            </a:schemeClr>
                          </a:solidFill>
                          <a:effectLst/>
                        </a:rPr>
                        <a:t>Has a small switch (lower right – see “</a:t>
                      </a:r>
                      <a:r>
                        <a:rPr lang="en-US" sz="2000" b="1" dirty="0">
                          <a:solidFill>
                            <a:schemeClr val="tx1">
                              <a:lumMod val="65000"/>
                              <a:lumOff val="35000"/>
                            </a:schemeClr>
                          </a:solidFill>
                          <a:effectLst/>
                        </a:rPr>
                        <a:t>A</a:t>
                      </a:r>
                      <a:r>
                        <a:rPr lang="en-US" sz="2000" b="0" dirty="0">
                          <a:solidFill>
                            <a:schemeClr val="tx1">
                              <a:lumMod val="65000"/>
                              <a:lumOff val="35000"/>
                            </a:schemeClr>
                          </a:solidFill>
                          <a:effectLst/>
                        </a:rPr>
                        <a:t>”) that allows locking without a key</a:t>
                      </a:r>
                    </a:p>
                    <a:p>
                      <a:pPr marL="342900" lvl="0" indent="-342900">
                        <a:spcBef>
                          <a:spcPts val="0"/>
                        </a:spcBef>
                        <a:spcAft>
                          <a:spcPts val="1200"/>
                        </a:spcAft>
                        <a:buFont typeface="Symbol" panose="05050102010706020507" pitchFamily="18" charset="2"/>
                        <a:buChar char=""/>
                      </a:pPr>
                      <a:r>
                        <a:rPr lang="en-US" sz="2000" b="0" dirty="0">
                          <a:solidFill>
                            <a:schemeClr val="tx1">
                              <a:lumMod val="65000"/>
                              <a:lumOff val="35000"/>
                            </a:schemeClr>
                          </a:solidFill>
                          <a:effectLst/>
                        </a:rPr>
                        <a:t>Costs approximately $450 (excludes labor, door replacement, etc.)</a:t>
                      </a:r>
                    </a:p>
                    <a:p>
                      <a:pPr marL="342900" lvl="0" indent="-342900">
                        <a:spcBef>
                          <a:spcPts val="0"/>
                        </a:spcBef>
                        <a:spcAft>
                          <a:spcPts val="1200"/>
                        </a:spcAft>
                        <a:buFont typeface="Symbol" panose="05050102010706020507" pitchFamily="18" charset="2"/>
                        <a:buChar char=""/>
                      </a:pPr>
                      <a:r>
                        <a:rPr lang="en-US" sz="2000" b="0" dirty="0">
                          <a:solidFill>
                            <a:schemeClr val="tx1">
                              <a:lumMod val="65000"/>
                              <a:lumOff val="35000"/>
                            </a:schemeClr>
                          </a:solidFill>
                          <a:effectLst/>
                        </a:rPr>
                        <a:t>Is available from multiple vendors</a:t>
                      </a:r>
                      <a:endParaRPr lang="en-US" sz="2000" b="0" dirty="0">
                        <a:solidFill>
                          <a:schemeClr val="tx1">
                            <a:lumMod val="65000"/>
                            <a:lumOff val="35000"/>
                          </a:schemeClr>
                        </a:solidFill>
                        <a:effectLst/>
                        <a:latin typeface="Calibri" panose="020F0502020204030204" pitchFamily="34" charset="0"/>
                      </a:endParaRPr>
                    </a:p>
                  </a:txBody>
                  <a:tcPr marL="68580" marR="68580" marT="0" marB="0">
                    <a:noFill/>
                  </a:tcPr>
                </a:tc>
                <a:extLst>
                  <a:ext uri="{0D108BD9-81ED-4DB2-BD59-A6C34878D82A}">
                    <a16:rowId xmlns:a16="http://schemas.microsoft.com/office/drawing/2014/main" val="10000"/>
                  </a:ext>
                </a:extLst>
              </a:tr>
            </a:tbl>
          </a:graphicData>
        </a:graphic>
      </p:graphicFrame>
      <p:graphicFrame>
        <p:nvGraphicFramePr>
          <p:cNvPr id="7" name="Object 6"/>
          <p:cNvGraphicFramePr>
            <a:graphicFrameLocks noChangeAspect="1"/>
          </p:cNvGraphicFramePr>
          <p:nvPr>
            <p:extLst/>
          </p:nvPr>
        </p:nvGraphicFramePr>
        <p:xfrm>
          <a:off x="3460750" y="1123950"/>
          <a:ext cx="3808413" cy="4679950"/>
        </p:xfrm>
        <a:graphic>
          <a:graphicData uri="http://schemas.openxmlformats.org/presentationml/2006/ole">
            <mc:AlternateContent xmlns:mc="http://schemas.openxmlformats.org/markup-compatibility/2006">
              <mc:Choice xmlns:v="urn:schemas-microsoft-com:vml" Requires="v">
                <p:oleObj spid="_x0000_s2077" name="Bitmap Image" r:id="rId3" imgW="2019048" imgH="2331922" progId="Paint.Picture">
                  <p:embed/>
                </p:oleObj>
              </mc:Choice>
              <mc:Fallback>
                <p:oleObj name="Bitmap Image" r:id="rId3" imgW="2019048" imgH="2331922" progId="Paint.Picture">
                  <p:embed/>
                  <p:pic>
                    <p:nvPicPr>
                      <p:cNvPr id="7"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0750" y="1123950"/>
                        <a:ext cx="3808413" cy="4679950"/>
                      </a:xfrm>
                      <a:prstGeom prst="rect">
                        <a:avLst/>
                      </a:prstGeom>
                      <a:noFill/>
                    </p:spPr>
                  </p:pic>
                </p:oleObj>
              </mc:Fallback>
            </mc:AlternateContent>
          </a:graphicData>
        </a:graphic>
      </p:graphicFrame>
    </p:spTree>
    <p:extLst>
      <p:ext uri="{BB962C8B-B14F-4D97-AF65-F5344CB8AC3E}">
        <p14:creationId xmlns:p14="http://schemas.microsoft.com/office/powerpoint/2010/main" val="12582715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CC00"/>
                </a:solidFill>
              </a:rPr>
              <a:t>CPTED</a:t>
            </a:r>
            <a:br>
              <a:rPr lang="en-US" dirty="0">
                <a:solidFill>
                  <a:srgbClr val="FFCC00"/>
                </a:solidFill>
              </a:rPr>
            </a:br>
            <a:r>
              <a:rPr lang="en-US" dirty="0">
                <a:solidFill>
                  <a:srgbClr val="FFCC00"/>
                </a:solidFill>
              </a:rPr>
              <a:t>Strategies</a:t>
            </a:r>
            <a:br>
              <a:rPr lang="en-US" dirty="0">
                <a:solidFill>
                  <a:srgbClr val="FFCC00"/>
                </a:solidFill>
              </a:rPr>
            </a:br>
            <a:r>
              <a:rPr lang="en-US" i="1" dirty="0">
                <a:solidFill>
                  <a:schemeClr val="bg1"/>
                </a:solidFill>
              </a:rPr>
              <a:t>Design Out Crime</a:t>
            </a:r>
            <a:r>
              <a:rPr lang="en-US" dirty="0">
                <a:solidFill>
                  <a:srgbClr val="FFCC00"/>
                </a:solidFill>
              </a:rPr>
              <a:t/>
            </a:r>
            <a:br>
              <a:rPr lang="en-US" dirty="0">
                <a:solidFill>
                  <a:srgbClr val="FFCC00"/>
                </a:solidFill>
              </a:rPr>
            </a:br>
            <a:endParaRPr lang="en-US" dirty="0">
              <a:solidFill>
                <a:schemeClr val="bg1"/>
              </a:solidFill>
            </a:endParaRPr>
          </a:p>
        </p:txBody>
      </p:sp>
      <p:sp>
        <p:nvSpPr>
          <p:cNvPr id="3" name="Content Placeholder 2"/>
          <p:cNvSpPr>
            <a:spLocks noGrp="1"/>
          </p:cNvSpPr>
          <p:nvPr>
            <p:ph idx="1"/>
          </p:nvPr>
        </p:nvSpPr>
        <p:spPr>
          <a:xfrm>
            <a:off x="3840693" y="728853"/>
            <a:ext cx="7636932" cy="5391150"/>
          </a:xfrm>
        </p:spPr>
        <p:txBody>
          <a:bodyPr>
            <a:normAutofit lnSpcReduction="10000"/>
          </a:bodyPr>
          <a:lstStyle/>
          <a:p>
            <a:pPr marL="0" lvl="0" indent="0" algn="ctr">
              <a:buNone/>
            </a:pPr>
            <a:r>
              <a:rPr lang="en-US" sz="2400" b="1" i="1" dirty="0">
                <a:solidFill>
                  <a:schemeClr val="tx1"/>
                </a:solidFill>
              </a:rPr>
              <a:t>C</a:t>
            </a:r>
            <a:r>
              <a:rPr lang="en-US" sz="2400" b="1" i="1" dirty="0">
                <a:solidFill>
                  <a:srgbClr val="40BAD2"/>
                </a:solidFill>
              </a:rPr>
              <a:t>rime </a:t>
            </a:r>
            <a:r>
              <a:rPr lang="en-US" sz="2400" b="1" i="1" dirty="0">
                <a:solidFill>
                  <a:schemeClr val="tx1"/>
                </a:solidFill>
              </a:rPr>
              <a:t>P</a:t>
            </a:r>
            <a:r>
              <a:rPr lang="en-US" sz="2400" b="1" i="1" dirty="0">
                <a:solidFill>
                  <a:srgbClr val="40BAD2"/>
                </a:solidFill>
              </a:rPr>
              <a:t>revention </a:t>
            </a:r>
            <a:r>
              <a:rPr lang="en-US" sz="2400" b="1" i="1" dirty="0">
                <a:solidFill>
                  <a:schemeClr val="tx1"/>
                </a:solidFill>
              </a:rPr>
              <a:t>T</a:t>
            </a:r>
            <a:r>
              <a:rPr lang="en-US" sz="2400" b="1" i="1" dirty="0">
                <a:solidFill>
                  <a:srgbClr val="40BAD2"/>
                </a:solidFill>
              </a:rPr>
              <a:t>hrough </a:t>
            </a:r>
            <a:r>
              <a:rPr lang="en-US" sz="2400" b="1" i="1" dirty="0">
                <a:solidFill>
                  <a:schemeClr val="tx1"/>
                </a:solidFill>
              </a:rPr>
              <a:t>E</a:t>
            </a:r>
            <a:r>
              <a:rPr lang="en-US" sz="2400" b="1" i="1" dirty="0">
                <a:solidFill>
                  <a:srgbClr val="40BAD2"/>
                </a:solidFill>
              </a:rPr>
              <a:t>nvironmental </a:t>
            </a:r>
            <a:r>
              <a:rPr lang="en-US" sz="2400" b="1" i="1" dirty="0">
                <a:solidFill>
                  <a:schemeClr val="tx1"/>
                </a:solidFill>
              </a:rPr>
              <a:t>D</a:t>
            </a:r>
            <a:r>
              <a:rPr lang="en-US" sz="2400" b="1" i="1" dirty="0">
                <a:solidFill>
                  <a:srgbClr val="40BAD2"/>
                </a:solidFill>
              </a:rPr>
              <a:t>esign</a:t>
            </a:r>
          </a:p>
          <a:p>
            <a:pPr marL="0" lvl="0" indent="0">
              <a:buNone/>
            </a:pPr>
            <a:endParaRPr lang="en-US" sz="800" b="1" u="sng" dirty="0"/>
          </a:p>
          <a:p>
            <a:pPr marL="457200" lvl="0" indent="-457200">
              <a:buFont typeface="+mj-lt"/>
              <a:buAutoNum type="arabicPeriod"/>
            </a:pPr>
            <a:r>
              <a:rPr lang="en-US" b="1" dirty="0"/>
              <a:t>Natural Surveillance</a:t>
            </a:r>
          </a:p>
          <a:p>
            <a:pPr lvl="1">
              <a:buFont typeface="Arial" panose="020B0604020202020204" pitchFamily="34" charset="0"/>
              <a:buChar char="•"/>
            </a:pPr>
            <a:r>
              <a:rPr lang="en-US" dirty="0"/>
              <a:t>Entrances, doors, walkways and parking lots are visible</a:t>
            </a:r>
          </a:p>
          <a:p>
            <a:pPr marL="457200" lvl="0" indent="-457200">
              <a:buFont typeface="+mj-lt"/>
              <a:buAutoNum type="arabicPeriod"/>
            </a:pPr>
            <a:r>
              <a:rPr lang="en-US" b="1" dirty="0"/>
              <a:t>Natural Access Control</a:t>
            </a:r>
          </a:p>
          <a:p>
            <a:pPr lvl="1">
              <a:buFont typeface="Arial" panose="020B0604020202020204" pitchFamily="34" charset="0"/>
              <a:buChar char="•"/>
            </a:pPr>
            <a:r>
              <a:rPr lang="en-US" dirty="0"/>
              <a:t>Highlight main entrance, directional signage, limit the number of entrances and exits to buildings and parking lots, walkways and shrubbery “funnel” pedestrians</a:t>
            </a:r>
          </a:p>
          <a:p>
            <a:pPr marL="457200" lvl="0" indent="-457200">
              <a:buFont typeface="+mj-lt"/>
              <a:buAutoNum type="arabicPeriod"/>
            </a:pPr>
            <a:r>
              <a:rPr lang="en-US" b="1" dirty="0"/>
              <a:t>Territorial Reinforcement</a:t>
            </a:r>
          </a:p>
          <a:p>
            <a:pPr lvl="1">
              <a:buFont typeface="Arial" panose="020B0604020202020204" pitchFamily="34" charset="0"/>
              <a:buChar char="•"/>
            </a:pPr>
            <a:r>
              <a:rPr lang="en-US" dirty="0"/>
              <a:t>Signage designates special places, transition from public to institutional property, mark parking spots and drive lanes</a:t>
            </a:r>
          </a:p>
          <a:p>
            <a:pPr marL="457200" lvl="0" indent="-457200">
              <a:buFont typeface="+mj-lt"/>
              <a:buAutoNum type="arabicPeriod"/>
            </a:pPr>
            <a:r>
              <a:rPr lang="en-US" b="1" dirty="0"/>
              <a:t>Maintenance</a:t>
            </a:r>
          </a:p>
          <a:p>
            <a:pPr lvl="1">
              <a:buFont typeface="Arial" panose="020B0604020202020204" pitchFamily="34" charset="0"/>
              <a:buChar char="•"/>
            </a:pPr>
            <a:r>
              <a:rPr lang="en-US" dirty="0"/>
              <a:t>Landscaping follows 3’-7’ rule, stairwells and parking lots are clean, remove graffiti within 24 hours (someone controls and cares)</a:t>
            </a:r>
          </a:p>
          <a:p>
            <a:pPr marL="457200" lvl="0" indent="-457200">
              <a:buFont typeface="+mj-lt"/>
              <a:buAutoNum type="arabicPeriod"/>
            </a:pPr>
            <a:r>
              <a:rPr lang="en-US" b="1" dirty="0"/>
              <a:t>Management</a:t>
            </a:r>
          </a:p>
          <a:p>
            <a:pPr lvl="1">
              <a:buFont typeface="Arial" panose="020B0604020202020204" pitchFamily="34" charset="0"/>
              <a:buChar char="•"/>
            </a:pPr>
            <a:r>
              <a:rPr lang="en-US" dirty="0"/>
              <a:t>Employees and students are familiar with security systems, processes and usage patterns promote safety (e.g., night employees park closer)</a:t>
            </a:r>
          </a:p>
        </p:txBody>
      </p:sp>
    </p:spTree>
    <p:extLst>
      <p:ext uri="{BB962C8B-B14F-4D97-AF65-F5344CB8AC3E}">
        <p14:creationId xmlns:p14="http://schemas.microsoft.com/office/powerpoint/2010/main" val="37031913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24" y="1123837"/>
            <a:ext cx="3248025" cy="4601183"/>
          </a:xfrm>
        </p:spPr>
        <p:txBody>
          <a:bodyPr>
            <a:normAutofit/>
          </a:bodyPr>
          <a:lstStyle/>
          <a:p>
            <a:r>
              <a:rPr lang="en-US" sz="3000" dirty="0">
                <a:solidFill>
                  <a:schemeClr val="accent6">
                    <a:lumMod val="50000"/>
                  </a:schemeClr>
                </a:solidFill>
              </a:rPr>
              <a:t>Recommendations:</a:t>
            </a:r>
            <a:br>
              <a:rPr lang="en-US" sz="3000" dirty="0">
                <a:solidFill>
                  <a:schemeClr val="accent6">
                    <a:lumMod val="50000"/>
                  </a:schemeClr>
                </a:solidFill>
              </a:rPr>
            </a:br>
            <a:r>
              <a:rPr lang="en-US" sz="3000" dirty="0">
                <a:solidFill>
                  <a:srgbClr val="FFCC00"/>
                </a:solidFill>
              </a:rPr>
              <a:t>Training </a:t>
            </a:r>
            <a:r>
              <a:rPr lang="en-US" sz="3000" dirty="0">
                <a:solidFill>
                  <a:schemeClr val="bg1"/>
                </a:solidFill>
              </a:rPr>
              <a:t>Security/Police Officers</a:t>
            </a:r>
          </a:p>
        </p:txBody>
      </p:sp>
      <p:sp>
        <p:nvSpPr>
          <p:cNvPr id="3" name="Content Placeholder 2"/>
          <p:cNvSpPr>
            <a:spLocks noGrp="1"/>
          </p:cNvSpPr>
          <p:nvPr>
            <p:ph idx="1"/>
          </p:nvPr>
        </p:nvSpPr>
        <p:spPr>
          <a:xfrm>
            <a:off x="3869268" y="864108"/>
            <a:ext cx="7315200" cy="3180950"/>
          </a:xfrm>
        </p:spPr>
        <p:txBody>
          <a:bodyPr>
            <a:normAutofit/>
          </a:bodyPr>
          <a:lstStyle/>
          <a:p>
            <a:pPr marL="457200" indent="-457200">
              <a:buFont typeface="+mj-lt"/>
              <a:buAutoNum type="arabicPeriod"/>
            </a:pPr>
            <a:r>
              <a:rPr lang="en-US" dirty="0"/>
              <a:t>All security/police officers should receive annual training commensurate to their respective duties and responsibilities.</a:t>
            </a:r>
          </a:p>
        </p:txBody>
      </p:sp>
    </p:spTree>
    <p:extLst>
      <p:ext uri="{BB962C8B-B14F-4D97-AF65-F5344CB8AC3E}">
        <p14:creationId xmlns:p14="http://schemas.microsoft.com/office/powerpoint/2010/main" val="9133398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525" y="2441695"/>
            <a:ext cx="11068493" cy="1098901"/>
          </a:xfrm>
        </p:spPr>
        <p:txBody>
          <a:bodyPr>
            <a:normAutofit fontScale="90000"/>
          </a:bodyPr>
          <a:lstStyle/>
          <a:p>
            <a:pPr algn="ctr"/>
            <a:r>
              <a:rPr lang="en-US" sz="4400" dirty="0"/>
              <a:t>AT&amp;T Aspire Scholarship Presentation</a:t>
            </a:r>
          </a:p>
        </p:txBody>
      </p:sp>
    </p:spTree>
    <p:extLst>
      <p:ext uri="{BB962C8B-B14F-4D97-AF65-F5344CB8AC3E}">
        <p14:creationId xmlns:p14="http://schemas.microsoft.com/office/powerpoint/2010/main" val="2731156465"/>
      </p:ext>
    </p:extLst>
  </p:cSld>
  <p:clrMapOvr>
    <a:masterClrMapping/>
  </p:clrMapOvr>
  <p:transition spd="slow">
    <p:wip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24" y="1123837"/>
            <a:ext cx="3248025" cy="4601183"/>
          </a:xfrm>
        </p:spPr>
        <p:txBody>
          <a:bodyPr>
            <a:normAutofit/>
          </a:bodyPr>
          <a:lstStyle/>
          <a:p>
            <a:r>
              <a:rPr lang="en-US" sz="3000" dirty="0">
                <a:solidFill>
                  <a:schemeClr val="accent6">
                    <a:lumMod val="50000"/>
                  </a:schemeClr>
                </a:solidFill>
              </a:rPr>
              <a:t>Recommendations:</a:t>
            </a:r>
            <a:br>
              <a:rPr lang="en-US" sz="3000" dirty="0">
                <a:solidFill>
                  <a:schemeClr val="accent6">
                    <a:lumMod val="50000"/>
                  </a:schemeClr>
                </a:solidFill>
              </a:rPr>
            </a:br>
            <a:r>
              <a:rPr lang="en-US" sz="3000" dirty="0">
                <a:solidFill>
                  <a:srgbClr val="FFCC00"/>
                </a:solidFill>
              </a:rPr>
              <a:t>Training</a:t>
            </a:r>
            <a:br>
              <a:rPr lang="en-US" sz="3000" dirty="0">
                <a:solidFill>
                  <a:srgbClr val="FFCC00"/>
                </a:solidFill>
              </a:rPr>
            </a:br>
            <a:r>
              <a:rPr lang="en-US" sz="3000" dirty="0">
                <a:solidFill>
                  <a:schemeClr val="bg1"/>
                </a:solidFill>
              </a:rPr>
              <a:t>Faculty, Staff, &amp; Students</a:t>
            </a:r>
          </a:p>
        </p:txBody>
      </p:sp>
      <p:sp>
        <p:nvSpPr>
          <p:cNvPr id="3" name="Content Placeholder 2"/>
          <p:cNvSpPr>
            <a:spLocks noGrp="1"/>
          </p:cNvSpPr>
          <p:nvPr>
            <p:ph idx="1"/>
          </p:nvPr>
        </p:nvSpPr>
        <p:spPr>
          <a:xfrm>
            <a:off x="3869268" y="864108"/>
            <a:ext cx="7315200" cy="4064353"/>
          </a:xfrm>
        </p:spPr>
        <p:txBody>
          <a:bodyPr>
            <a:normAutofit/>
          </a:bodyPr>
          <a:lstStyle/>
          <a:p>
            <a:pPr marL="457200" lvl="0" indent="-457200">
              <a:spcAft>
                <a:spcPts val="1200"/>
              </a:spcAft>
              <a:buFont typeface="+mj-lt"/>
              <a:buAutoNum type="arabicPeriod"/>
            </a:pPr>
            <a:r>
              <a:rPr lang="en-US" dirty="0"/>
              <a:t>Train students, faculty and staff on how to respond to critical incidents on campus. </a:t>
            </a:r>
          </a:p>
          <a:p>
            <a:pPr marL="457200" lvl="0" indent="-457200">
              <a:spcAft>
                <a:spcPts val="1200"/>
              </a:spcAft>
              <a:buFont typeface="+mj-lt"/>
              <a:buAutoNum type="arabicPeriod"/>
            </a:pPr>
            <a:r>
              <a:rPr lang="en-US" dirty="0"/>
              <a:t>Notify all students, faculty and staff of all alert systems available for their use.</a:t>
            </a:r>
          </a:p>
          <a:p>
            <a:pPr marL="457200" lvl="0" indent="-457200">
              <a:spcAft>
                <a:spcPts val="1200"/>
              </a:spcAft>
              <a:buFont typeface="+mj-lt"/>
              <a:buAutoNum type="arabicPeriod"/>
            </a:pPr>
            <a:r>
              <a:rPr lang="en-US" dirty="0"/>
              <a:t>Provide on-going training to the campus community regarding recognizing and reporting behaviors of concern.</a:t>
            </a:r>
          </a:p>
        </p:txBody>
      </p:sp>
    </p:spTree>
    <p:extLst>
      <p:ext uri="{BB962C8B-B14F-4D97-AF65-F5344CB8AC3E}">
        <p14:creationId xmlns:p14="http://schemas.microsoft.com/office/powerpoint/2010/main" val="428864055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24" y="1123837"/>
            <a:ext cx="3248025" cy="4601183"/>
          </a:xfrm>
        </p:spPr>
        <p:txBody>
          <a:bodyPr>
            <a:normAutofit/>
          </a:bodyPr>
          <a:lstStyle/>
          <a:p>
            <a:r>
              <a:rPr lang="en-US" sz="3000" dirty="0">
                <a:solidFill>
                  <a:schemeClr val="accent6">
                    <a:lumMod val="50000"/>
                  </a:schemeClr>
                </a:solidFill>
              </a:rPr>
              <a:t>Recommendations:</a:t>
            </a:r>
            <a:r>
              <a:rPr lang="en-US" sz="3000" dirty="0"/>
              <a:t/>
            </a:r>
            <a:br>
              <a:rPr lang="en-US" sz="3000" dirty="0"/>
            </a:br>
            <a:r>
              <a:rPr lang="en-US" sz="3000" dirty="0">
                <a:solidFill>
                  <a:srgbClr val="FFCC00"/>
                </a:solidFill>
              </a:rPr>
              <a:t>NIMS Training</a:t>
            </a:r>
          </a:p>
        </p:txBody>
      </p:sp>
      <p:sp>
        <p:nvSpPr>
          <p:cNvPr id="3" name="Content Placeholder 2"/>
          <p:cNvSpPr>
            <a:spLocks noGrp="1"/>
          </p:cNvSpPr>
          <p:nvPr>
            <p:ph idx="1"/>
          </p:nvPr>
        </p:nvSpPr>
        <p:spPr/>
        <p:txBody>
          <a:bodyPr>
            <a:normAutofit/>
          </a:bodyPr>
          <a:lstStyle/>
          <a:p>
            <a:pPr marL="457200" indent="-457200">
              <a:buFont typeface="+mj-lt"/>
              <a:buAutoNum type="arabicPeriod"/>
            </a:pPr>
            <a:r>
              <a:rPr lang="en-US" dirty="0"/>
              <a:t>Each campus should ensure campus executives and other designated personnel receive the appropriate level of NIMS training. </a:t>
            </a:r>
          </a:p>
          <a:p>
            <a:pPr lvl="1"/>
            <a:r>
              <a:rPr lang="en-US" dirty="0"/>
              <a:t>Security/police administrators and respective supervisory personnel should complete NIMS IS100, IS200, IS700, IS800, at a minimum. </a:t>
            </a:r>
          </a:p>
          <a:p>
            <a:pPr lvl="1"/>
            <a:r>
              <a:rPr lang="en-US" dirty="0"/>
              <a:t>Campus executives and senior officials should complete NIMS G-402 (ICS Overview for Executives and Senior Officials), at a minimum. </a:t>
            </a:r>
          </a:p>
          <a:p>
            <a:pPr lvl="0"/>
            <a:endParaRPr lang="en-US" dirty="0"/>
          </a:p>
        </p:txBody>
      </p:sp>
    </p:spTree>
    <p:extLst>
      <p:ext uri="{BB962C8B-B14F-4D97-AF65-F5344CB8AC3E}">
        <p14:creationId xmlns:p14="http://schemas.microsoft.com/office/powerpoint/2010/main" val="40358549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24" y="1123837"/>
            <a:ext cx="3248025" cy="4601183"/>
          </a:xfrm>
        </p:spPr>
        <p:txBody>
          <a:bodyPr>
            <a:normAutofit/>
          </a:bodyPr>
          <a:lstStyle/>
          <a:p>
            <a:r>
              <a:rPr lang="en-US" sz="3000" dirty="0">
                <a:solidFill>
                  <a:schemeClr val="accent6">
                    <a:lumMod val="50000"/>
                  </a:schemeClr>
                </a:solidFill>
              </a:rPr>
              <a:t>Recommendations:</a:t>
            </a:r>
            <a:r>
              <a:rPr lang="en-US" sz="3000" dirty="0"/>
              <a:t/>
            </a:r>
            <a:br>
              <a:rPr lang="en-US" sz="3000" dirty="0"/>
            </a:br>
            <a:r>
              <a:rPr lang="en-US" sz="3000" dirty="0">
                <a:solidFill>
                  <a:srgbClr val="FFCC00"/>
                </a:solidFill>
              </a:rPr>
              <a:t>Emergency Preparedness</a:t>
            </a:r>
          </a:p>
        </p:txBody>
      </p:sp>
      <p:sp>
        <p:nvSpPr>
          <p:cNvPr id="3" name="Content Placeholder 2"/>
          <p:cNvSpPr>
            <a:spLocks noGrp="1"/>
          </p:cNvSpPr>
          <p:nvPr>
            <p:ph idx="1"/>
          </p:nvPr>
        </p:nvSpPr>
        <p:spPr/>
        <p:txBody>
          <a:bodyPr>
            <a:normAutofit/>
          </a:bodyPr>
          <a:lstStyle/>
          <a:p>
            <a:pPr marL="457200" lvl="0" indent="-457200">
              <a:buFont typeface="+mj-lt"/>
              <a:buAutoNum type="arabicPeriod"/>
            </a:pPr>
            <a:r>
              <a:rPr lang="en-US" dirty="0"/>
              <a:t>TBR should develop an emergency preparedness template and require peer audit on a 3-5 year cycle to ensure compliance. </a:t>
            </a:r>
          </a:p>
          <a:p>
            <a:pPr marL="457200" lvl="0" indent="-457200">
              <a:buFont typeface="+mj-lt"/>
              <a:buAutoNum type="arabicPeriod"/>
            </a:pPr>
            <a:r>
              <a:rPr lang="en-US" dirty="0"/>
              <a:t>Each campus should ensure basic emergency preparedness plans, trainings and processes are in place.</a:t>
            </a:r>
          </a:p>
          <a:p>
            <a:pPr marL="457200" lvl="0" indent="-457200">
              <a:buFont typeface="+mj-lt"/>
              <a:buAutoNum type="arabicPeriod"/>
            </a:pPr>
            <a:r>
              <a:rPr lang="en-US" dirty="0"/>
              <a:t>Each campus should establish an annual marketing and educational campaign for students on emergency preparedness.</a:t>
            </a:r>
          </a:p>
          <a:p>
            <a:pPr marL="457200" lvl="0" indent="-457200">
              <a:buFont typeface="+mj-lt"/>
              <a:buAutoNum type="arabicPeriod"/>
            </a:pPr>
            <a:r>
              <a:rPr lang="en-US" dirty="0"/>
              <a:t>Each campus with safety and security/police should have radio interoperability with local first responders. </a:t>
            </a:r>
          </a:p>
          <a:p>
            <a:pPr marL="457200" lvl="0" indent="-457200">
              <a:buFont typeface="+mj-lt"/>
              <a:buAutoNum type="arabicPeriod"/>
            </a:pPr>
            <a:r>
              <a:rPr lang="en-US" dirty="0"/>
              <a:t>Each campus should explore cellular agreements with major carriers to provide portable, emergency systems and campus-use only emergency phones.</a:t>
            </a:r>
          </a:p>
        </p:txBody>
      </p:sp>
    </p:spTree>
    <p:extLst>
      <p:ext uri="{BB962C8B-B14F-4D97-AF65-F5344CB8AC3E}">
        <p14:creationId xmlns:p14="http://schemas.microsoft.com/office/powerpoint/2010/main" val="220974387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24" y="1123837"/>
            <a:ext cx="3248025" cy="4601183"/>
          </a:xfrm>
        </p:spPr>
        <p:txBody>
          <a:bodyPr>
            <a:normAutofit/>
          </a:bodyPr>
          <a:lstStyle/>
          <a:p>
            <a:r>
              <a:rPr lang="en-US" sz="3000" dirty="0">
                <a:solidFill>
                  <a:schemeClr val="accent6">
                    <a:lumMod val="50000"/>
                  </a:schemeClr>
                </a:solidFill>
              </a:rPr>
              <a:t>Recommendations:</a:t>
            </a:r>
            <a:r>
              <a:rPr lang="en-US" sz="3000" dirty="0"/>
              <a:t/>
            </a:r>
            <a:br>
              <a:rPr lang="en-US" sz="3000" dirty="0"/>
            </a:br>
            <a:r>
              <a:rPr lang="en-US" sz="3000" dirty="0">
                <a:solidFill>
                  <a:srgbClr val="FFCC00"/>
                </a:solidFill>
              </a:rPr>
              <a:t>Emergency Preparedness </a:t>
            </a:r>
            <a:r>
              <a:rPr lang="en-US" sz="3000" i="1" dirty="0">
                <a:solidFill>
                  <a:schemeClr val="bg1"/>
                </a:solidFill>
              </a:rPr>
              <a:t>Emergency Notification</a:t>
            </a:r>
            <a:br>
              <a:rPr lang="en-US" sz="3000" i="1" dirty="0">
                <a:solidFill>
                  <a:schemeClr val="bg1"/>
                </a:solidFill>
              </a:rPr>
            </a:br>
            <a:r>
              <a:rPr lang="en-US" sz="3000" i="1" dirty="0">
                <a:solidFill>
                  <a:schemeClr val="bg1"/>
                </a:solidFill>
              </a:rPr>
              <a:t>System</a:t>
            </a:r>
            <a:endParaRPr lang="en-US" sz="3000" i="1" dirty="0">
              <a:solidFill>
                <a:srgbClr val="FFCC00"/>
              </a:solidFill>
            </a:endParaRPr>
          </a:p>
        </p:txBody>
      </p:sp>
      <p:sp>
        <p:nvSpPr>
          <p:cNvPr id="3" name="Content Placeholder 2"/>
          <p:cNvSpPr>
            <a:spLocks noGrp="1"/>
          </p:cNvSpPr>
          <p:nvPr>
            <p:ph idx="1"/>
          </p:nvPr>
        </p:nvSpPr>
        <p:spPr/>
        <p:txBody>
          <a:bodyPr>
            <a:normAutofit/>
          </a:bodyPr>
          <a:lstStyle/>
          <a:p>
            <a:pPr marL="457200" lvl="0" indent="-457200">
              <a:buFont typeface="+mj-lt"/>
              <a:buAutoNum type="arabicPeriod"/>
            </a:pPr>
            <a:r>
              <a:rPr lang="en-US" dirty="0"/>
              <a:t>Each institution should have a functioning emergency notification system. </a:t>
            </a:r>
          </a:p>
          <a:p>
            <a:pPr marL="457200" lvl="0" indent="-457200">
              <a:buFont typeface="+mj-lt"/>
              <a:buAutoNum type="arabicPeriod"/>
            </a:pPr>
            <a:r>
              <a:rPr lang="en-US" dirty="0"/>
              <a:t>Template messages should be developed and maintained to accelerate distribution (e.g., “canned” messages for more common events such as tornado warnings).</a:t>
            </a:r>
          </a:p>
          <a:p>
            <a:pPr marL="457200" lvl="0" indent="-457200">
              <a:buFont typeface="+mj-lt"/>
              <a:buAutoNum type="arabicPeriod"/>
            </a:pPr>
            <a:r>
              <a:rPr lang="en-US" dirty="0"/>
              <a:t>Where possible, emergency notifications should be “opt out,” i.e. automatic enrollment. </a:t>
            </a:r>
          </a:p>
          <a:p>
            <a:pPr marL="457200" lvl="0" indent="-457200">
              <a:buFont typeface="+mj-lt"/>
              <a:buAutoNum type="arabicPeriod"/>
            </a:pPr>
            <a:r>
              <a:rPr lang="en-US" dirty="0"/>
              <a:t>Social media should be a component of all campus emergency notification systems. </a:t>
            </a:r>
          </a:p>
          <a:p>
            <a:pPr marL="457200" lvl="0" indent="-457200">
              <a:buFont typeface="+mj-lt"/>
              <a:buAutoNum type="arabicPeriod"/>
            </a:pPr>
            <a:r>
              <a:rPr lang="en-US" dirty="0"/>
              <a:t>Institutions should consider the use of a panic-button type smart phone app. </a:t>
            </a:r>
          </a:p>
          <a:p>
            <a:pPr marL="457200" lvl="0" indent="-457200">
              <a:buFont typeface="+mj-lt"/>
              <a:buAutoNum type="arabicPeriod"/>
            </a:pPr>
            <a:r>
              <a:rPr lang="en-US" dirty="0"/>
              <a:t>Where applicable, systems should also include in-building notification systems and outdoor warning systems.</a:t>
            </a:r>
          </a:p>
        </p:txBody>
      </p:sp>
    </p:spTree>
    <p:extLst>
      <p:ext uri="{BB962C8B-B14F-4D97-AF65-F5344CB8AC3E}">
        <p14:creationId xmlns:p14="http://schemas.microsoft.com/office/powerpoint/2010/main" val="42473510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24" y="1123837"/>
            <a:ext cx="3248025" cy="4601183"/>
          </a:xfrm>
        </p:spPr>
        <p:txBody>
          <a:bodyPr>
            <a:normAutofit/>
          </a:bodyPr>
          <a:lstStyle/>
          <a:p>
            <a:r>
              <a:rPr lang="en-US" sz="3000" dirty="0">
                <a:solidFill>
                  <a:schemeClr val="accent6">
                    <a:lumMod val="50000"/>
                  </a:schemeClr>
                </a:solidFill>
              </a:rPr>
              <a:t>Recommendations:</a:t>
            </a:r>
            <a:r>
              <a:rPr lang="en-US" sz="3000" dirty="0"/>
              <a:t/>
            </a:r>
            <a:br>
              <a:rPr lang="en-US" sz="3000" dirty="0"/>
            </a:br>
            <a:r>
              <a:rPr lang="en-US" sz="3000" dirty="0">
                <a:solidFill>
                  <a:srgbClr val="FFCC00"/>
                </a:solidFill>
              </a:rPr>
              <a:t>Legislation</a:t>
            </a:r>
          </a:p>
        </p:txBody>
      </p:sp>
      <p:sp>
        <p:nvSpPr>
          <p:cNvPr id="3" name="Content Placeholder 2"/>
          <p:cNvSpPr>
            <a:spLocks noGrp="1"/>
          </p:cNvSpPr>
          <p:nvPr>
            <p:ph idx="1"/>
          </p:nvPr>
        </p:nvSpPr>
        <p:spPr/>
        <p:txBody>
          <a:bodyPr>
            <a:normAutofit lnSpcReduction="10000"/>
          </a:bodyPr>
          <a:lstStyle/>
          <a:p>
            <a:pPr marL="457200" lvl="0" indent="-457200">
              <a:buFont typeface="+mj-lt"/>
              <a:buAutoNum type="arabicPeriod"/>
            </a:pPr>
            <a:r>
              <a:rPr lang="en-US" dirty="0"/>
              <a:t>TBR should advocate to the General Assembly to amend TCA 49-7-118 to clarify that TBR university governing boards may establish certified police forces. </a:t>
            </a:r>
          </a:p>
          <a:p>
            <a:pPr marL="457200" lvl="0" indent="-457200">
              <a:buFont typeface="+mj-lt"/>
              <a:buAutoNum type="arabicPeriod"/>
            </a:pPr>
            <a:r>
              <a:rPr lang="en-US" dirty="0"/>
              <a:t>TBR may consider advocating to the General Assembly to amend TCA 39-17-1309 to clarify that no adverse action will be taken against an employee who lawfully exercises his/her right to carry a handgun on campus if in compliance with law and policy.  </a:t>
            </a:r>
          </a:p>
          <a:p>
            <a:pPr marL="457200" lvl="0" indent="-457200">
              <a:buFont typeface="+mj-lt"/>
              <a:buAutoNum type="arabicPeriod"/>
            </a:pPr>
            <a:r>
              <a:rPr lang="en-US" dirty="0"/>
              <a:t>TBR may consider advocating to the General Assembly to amend TCA 39-17-1309 to require that lists of individuals authorized to carry a handgun on campus shall be shared between local law enforcement and the institution of the individual’s employment.  </a:t>
            </a:r>
          </a:p>
          <a:p>
            <a:pPr marL="457200" lvl="0" indent="-457200">
              <a:buFont typeface="+mj-lt"/>
              <a:buAutoNum type="arabicPeriod"/>
            </a:pPr>
            <a:r>
              <a:rPr lang="en-US" dirty="0"/>
              <a:t>TBR may consider advocating to the General Assembly to amend TCA 39-17-1309 to provide increased flexibility for campus personnel to be aware of who is lawfully allowed to carry.  </a:t>
            </a:r>
          </a:p>
        </p:txBody>
      </p:sp>
    </p:spTree>
    <p:extLst>
      <p:ext uri="{BB962C8B-B14F-4D97-AF65-F5344CB8AC3E}">
        <p14:creationId xmlns:p14="http://schemas.microsoft.com/office/powerpoint/2010/main" val="121148233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23837"/>
            <a:ext cx="3620022" cy="4601183"/>
          </a:xfrm>
        </p:spPr>
        <p:txBody>
          <a:bodyPr>
            <a:normAutofit/>
          </a:bodyPr>
          <a:lstStyle/>
          <a:p>
            <a:r>
              <a:rPr lang="en-US" sz="3400" dirty="0">
                <a:solidFill>
                  <a:schemeClr val="accent6">
                    <a:lumMod val="50000"/>
                  </a:schemeClr>
                </a:solidFill>
              </a:rPr>
              <a:t>Recommendations</a:t>
            </a:r>
            <a:br>
              <a:rPr lang="en-US" sz="3400" dirty="0">
                <a:solidFill>
                  <a:schemeClr val="accent6">
                    <a:lumMod val="50000"/>
                  </a:schemeClr>
                </a:solidFill>
              </a:rPr>
            </a:br>
            <a:r>
              <a:rPr lang="en-US" sz="3400" dirty="0">
                <a:solidFill>
                  <a:schemeClr val="accent2">
                    <a:lumMod val="60000"/>
                    <a:lumOff val="40000"/>
                  </a:schemeClr>
                </a:solidFill>
              </a:rPr>
              <a:t>FY 2017-18 Budget</a:t>
            </a:r>
            <a:endParaRPr lang="en-US" sz="3400" dirty="0">
              <a:solidFill>
                <a:schemeClr val="accent6">
                  <a:lumMod val="50000"/>
                </a:schemeClr>
              </a:solidFill>
            </a:endParaRPr>
          </a:p>
        </p:txBody>
      </p:sp>
      <p:graphicFrame>
        <p:nvGraphicFramePr>
          <p:cNvPr id="4" name="Content Placeholder 3"/>
          <p:cNvGraphicFramePr>
            <a:graphicFrameLocks noGrp="1"/>
          </p:cNvGraphicFramePr>
          <p:nvPr>
            <p:ph idx="1"/>
            <p:extLst/>
          </p:nvPr>
        </p:nvGraphicFramePr>
        <p:xfrm>
          <a:off x="3620022" y="676404"/>
          <a:ext cx="8091815" cy="6062599"/>
        </p:xfrm>
        <a:graphic>
          <a:graphicData uri="http://schemas.openxmlformats.org/drawingml/2006/table">
            <a:tbl>
              <a:tblPr firstRow="1" bandRow="1">
                <a:tableStyleId>{5C22544A-7EE6-4342-B048-85BDC9FD1C3A}</a:tableStyleId>
              </a:tblPr>
              <a:tblGrid>
                <a:gridCol w="2192869">
                  <a:extLst>
                    <a:ext uri="{9D8B030D-6E8A-4147-A177-3AD203B41FA5}">
                      <a16:colId xmlns:a16="http://schemas.microsoft.com/office/drawing/2014/main" val="2647295239"/>
                    </a:ext>
                  </a:extLst>
                </a:gridCol>
                <a:gridCol w="1538855">
                  <a:extLst>
                    <a:ext uri="{9D8B030D-6E8A-4147-A177-3AD203B41FA5}">
                      <a16:colId xmlns:a16="http://schemas.microsoft.com/office/drawing/2014/main" val="1811042752"/>
                    </a:ext>
                  </a:extLst>
                </a:gridCol>
                <a:gridCol w="4360091">
                  <a:extLst>
                    <a:ext uri="{9D8B030D-6E8A-4147-A177-3AD203B41FA5}">
                      <a16:colId xmlns:a16="http://schemas.microsoft.com/office/drawing/2014/main" val="1830613551"/>
                    </a:ext>
                  </a:extLst>
                </a:gridCol>
              </a:tblGrid>
              <a:tr h="681927">
                <a:tc>
                  <a:txBody>
                    <a:bodyPr/>
                    <a:lstStyle/>
                    <a:p>
                      <a:r>
                        <a:rPr lang="en-US" sz="2400" dirty="0"/>
                        <a:t>CATEGORY</a:t>
                      </a:r>
                    </a:p>
                  </a:txBody>
                  <a:tcPr/>
                </a:tc>
                <a:tc>
                  <a:txBody>
                    <a:bodyPr/>
                    <a:lstStyle/>
                    <a:p>
                      <a:r>
                        <a:rPr lang="en-US" sz="2400" dirty="0"/>
                        <a:t>BUDGET</a:t>
                      </a:r>
                    </a:p>
                  </a:txBody>
                  <a:tcPr/>
                </a:tc>
                <a:tc>
                  <a:txBody>
                    <a:bodyPr/>
                    <a:lstStyle/>
                    <a:p>
                      <a:r>
                        <a:rPr lang="en-US" sz="2400" dirty="0"/>
                        <a:t>DESCRIPTION</a:t>
                      </a:r>
                    </a:p>
                  </a:txBody>
                  <a:tcPr/>
                </a:tc>
                <a:extLst>
                  <a:ext uri="{0D108BD9-81ED-4DB2-BD59-A6C34878D82A}">
                    <a16:rowId xmlns:a16="http://schemas.microsoft.com/office/drawing/2014/main" val="1413400907"/>
                  </a:ext>
                </a:extLst>
              </a:tr>
              <a:tr h="3194774">
                <a:tc>
                  <a:txBody>
                    <a:bodyPr/>
                    <a:lstStyle/>
                    <a:p>
                      <a:r>
                        <a:rPr lang="en-US" sz="2200" kern="1200" dirty="0">
                          <a:solidFill>
                            <a:schemeClr val="dk1"/>
                          </a:solidFill>
                          <a:effectLst/>
                          <a:latin typeface="+mn-lt"/>
                          <a:ea typeface="+mn-ea"/>
                          <a:cs typeface="+mn-cs"/>
                        </a:rPr>
                        <a:t>Campus Grounds &amp; Facilities</a:t>
                      </a:r>
                      <a:endParaRPr lang="en-US" sz="2200" dirty="0"/>
                    </a:p>
                  </a:txBody>
                  <a:tcPr/>
                </a:tc>
                <a:tc>
                  <a:txBody>
                    <a:bodyPr/>
                    <a:lstStyle/>
                    <a:p>
                      <a:r>
                        <a:rPr lang="en-US" sz="2200" dirty="0"/>
                        <a:t>$6 million (one-time)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kern="1200" dirty="0">
                          <a:solidFill>
                            <a:schemeClr val="dk1"/>
                          </a:solidFill>
                          <a:effectLst/>
                          <a:latin typeface="+mn-lt"/>
                          <a:ea typeface="+mn-ea"/>
                          <a:cs typeface="+mn-cs"/>
                        </a:rPr>
                        <a:t>Replace locks (doors if necessary) to</a:t>
                      </a:r>
                      <a:r>
                        <a:rPr lang="en-US" sz="2200" kern="1200" baseline="0" dirty="0">
                          <a:solidFill>
                            <a:schemeClr val="dk1"/>
                          </a:solidFill>
                          <a:effectLst/>
                          <a:latin typeface="+mn-lt"/>
                          <a:ea typeface="+mn-ea"/>
                          <a:cs typeface="+mn-cs"/>
                        </a:rPr>
                        <a:t> ensure all classrooms/lecture hall doors are securable from within</a:t>
                      </a:r>
                      <a:r>
                        <a:rPr lang="en-US" sz="2200" kern="1200" dirty="0">
                          <a:solidFill>
                            <a:schemeClr val="dk1"/>
                          </a:solidFill>
                          <a:effectLst/>
                          <a:latin typeface="+mn-lt"/>
                          <a:ea typeface="+mn-ea"/>
                          <a:cs typeface="+mn-cs"/>
                        </a:rPr>
                        <a:t>.</a:t>
                      </a:r>
                    </a:p>
                    <a:p>
                      <a:endParaRPr lang="en-US" sz="2200" dirty="0"/>
                    </a:p>
                    <a:p>
                      <a:r>
                        <a:rPr lang="en-US" sz="2200" dirty="0"/>
                        <a:t>Replace older “panic bars” on academic &amp; residential buildings</a:t>
                      </a:r>
                    </a:p>
                  </a:txBody>
                  <a:tcPr/>
                </a:tc>
                <a:extLst>
                  <a:ext uri="{0D108BD9-81ED-4DB2-BD59-A6C34878D82A}">
                    <a16:rowId xmlns:a16="http://schemas.microsoft.com/office/drawing/2014/main" val="1584405706"/>
                  </a:ext>
                </a:extLst>
              </a:tr>
              <a:tr h="2185898">
                <a:tc>
                  <a:txBody>
                    <a:bodyPr/>
                    <a:lstStyle/>
                    <a:p>
                      <a:r>
                        <a:rPr lang="en-US" sz="2200" kern="1200" dirty="0">
                          <a:solidFill>
                            <a:schemeClr val="dk1"/>
                          </a:solidFill>
                          <a:effectLst/>
                          <a:latin typeface="+mn-lt"/>
                          <a:ea typeface="+mn-ea"/>
                          <a:cs typeface="+mn-cs"/>
                        </a:rPr>
                        <a:t>Safety and Security/ Police</a:t>
                      </a:r>
                      <a:endParaRPr lang="en-US" sz="2200" dirty="0"/>
                    </a:p>
                  </a:txBody>
                  <a:tcPr/>
                </a:tc>
                <a:tc>
                  <a:txBody>
                    <a:bodyPr/>
                    <a:lstStyle/>
                    <a:p>
                      <a:r>
                        <a:rPr lang="en-US" sz="2200" dirty="0"/>
                        <a:t>$343,000 (recurring)</a:t>
                      </a:r>
                    </a:p>
                  </a:txBody>
                  <a:tcPr/>
                </a:tc>
                <a:tc>
                  <a:txBody>
                    <a:bodyPr/>
                    <a:lstStyle/>
                    <a:p>
                      <a:r>
                        <a:rPr lang="en-US" sz="2200" kern="1200" dirty="0">
                          <a:solidFill>
                            <a:schemeClr val="dk1"/>
                          </a:solidFill>
                          <a:effectLst/>
                          <a:latin typeface="+mn-lt"/>
                          <a:ea typeface="+mn-ea"/>
                          <a:cs typeface="+mn-cs"/>
                        </a:rPr>
                        <a:t>Create TBR Safety &amp; Security Office including a director of safety and security &amp; compliance officer,</a:t>
                      </a:r>
                      <a:r>
                        <a:rPr lang="en-US" sz="2200" kern="1200" baseline="0" dirty="0">
                          <a:solidFill>
                            <a:schemeClr val="dk1"/>
                          </a:solidFill>
                          <a:effectLst/>
                          <a:latin typeface="+mn-lt"/>
                          <a:ea typeface="+mn-ea"/>
                          <a:cs typeface="+mn-cs"/>
                        </a:rPr>
                        <a:t> travel, and statewide training funds.</a:t>
                      </a:r>
                      <a:endParaRPr lang="en-US" sz="2200" dirty="0"/>
                    </a:p>
                  </a:txBody>
                  <a:tcPr/>
                </a:tc>
                <a:extLst>
                  <a:ext uri="{0D108BD9-81ED-4DB2-BD59-A6C34878D82A}">
                    <a16:rowId xmlns:a16="http://schemas.microsoft.com/office/drawing/2014/main" val="610518117"/>
                  </a:ext>
                </a:extLst>
              </a:tr>
            </a:tbl>
          </a:graphicData>
        </a:graphic>
      </p:graphicFrame>
    </p:spTree>
    <p:extLst>
      <p:ext uri="{BB962C8B-B14F-4D97-AF65-F5344CB8AC3E}">
        <p14:creationId xmlns:p14="http://schemas.microsoft.com/office/powerpoint/2010/main" val="339020780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23837"/>
            <a:ext cx="3620022" cy="4601183"/>
          </a:xfrm>
        </p:spPr>
        <p:txBody>
          <a:bodyPr>
            <a:normAutofit/>
          </a:bodyPr>
          <a:lstStyle/>
          <a:p>
            <a:r>
              <a:rPr lang="en-US" sz="3400" dirty="0">
                <a:solidFill>
                  <a:schemeClr val="accent6">
                    <a:lumMod val="50000"/>
                  </a:schemeClr>
                </a:solidFill>
              </a:rPr>
              <a:t>Recommendations</a:t>
            </a:r>
            <a:br>
              <a:rPr lang="en-US" sz="3400" dirty="0">
                <a:solidFill>
                  <a:schemeClr val="accent6">
                    <a:lumMod val="50000"/>
                  </a:schemeClr>
                </a:solidFill>
              </a:rPr>
            </a:br>
            <a:r>
              <a:rPr lang="en-US" sz="3400" dirty="0">
                <a:solidFill>
                  <a:schemeClr val="accent2">
                    <a:lumMod val="60000"/>
                    <a:lumOff val="40000"/>
                  </a:schemeClr>
                </a:solidFill>
              </a:rPr>
              <a:t>FY 2017-18 Budget</a:t>
            </a:r>
            <a:endParaRPr lang="en-US" sz="3400" dirty="0">
              <a:solidFill>
                <a:schemeClr val="accent6">
                  <a:lumMod val="50000"/>
                </a:schemeClr>
              </a:solidFill>
            </a:endParaRPr>
          </a:p>
        </p:txBody>
      </p:sp>
      <p:graphicFrame>
        <p:nvGraphicFramePr>
          <p:cNvPr id="4" name="Content Placeholder 3"/>
          <p:cNvGraphicFramePr>
            <a:graphicFrameLocks noGrp="1"/>
          </p:cNvGraphicFramePr>
          <p:nvPr>
            <p:ph idx="1"/>
            <p:extLst/>
          </p:nvPr>
        </p:nvGraphicFramePr>
        <p:xfrm>
          <a:off x="3620022" y="676404"/>
          <a:ext cx="8091815" cy="6062599"/>
        </p:xfrm>
        <a:graphic>
          <a:graphicData uri="http://schemas.openxmlformats.org/drawingml/2006/table">
            <a:tbl>
              <a:tblPr firstRow="1" bandRow="1">
                <a:tableStyleId>{5C22544A-7EE6-4342-B048-85BDC9FD1C3A}</a:tableStyleId>
              </a:tblPr>
              <a:tblGrid>
                <a:gridCol w="2192869">
                  <a:extLst>
                    <a:ext uri="{9D8B030D-6E8A-4147-A177-3AD203B41FA5}">
                      <a16:colId xmlns:a16="http://schemas.microsoft.com/office/drawing/2014/main" val="2647295239"/>
                    </a:ext>
                  </a:extLst>
                </a:gridCol>
                <a:gridCol w="1538855">
                  <a:extLst>
                    <a:ext uri="{9D8B030D-6E8A-4147-A177-3AD203B41FA5}">
                      <a16:colId xmlns:a16="http://schemas.microsoft.com/office/drawing/2014/main" val="1811042752"/>
                    </a:ext>
                  </a:extLst>
                </a:gridCol>
                <a:gridCol w="4360091">
                  <a:extLst>
                    <a:ext uri="{9D8B030D-6E8A-4147-A177-3AD203B41FA5}">
                      <a16:colId xmlns:a16="http://schemas.microsoft.com/office/drawing/2014/main" val="1830613551"/>
                    </a:ext>
                  </a:extLst>
                </a:gridCol>
              </a:tblGrid>
              <a:tr h="681927">
                <a:tc>
                  <a:txBody>
                    <a:bodyPr/>
                    <a:lstStyle/>
                    <a:p>
                      <a:r>
                        <a:rPr lang="en-US" sz="2400" dirty="0"/>
                        <a:t>CATEGORY</a:t>
                      </a:r>
                    </a:p>
                  </a:txBody>
                  <a:tcPr/>
                </a:tc>
                <a:tc>
                  <a:txBody>
                    <a:bodyPr/>
                    <a:lstStyle/>
                    <a:p>
                      <a:r>
                        <a:rPr lang="en-US" sz="2400" dirty="0"/>
                        <a:t>BUDGET</a:t>
                      </a:r>
                    </a:p>
                  </a:txBody>
                  <a:tcPr/>
                </a:tc>
                <a:tc>
                  <a:txBody>
                    <a:bodyPr/>
                    <a:lstStyle/>
                    <a:p>
                      <a:r>
                        <a:rPr lang="en-US" sz="2400" dirty="0"/>
                        <a:t>DESCRIPTION</a:t>
                      </a:r>
                    </a:p>
                  </a:txBody>
                  <a:tcPr/>
                </a:tc>
                <a:extLst>
                  <a:ext uri="{0D108BD9-81ED-4DB2-BD59-A6C34878D82A}">
                    <a16:rowId xmlns:a16="http://schemas.microsoft.com/office/drawing/2014/main" val="1413400907"/>
                  </a:ext>
                </a:extLst>
              </a:tr>
              <a:tr h="3194774">
                <a:tc>
                  <a:txBody>
                    <a:bodyPr/>
                    <a:lstStyle/>
                    <a:p>
                      <a:r>
                        <a:rPr lang="en-US" sz="2200" kern="1200" dirty="0">
                          <a:solidFill>
                            <a:schemeClr val="dk1"/>
                          </a:solidFill>
                          <a:effectLst/>
                          <a:latin typeface="+mn-lt"/>
                          <a:ea typeface="+mn-ea"/>
                          <a:cs typeface="+mn-cs"/>
                        </a:rPr>
                        <a:t>Emergency Preparedness</a:t>
                      </a:r>
                      <a:endParaRPr lang="en-US" sz="2200" dirty="0"/>
                    </a:p>
                  </a:txBody>
                  <a:tcPr/>
                </a:tc>
                <a:tc>
                  <a:txBody>
                    <a:bodyPr/>
                    <a:lstStyle/>
                    <a:p>
                      <a:r>
                        <a:rPr lang="en-US" sz="2200" dirty="0"/>
                        <a:t>$180,000 (one-time)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dirty="0"/>
                        <a:t>Provide a minimum of 1 radio for each CC</a:t>
                      </a:r>
                      <a:r>
                        <a:rPr lang="en-US" sz="2200" baseline="0" dirty="0"/>
                        <a:t> and TCAT to ensure each campus with police/security has radio interoperability with local responders.</a:t>
                      </a:r>
                      <a:endParaRPr lang="en-US" sz="2200" dirty="0"/>
                    </a:p>
                  </a:txBody>
                  <a:tcPr/>
                </a:tc>
                <a:extLst>
                  <a:ext uri="{0D108BD9-81ED-4DB2-BD59-A6C34878D82A}">
                    <a16:rowId xmlns:a16="http://schemas.microsoft.com/office/drawing/2014/main" val="1584405706"/>
                  </a:ext>
                </a:extLst>
              </a:tr>
              <a:tr h="2185898">
                <a:tc>
                  <a:txBody>
                    <a:bodyPr/>
                    <a:lstStyle/>
                    <a:p>
                      <a:r>
                        <a:rPr lang="en-US" sz="2200" kern="1200" dirty="0">
                          <a:solidFill>
                            <a:schemeClr val="dk1"/>
                          </a:solidFill>
                          <a:effectLst/>
                          <a:latin typeface="+mn-lt"/>
                          <a:ea typeface="+mn-ea"/>
                          <a:cs typeface="+mn-cs"/>
                        </a:rPr>
                        <a:t>Safety and Security/ Police</a:t>
                      </a:r>
                      <a:endParaRPr lang="en-US" sz="2200" dirty="0">
                        <a:latin typeface="+mn-lt"/>
                      </a:endParaRPr>
                    </a:p>
                  </a:txBody>
                  <a:tcPr/>
                </a:tc>
                <a:tc>
                  <a:txBody>
                    <a:bodyPr/>
                    <a:lstStyle/>
                    <a:p>
                      <a:pPr marL="0" marR="0">
                        <a:lnSpc>
                          <a:spcPct val="107000"/>
                        </a:lnSpc>
                        <a:spcBef>
                          <a:spcPts val="0"/>
                        </a:spcBef>
                        <a:spcAft>
                          <a:spcPts val="800"/>
                        </a:spcAft>
                      </a:pPr>
                      <a:r>
                        <a:rPr lang="en-US" sz="2200" dirty="0">
                          <a:effectLst/>
                          <a:latin typeface="+mn-lt"/>
                          <a:ea typeface="Calibri" panose="020F0502020204030204" pitchFamily="34" charset="0"/>
                          <a:cs typeface="Times New Roman" panose="02020603050405020304" pitchFamily="18" charset="0"/>
                        </a:rPr>
                        <a:t>$2,024,000 (recurring)</a:t>
                      </a:r>
                    </a:p>
                    <a:p>
                      <a:pPr marL="0" marR="0">
                        <a:lnSpc>
                          <a:spcPct val="107000"/>
                        </a:lnSpc>
                        <a:spcBef>
                          <a:spcPts val="0"/>
                        </a:spcBef>
                        <a:spcAft>
                          <a:spcPts val="800"/>
                        </a:spcAft>
                      </a:pPr>
                      <a:r>
                        <a:rPr lang="en-US" sz="2200" dirty="0">
                          <a:effectLst/>
                          <a:latin typeface="+mn-lt"/>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2200" dirty="0">
                          <a:effectLst/>
                          <a:latin typeface="+mn-lt"/>
                          <a:ea typeface="Calibri" panose="020F0502020204030204" pitchFamily="34" charset="0"/>
                          <a:cs typeface="Times New Roman" panose="02020603050405020304" pitchFamily="18" charset="0"/>
                        </a:rPr>
                        <a:t> </a:t>
                      </a:r>
                    </a:p>
                  </a:txBody>
                  <a:tcPr marL="68580" marR="68580" marT="0" marB="0"/>
                </a:tc>
                <a:tc>
                  <a:txBody>
                    <a:bodyPr/>
                    <a:lstStyle/>
                    <a:p>
                      <a:r>
                        <a:rPr lang="en-US" sz="2200" dirty="0"/>
                        <a:t>Add 34 security/police officers</a:t>
                      </a:r>
                      <a:r>
                        <a:rPr lang="en-US" sz="2200" baseline="0" dirty="0"/>
                        <a:t> to ensure 1 officer to 625 student ratio and 1 officer at each institution.</a:t>
                      </a:r>
                    </a:p>
                    <a:p>
                      <a:endParaRPr lang="en-US" sz="2200" baseline="0" dirty="0"/>
                    </a:p>
                    <a:p>
                      <a:r>
                        <a:rPr lang="en-US" sz="2200" baseline="0" dirty="0"/>
                        <a:t>Ensure each CC has POST-certified police chief. (4 currently do not)</a:t>
                      </a:r>
                      <a:endParaRPr lang="en-US" sz="2200" dirty="0"/>
                    </a:p>
                  </a:txBody>
                  <a:tcPr/>
                </a:tc>
                <a:extLst>
                  <a:ext uri="{0D108BD9-81ED-4DB2-BD59-A6C34878D82A}">
                    <a16:rowId xmlns:a16="http://schemas.microsoft.com/office/drawing/2014/main" val="610518117"/>
                  </a:ext>
                </a:extLst>
              </a:tr>
            </a:tbl>
          </a:graphicData>
        </a:graphic>
      </p:graphicFrame>
    </p:spTree>
    <p:extLst>
      <p:ext uri="{BB962C8B-B14F-4D97-AF65-F5344CB8AC3E}">
        <p14:creationId xmlns:p14="http://schemas.microsoft.com/office/powerpoint/2010/main" val="371059085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23837"/>
            <a:ext cx="3620022" cy="4601183"/>
          </a:xfrm>
        </p:spPr>
        <p:txBody>
          <a:bodyPr>
            <a:normAutofit/>
          </a:bodyPr>
          <a:lstStyle/>
          <a:p>
            <a:r>
              <a:rPr lang="en-US" sz="3400" dirty="0">
                <a:solidFill>
                  <a:schemeClr val="accent6">
                    <a:lumMod val="50000"/>
                  </a:schemeClr>
                </a:solidFill>
              </a:rPr>
              <a:t>Recommendations</a:t>
            </a:r>
            <a:br>
              <a:rPr lang="en-US" sz="3400" dirty="0">
                <a:solidFill>
                  <a:schemeClr val="accent6">
                    <a:lumMod val="50000"/>
                  </a:schemeClr>
                </a:solidFill>
              </a:rPr>
            </a:br>
            <a:r>
              <a:rPr lang="en-US" sz="3400" dirty="0">
                <a:solidFill>
                  <a:schemeClr val="accent2">
                    <a:lumMod val="60000"/>
                    <a:lumOff val="40000"/>
                  </a:schemeClr>
                </a:solidFill>
              </a:rPr>
              <a:t>FY 2017-18 Budget</a:t>
            </a:r>
            <a:endParaRPr lang="en-US" sz="3400" dirty="0">
              <a:solidFill>
                <a:schemeClr val="accent6">
                  <a:lumMod val="50000"/>
                </a:schemeClr>
              </a:solidFill>
            </a:endParaRPr>
          </a:p>
        </p:txBody>
      </p:sp>
      <p:graphicFrame>
        <p:nvGraphicFramePr>
          <p:cNvPr id="4" name="Content Placeholder 3"/>
          <p:cNvGraphicFramePr>
            <a:graphicFrameLocks noGrp="1"/>
          </p:cNvGraphicFramePr>
          <p:nvPr>
            <p:ph idx="1"/>
            <p:extLst/>
          </p:nvPr>
        </p:nvGraphicFramePr>
        <p:xfrm>
          <a:off x="3620022" y="676404"/>
          <a:ext cx="8091815" cy="5887235"/>
        </p:xfrm>
        <a:graphic>
          <a:graphicData uri="http://schemas.openxmlformats.org/drawingml/2006/table">
            <a:tbl>
              <a:tblPr firstRow="1" bandRow="1">
                <a:tableStyleId>{5C22544A-7EE6-4342-B048-85BDC9FD1C3A}</a:tableStyleId>
              </a:tblPr>
              <a:tblGrid>
                <a:gridCol w="2192869">
                  <a:extLst>
                    <a:ext uri="{9D8B030D-6E8A-4147-A177-3AD203B41FA5}">
                      <a16:colId xmlns:a16="http://schemas.microsoft.com/office/drawing/2014/main" val="2647295239"/>
                    </a:ext>
                  </a:extLst>
                </a:gridCol>
                <a:gridCol w="1538855">
                  <a:extLst>
                    <a:ext uri="{9D8B030D-6E8A-4147-A177-3AD203B41FA5}">
                      <a16:colId xmlns:a16="http://schemas.microsoft.com/office/drawing/2014/main" val="1811042752"/>
                    </a:ext>
                  </a:extLst>
                </a:gridCol>
                <a:gridCol w="4360091">
                  <a:extLst>
                    <a:ext uri="{9D8B030D-6E8A-4147-A177-3AD203B41FA5}">
                      <a16:colId xmlns:a16="http://schemas.microsoft.com/office/drawing/2014/main" val="1830613551"/>
                    </a:ext>
                  </a:extLst>
                </a:gridCol>
              </a:tblGrid>
              <a:tr h="800864">
                <a:tc>
                  <a:txBody>
                    <a:bodyPr/>
                    <a:lstStyle/>
                    <a:p>
                      <a:r>
                        <a:rPr lang="en-US" sz="2400" dirty="0"/>
                        <a:t>CATEGORY</a:t>
                      </a:r>
                    </a:p>
                  </a:txBody>
                  <a:tcPr/>
                </a:tc>
                <a:tc>
                  <a:txBody>
                    <a:bodyPr/>
                    <a:lstStyle/>
                    <a:p>
                      <a:r>
                        <a:rPr lang="en-US" sz="2400" dirty="0"/>
                        <a:t>BUDGET</a:t>
                      </a:r>
                    </a:p>
                  </a:txBody>
                  <a:tcPr/>
                </a:tc>
                <a:tc>
                  <a:txBody>
                    <a:bodyPr/>
                    <a:lstStyle/>
                    <a:p>
                      <a:r>
                        <a:rPr lang="en-US" sz="2400" dirty="0"/>
                        <a:t>DESCRIPTION</a:t>
                      </a:r>
                    </a:p>
                  </a:txBody>
                  <a:tcPr/>
                </a:tc>
                <a:extLst>
                  <a:ext uri="{0D108BD9-81ED-4DB2-BD59-A6C34878D82A}">
                    <a16:rowId xmlns:a16="http://schemas.microsoft.com/office/drawing/2014/main" val="1413400907"/>
                  </a:ext>
                </a:extLst>
              </a:tr>
              <a:tr h="1435169">
                <a:tc>
                  <a:txBody>
                    <a:bodyPr/>
                    <a:lstStyle/>
                    <a:p>
                      <a:r>
                        <a:rPr lang="en-US" sz="2200" kern="1200" dirty="0">
                          <a:solidFill>
                            <a:schemeClr val="dk1"/>
                          </a:solidFill>
                          <a:effectLst/>
                          <a:latin typeface="+mn-lt"/>
                          <a:ea typeface="+mn-ea"/>
                          <a:cs typeface="+mn-cs"/>
                        </a:rPr>
                        <a:t>Emergency Preparedness</a:t>
                      </a:r>
                      <a:endParaRPr lang="en-US" sz="2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kern="1200" dirty="0">
                          <a:solidFill>
                            <a:schemeClr val="dk1"/>
                          </a:solidFill>
                          <a:effectLst/>
                          <a:latin typeface="+mn-lt"/>
                          <a:ea typeface="+mn-ea"/>
                          <a:cs typeface="+mn-cs"/>
                        </a:rPr>
                        <a:t>$16,770 (recurring)</a:t>
                      </a:r>
                    </a:p>
                    <a:p>
                      <a:endParaRPr lang="en-US" sz="2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kern="1200" dirty="0">
                          <a:solidFill>
                            <a:schemeClr val="dk1"/>
                          </a:solidFill>
                          <a:effectLst/>
                          <a:latin typeface="+mn-lt"/>
                          <a:ea typeface="+mn-ea"/>
                          <a:cs typeface="+mn-cs"/>
                        </a:rPr>
                        <a:t>Emergency Notification Systems for each TCAT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200" dirty="0"/>
                    </a:p>
                  </a:txBody>
                  <a:tcPr/>
                </a:tc>
                <a:extLst>
                  <a:ext uri="{0D108BD9-81ED-4DB2-BD59-A6C34878D82A}">
                    <a16:rowId xmlns:a16="http://schemas.microsoft.com/office/drawing/2014/main" val="1584405706"/>
                  </a:ext>
                </a:extLst>
              </a:tr>
              <a:tr h="3651202">
                <a:tc>
                  <a:txBody>
                    <a:bodyPr/>
                    <a:lstStyle/>
                    <a:p>
                      <a:r>
                        <a:rPr lang="en-US" sz="2200" kern="1200" dirty="0">
                          <a:solidFill>
                            <a:schemeClr val="dk1"/>
                          </a:solidFill>
                          <a:effectLst/>
                          <a:latin typeface="+mn-lt"/>
                          <a:ea typeface="+mn-ea"/>
                          <a:cs typeface="+mn-cs"/>
                        </a:rPr>
                        <a:t>Behavioral Intervention Team (BIT) and Counseling</a:t>
                      </a:r>
                      <a:endParaRPr lang="en-US" sz="2200" dirty="0">
                        <a:latin typeface="+mn-lt"/>
                      </a:endParaRPr>
                    </a:p>
                  </a:txBody>
                  <a:tcPr/>
                </a:tc>
                <a:tc>
                  <a:txBody>
                    <a:bodyPr/>
                    <a:lstStyle/>
                    <a:p>
                      <a:pPr marL="0" marR="0" indent="0" algn="l" defTabSz="914400" rtl="0" eaLnBrk="1" fontAlgn="auto" latinLnBrk="0" hangingPunct="1">
                        <a:lnSpc>
                          <a:spcPct val="107000"/>
                        </a:lnSpc>
                        <a:spcBef>
                          <a:spcPts val="0"/>
                        </a:spcBef>
                        <a:spcAft>
                          <a:spcPts val="800"/>
                        </a:spcAft>
                        <a:buClrTx/>
                        <a:buSzTx/>
                        <a:buFontTx/>
                        <a:buNone/>
                        <a:tabLst/>
                        <a:defRPr/>
                      </a:pPr>
                      <a:r>
                        <a:rPr lang="en-US" sz="2200" kern="1200" dirty="0">
                          <a:solidFill>
                            <a:schemeClr val="dk1"/>
                          </a:solidFill>
                          <a:effectLst/>
                          <a:latin typeface="+mn-lt"/>
                          <a:ea typeface="+mn-ea"/>
                          <a:cs typeface="+mn-cs"/>
                        </a:rPr>
                        <a:t>$420,000 (recurring)</a:t>
                      </a:r>
                    </a:p>
                    <a:p>
                      <a:pPr marL="0" marR="0">
                        <a:lnSpc>
                          <a:spcPct val="107000"/>
                        </a:lnSpc>
                        <a:spcBef>
                          <a:spcPts val="0"/>
                        </a:spcBef>
                        <a:spcAft>
                          <a:spcPts val="800"/>
                        </a:spcAft>
                      </a:pPr>
                      <a:endParaRPr lang="en-US" sz="22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r>
                        <a:rPr lang="en-US" sz="2200" kern="1200" dirty="0">
                          <a:solidFill>
                            <a:schemeClr val="dk1"/>
                          </a:solidFill>
                          <a:effectLst/>
                          <a:latin typeface="+mn-lt"/>
                          <a:ea typeface="+mn-ea"/>
                          <a:cs typeface="+mn-cs"/>
                        </a:rPr>
                        <a:t>Database to track cases within an institution (e.g., Title IX, BIT)</a:t>
                      </a:r>
                    </a:p>
                    <a:p>
                      <a:endParaRPr lang="en-US" sz="2200" kern="1200" dirty="0">
                        <a:solidFill>
                          <a:schemeClr val="dk1"/>
                        </a:solidFill>
                        <a:effectLst/>
                        <a:latin typeface="+mn-lt"/>
                        <a:ea typeface="+mn-ea"/>
                        <a:cs typeface="+mn-cs"/>
                      </a:endParaRPr>
                    </a:p>
                    <a:p>
                      <a:r>
                        <a:rPr lang="en-US" sz="2200" kern="1200" dirty="0">
                          <a:solidFill>
                            <a:schemeClr val="dk1"/>
                          </a:solidFill>
                          <a:effectLst/>
                          <a:latin typeface="+mn-lt"/>
                          <a:ea typeface="+mn-ea"/>
                          <a:cs typeface="+mn-cs"/>
                        </a:rPr>
                        <a:t>$10,000 per year for each CC &amp; TCAT.</a:t>
                      </a:r>
                    </a:p>
                    <a:p>
                      <a:endParaRPr lang="en-US" sz="2200" kern="1200" dirty="0">
                        <a:solidFill>
                          <a:schemeClr val="dk1"/>
                        </a:solidFill>
                        <a:effectLst/>
                        <a:latin typeface="+mn-lt"/>
                        <a:ea typeface="+mn-ea"/>
                        <a:cs typeface="+mn-cs"/>
                      </a:endParaRPr>
                    </a:p>
                    <a:p>
                      <a:r>
                        <a:rPr lang="en-US" sz="2200" kern="1200" dirty="0">
                          <a:solidFill>
                            <a:schemeClr val="dk1"/>
                          </a:solidFill>
                          <a:effectLst/>
                          <a:latin typeface="+mn-lt"/>
                          <a:ea typeface="+mn-ea"/>
                          <a:cs typeface="+mn-cs"/>
                        </a:rPr>
                        <a:t>$20,000 system-wide training/consultants for behavior health evaluation, monitoring and education.</a:t>
                      </a:r>
                      <a:endParaRPr lang="en-US" sz="2200" dirty="0"/>
                    </a:p>
                  </a:txBody>
                  <a:tcPr/>
                </a:tc>
                <a:extLst>
                  <a:ext uri="{0D108BD9-81ED-4DB2-BD59-A6C34878D82A}">
                    <a16:rowId xmlns:a16="http://schemas.microsoft.com/office/drawing/2014/main" val="610518117"/>
                  </a:ext>
                </a:extLst>
              </a:tr>
            </a:tbl>
          </a:graphicData>
        </a:graphic>
      </p:graphicFrame>
    </p:spTree>
    <p:extLst>
      <p:ext uri="{BB962C8B-B14F-4D97-AF65-F5344CB8AC3E}">
        <p14:creationId xmlns:p14="http://schemas.microsoft.com/office/powerpoint/2010/main" val="151489257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23837"/>
            <a:ext cx="3620022" cy="4601183"/>
          </a:xfrm>
        </p:spPr>
        <p:txBody>
          <a:bodyPr>
            <a:normAutofit/>
          </a:bodyPr>
          <a:lstStyle/>
          <a:p>
            <a:r>
              <a:rPr lang="en-US" sz="3400" dirty="0">
                <a:solidFill>
                  <a:schemeClr val="accent6">
                    <a:lumMod val="50000"/>
                  </a:schemeClr>
                </a:solidFill>
              </a:rPr>
              <a:t>Recommendations</a:t>
            </a:r>
            <a:br>
              <a:rPr lang="en-US" sz="3400" dirty="0">
                <a:solidFill>
                  <a:schemeClr val="accent6">
                    <a:lumMod val="50000"/>
                  </a:schemeClr>
                </a:solidFill>
              </a:rPr>
            </a:br>
            <a:r>
              <a:rPr lang="en-US" sz="3400" dirty="0">
                <a:solidFill>
                  <a:schemeClr val="accent2">
                    <a:lumMod val="60000"/>
                    <a:lumOff val="40000"/>
                  </a:schemeClr>
                </a:solidFill>
              </a:rPr>
              <a:t>FY 2017-18 Budget</a:t>
            </a:r>
            <a:endParaRPr lang="en-US" sz="3400" dirty="0">
              <a:solidFill>
                <a:schemeClr val="accent6">
                  <a:lumMod val="50000"/>
                </a:schemeClr>
              </a:solidFill>
            </a:endParaRPr>
          </a:p>
        </p:txBody>
      </p:sp>
      <p:graphicFrame>
        <p:nvGraphicFramePr>
          <p:cNvPr id="4" name="Content Placeholder 3"/>
          <p:cNvGraphicFramePr>
            <a:graphicFrameLocks noGrp="1"/>
          </p:cNvGraphicFramePr>
          <p:nvPr>
            <p:ph idx="1"/>
            <p:extLst/>
          </p:nvPr>
        </p:nvGraphicFramePr>
        <p:xfrm>
          <a:off x="3620022" y="676404"/>
          <a:ext cx="8091815" cy="4349208"/>
        </p:xfrm>
        <a:graphic>
          <a:graphicData uri="http://schemas.openxmlformats.org/drawingml/2006/table">
            <a:tbl>
              <a:tblPr firstRow="1" bandRow="1">
                <a:tableStyleId>{5C22544A-7EE6-4342-B048-85BDC9FD1C3A}</a:tableStyleId>
              </a:tblPr>
              <a:tblGrid>
                <a:gridCol w="2192869">
                  <a:extLst>
                    <a:ext uri="{9D8B030D-6E8A-4147-A177-3AD203B41FA5}">
                      <a16:colId xmlns:a16="http://schemas.microsoft.com/office/drawing/2014/main" val="2647295239"/>
                    </a:ext>
                  </a:extLst>
                </a:gridCol>
                <a:gridCol w="2629651">
                  <a:extLst>
                    <a:ext uri="{9D8B030D-6E8A-4147-A177-3AD203B41FA5}">
                      <a16:colId xmlns:a16="http://schemas.microsoft.com/office/drawing/2014/main" val="1811042752"/>
                    </a:ext>
                  </a:extLst>
                </a:gridCol>
                <a:gridCol w="3269295">
                  <a:extLst>
                    <a:ext uri="{9D8B030D-6E8A-4147-A177-3AD203B41FA5}">
                      <a16:colId xmlns:a16="http://schemas.microsoft.com/office/drawing/2014/main" val="1830613551"/>
                    </a:ext>
                  </a:extLst>
                </a:gridCol>
              </a:tblGrid>
              <a:tr h="964506">
                <a:tc>
                  <a:txBody>
                    <a:bodyPr/>
                    <a:lstStyle/>
                    <a:p>
                      <a:pPr algn="ctr"/>
                      <a:r>
                        <a:rPr lang="en-US" sz="3200" dirty="0"/>
                        <a:t>TOTAL</a:t>
                      </a:r>
                    </a:p>
                  </a:txBody>
                  <a:tcPr/>
                </a:tc>
                <a:tc>
                  <a:txBody>
                    <a:bodyPr/>
                    <a:lstStyle/>
                    <a:p>
                      <a:pPr algn="ctr"/>
                      <a:r>
                        <a:rPr lang="en-US" sz="3200" dirty="0"/>
                        <a:t>RECURRING</a:t>
                      </a:r>
                    </a:p>
                  </a:txBody>
                  <a:tcPr/>
                </a:tc>
                <a:tc>
                  <a:txBody>
                    <a:bodyPr/>
                    <a:lstStyle/>
                    <a:p>
                      <a:pPr algn="ctr"/>
                      <a:r>
                        <a:rPr lang="en-US" sz="3200" dirty="0"/>
                        <a:t>ONE-TIME</a:t>
                      </a:r>
                    </a:p>
                  </a:txBody>
                  <a:tcPr/>
                </a:tc>
                <a:extLst>
                  <a:ext uri="{0D108BD9-81ED-4DB2-BD59-A6C34878D82A}">
                    <a16:rowId xmlns:a16="http://schemas.microsoft.com/office/drawing/2014/main" val="1413400907"/>
                  </a:ext>
                </a:extLst>
              </a:tr>
              <a:tr h="3384702">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2800" b="1" kern="1200" dirty="0">
                          <a:solidFill>
                            <a:schemeClr val="dk1"/>
                          </a:solidFill>
                          <a:effectLst/>
                          <a:latin typeface="Arial" panose="020B0604020202020204" pitchFamily="34" charset="0"/>
                          <a:ea typeface="+mn-ea"/>
                          <a:cs typeface="Arial" panose="020B0604020202020204" pitchFamily="34" charset="0"/>
                        </a:rPr>
                        <a:t>$8,983,770 </a:t>
                      </a:r>
                    </a:p>
                    <a:p>
                      <a:pPr algn="r"/>
                      <a:endParaRPr lang="en-US" sz="2800" b="1" dirty="0">
                        <a:latin typeface="Arial" panose="020B0604020202020204" pitchFamily="34" charset="0"/>
                        <a:cs typeface="Arial" panose="020B0604020202020204" pitchFamily="34" charset="0"/>
                      </a:endParaRPr>
                    </a:p>
                  </a:txBody>
                  <a:tcPr/>
                </a:tc>
                <a:tc>
                  <a:txBody>
                    <a:bodyPr/>
                    <a:lstStyle/>
                    <a:p>
                      <a:pPr algn="r"/>
                      <a:r>
                        <a:rPr lang="en-US" sz="2800" b="1" kern="1200" dirty="0">
                          <a:solidFill>
                            <a:schemeClr val="dk1"/>
                          </a:solidFill>
                          <a:effectLst/>
                          <a:latin typeface="Arial" panose="020B0604020202020204" pitchFamily="34" charset="0"/>
                          <a:ea typeface="+mn-ea"/>
                          <a:cs typeface="Arial" panose="020B0604020202020204" pitchFamily="34" charset="0"/>
                        </a:rPr>
                        <a:t>2,803,770 </a:t>
                      </a:r>
                      <a:endParaRPr lang="en-US" sz="2800" b="1" dirty="0">
                        <a:latin typeface="Arial" panose="020B0604020202020204" pitchFamily="34" charset="0"/>
                        <a:cs typeface="Arial" panose="020B0604020202020204" pitchFamily="34" charset="0"/>
                      </a:endParaRPr>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2800" b="1" kern="1200" dirty="0">
                          <a:solidFill>
                            <a:schemeClr val="dk1"/>
                          </a:solidFill>
                          <a:effectLst/>
                          <a:latin typeface="Arial" panose="020B0604020202020204" pitchFamily="34" charset="0"/>
                          <a:ea typeface="+mn-ea"/>
                          <a:cs typeface="Arial" panose="020B0604020202020204" pitchFamily="34" charset="0"/>
                        </a:rPr>
                        <a:t>$6,180,000 </a:t>
                      </a:r>
                      <a:endParaRPr lang="en-US" sz="28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584405706"/>
                  </a:ext>
                </a:extLst>
              </a:tr>
            </a:tbl>
          </a:graphicData>
        </a:graphic>
      </p:graphicFrame>
    </p:spTree>
    <p:extLst>
      <p:ext uri="{BB962C8B-B14F-4D97-AF65-F5344CB8AC3E}">
        <p14:creationId xmlns:p14="http://schemas.microsoft.com/office/powerpoint/2010/main" val="148785617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52400" y="1962149"/>
            <a:ext cx="8848725" cy="2715387"/>
          </a:xfrm>
        </p:spPr>
        <p:txBody>
          <a:bodyPr/>
          <a:lstStyle/>
          <a:p>
            <a:pPr algn="ctr"/>
            <a:r>
              <a:rPr lang="en-US" dirty="0"/>
              <a:t>Comments</a:t>
            </a:r>
            <a:br>
              <a:rPr lang="en-US" dirty="0"/>
            </a:br>
            <a:r>
              <a:rPr lang="en-US" dirty="0">
                <a:solidFill>
                  <a:schemeClr val="bg1"/>
                </a:solidFill>
              </a:rPr>
              <a:t>Questions</a:t>
            </a:r>
            <a:r>
              <a:rPr lang="en-US" dirty="0"/>
              <a:t/>
            </a:r>
            <a:br>
              <a:rPr lang="en-US" dirty="0"/>
            </a:br>
            <a:r>
              <a:rPr lang="en-US" dirty="0"/>
              <a:t>Discussion</a:t>
            </a:r>
          </a:p>
        </p:txBody>
      </p:sp>
      <p:pic>
        <p:nvPicPr>
          <p:cNvPr id="3" name="Picture 2"/>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49297" y="2298722"/>
            <a:ext cx="2283703" cy="2283703"/>
          </a:xfrm>
          <a:prstGeom prst="rect">
            <a:avLst/>
          </a:prstGeom>
        </p:spPr>
      </p:pic>
    </p:spTree>
    <p:extLst>
      <p:ext uri="{BB962C8B-B14F-4D97-AF65-F5344CB8AC3E}">
        <p14:creationId xmlns:p14="http://schemas.microsoft.com/office/powerpoint/2010/main" val="42430528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2209800" y="3650045"/>
            <a:ext cx="7772400" cy="1470025"/>
          </a:xfrm>
        </p:spPr>
        <p:txBody>
          <a:bodyPr>
            <a:normAutofit/>
          </a:bodyPr>
          <a:lstStyle/>
          <a:p>
            <a:r>
              <a:rPr lang="en-US" sz="3600" dirty="0">
                <a:latin typeface="Times New Roman" panose="02020603050405020304" pitchFamily="18" charset="0"/>
                <a:cs typeface="Times New Roman" panose="02020603050405020304" pitchFamily="18" charset="0"/>
              </a:rPr>
              <a:t>Quarterly Board Meeting</a:t>
            </a:r>
          </a:p>
        </p:txBody>
      </p:sp>
      <p:sp>
        <p:nvSpPr>
          <p:cNvPr id="9" name="Subtitle 8"/>
          <p:cNvSpPr>
            <a:spLocks noGrp="1"/>
          </p:cNvSpPr>
          <p:nvPr>
            <p:ph type="subTitle" idx="1"/>
          </p:nvPr>
        </p:nvSpPr>
        <p:spPr>
          <a:xfrm>
            <a:off x="2895600" y="4978402"/>
            <a:ext cx="6400800" cy="1377503"/>
          </a:xfrm>
        </p:spPr>
        <p:txBody>
          <a:bodyPr>
            <a:normAutofit fontScale="85000" lnSpcReduction="20000"/>
          </a:bodyPr>
          <a:lstStyle/>
          <a:p>
            <a:r>
              <a:rPr lang="en-US" b="1" i="1" dirty="0">
                <a:solidFill>
                  <a:schemeClr val="tx1"/>
                </a:solidFill>
                <a:latin typeface="Times New Roman" panose="02020603050405020304" pitchFamily="18" charset="0"/>
                <a:cs typeface="Times New Roman" panose="02020603050405020304" pitchFamily="18" charset="0"/>
              </a:rPr>
              <a:t>Chattanooga State Community College</a:t>
            </a:r>
          </a:p>
          <a:p>
            <a:r>
              <a:rPr lang="en-US" b="1" dirty="0">
                <a:solidFill>
                  <a:schemeClr val="tx1"/>
                </a:solidFill>
                <a:latin typeface="Times New Roman" panose="02020603050405020304" pitchFamily="18" charset="0"/>
                <a:cs typeface="Times New Roman" panose="02020603050405020304" pitchFamily="18" charset="0"/>
              </a:rPr>
              <a:t>September </a:t>
            </a:r>
            <a:r>
              <a:rPr lang="en-US" b="1" dirty="0" smtClean="0">
                <a:solidFill>
                  <a:schemeClr val="tx1"/>
                </a:solidFill>
                <a:latin typeface="Times New Roman" panose="02020603050405020304" pitchFamily="18" charset="0"/>
                <a:cs typeface="Times New Roman" panose="02020603050405020304" pitchFamily="18" charset="0"/>
              </a:rPr>
              <a:t>16, </a:t>
            </a:r>
            <a:r>
              <a:rPr lang="en-US" b="1" dirty="0">
                <a:solidFill>
                  <a:schemeClr val="tx1"/>
                </a:solidFill>
                <a:latin typeface="Times New Roman" panose="02020603050405020304" pitchFamily="18" charset="0"/>
                <a:cs typeface="Times New Roman" panose="02020603050405020304" pitchFamily="18" charset="0"/>
              </a:rPr>
              <a:t>2016</a:t>
            </a:r>
          </a:p>
        </p:txBody>
      </p:sp>
    </p:spTree>
    <p:extLst>
      <p:ext uri="{BB962C8B-B14F-4D97-AF65-F5344CB8AC3E}">
        <p14:creationId xmlns:p14="http://schemas.microsoft.com/office/powerpoint/2010/main" val="410839151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2209800" y="3650045"/>
            <a:ext cx="7772400" cy="1470025"/>
          </a:xfrm>
        </p:spPr>
        <p:txBody>
          <a:bodyPr>
            <a:normAutofit/>
          </a:bodyPr>
          <a:lstStyle/>
          <a:p>
            <a:r>
              <a:rPr lang="en-US" sz="3600" dirty="0">
                <a:latin typeface="Times New Roman" panose="02020603050405020304" pitchFamily="18" charset="0"/>
                <a:cs typeface="Times New Roman" panose="02020603050405020304" pitchFamily="18" charset="0"/>
              </a:rPr>
              <a:t>Quarterly Board Meeting</a:t>
            </a:r>
          </a:p>
        </p:txBody>
      </p:sp>
      <p:sp>
        <p:nvSpPr>
          <p:cNvPr id="9" name="Subtitle 8"/>
          <p:cNvSpPr>
            <a:spLocks noGrp="1"/>
          </p:cNvSpPr>
          <p:nvPr>
            <p:ph type="subTitle" idx="1"/>
          </p:nvPr>
        </p:nvSpPr>
        <p:spPr>
          <a:xfrm>
            <a:off x="2895600" y="4978402"/>
            <a:ext cx="6400800" cy="1377503"/>
          </a:xfrm>
        </p:spPr>
        <p:txBody>
          <a:bodyPr>
            <a:normAutofit/>
          </a:bodyPr>
          <a:lstStyle/>
          <a:p>
            <a:r>
              <a:rPr lang="en-US" b="1" i="1" dirty="0">
                <a:solidFill>
                  <a:schemeClr val="tx1"/>
                </a:solidFill>
                <a:latin typeface="Times New Roman" panose="02020603050405020304" pitchFamily="18" charset="0"/>
                <a:cs typeface="Times New Roman" panose="02020603050405020304" pitchFamily="18" charset="0"/>
              </a:rPr>
              <a:t>Chattanooga State Community College</a:t>
            </a:r>
          </a:p>
          <a:p>
            <a:r>
              <a:rPr lang="en-US" b="1" dirty="0">
                <a:solidFill>
                  <a:schemeClr val="tx1"/>
                </a:solidFill>
                <a:latin typeface="Times New Roman" panose="02020603050405020304" pitchFamily="18" charset="0"/>
                <a:cs typeface="Times New Roman" panose="02020603050405020304" pitchFamily="18" charset="0"/>
              </a:rPr>
              <a:t>September 15, 2016</a:t>
            </a:r>
          </a:p>
        </p:txBody>
      </p:sp>
    </p:spTree>
    <p:extLst>
      <p:ext uri="{BB962C8B-B14F-4D97-AF65-F5344CB8AC3E}">
        <p14:creationId xmlns:p14="http://schemas.microsoft.com/office/powerpoint/2010/main" val="716876392"/>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2209800" y="3650045"/>
            <a:ext cx="7772400" cy="1470025"/>
          </a:xfrm>
        </p:spPr>
        <p:txBody>
          <a:bodyPr>
            <a:normAutofit/>
          </a:bodyPr>
          <a:lstStyle/>
          <a:p>
            <a:r>
              <a:rPr lang="en-US" sz="3600" dirty="0">
                <a:latin typeface="Times New Roman" panose="02020603050405020304" pitchFamily="18" charset="0"/>
                <a:cs typeface="Times New Roman" panose="02020603050405020304" pitchFamily="18" charset="0"/>
              </a:rPr>
              <a:t>Report of the Chancellor</a:t>
            </a:r>
          </a:p>
        </p:txBody>
      </p:sp>
    </p:spTree>
    <p:extLst>
      <p:ext uri="{BB962C8B-B14F-4D97-AF65-F5344CB8AC3E}">
        <p14:creationId xmlns:p14="http://schemas.microsoft.com/office/powerpoint/2010/main" val="3103129419"/>
      </p:ext>
    </p:extLst>
  </p:cSld>
  <p:clrMapOvr>
    <a:masterClrMapping/>
  </p:clrMapOvr>
</p:sld>
</file>

<file path=ppt/theme/_rels/them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1064</TotalTime>
  <Words>4159</Words>
  <Application>Microsoft Office PowerPoint</Application>
  <PresentationFormat>Widescreen</PresentationFormat>
  <Paragraphs>531</Paragraphs>
  <Slides>80</Slides>
  <Notes>29</Notes>
  <HiddenSlides>0</HiddenSlides>
  <MMClips>1</MMClips>
  <ScaleCrop>false</ScaleCrop>
  <HeadingPairs>
    <vt:vector size="8" baseType="variant">
      <vt:variant>
        <vt:lpstr>Fonts Used</vt:lpstr>
      </vt:variant>
      <vt:variant>
        <vt:i4>12</vt:i4>
      </vt:variant>
      <vt:variant>
        <vt:lpstr>Theme</vt:lpstr>
      </vt:variant>
      <vt:variant>
        <vt:i4>4</vt:i4>
      </vt:variant>
      <vt:variant>
        <vt:lpstr>Embedded OLE Servers</vt:lpstr>
      </vt:variant>
      <vt:variant>
        <vt:i4>1</vt:i4>
      </vt:variant>
      <vt:variant>
        <vt:lpstr>Slide Titles</vt:lpstr>
      </vt:variant>
      <vt:variant>
        <vt:i4>80</vt:i4>
      </vt:variant>
    </vt:vector>
  </HeadingPairs>
  <TitlesOfParts>
    <vt:vector size="97" baseType="lpstr">
      <vt:lpstr>MS PGothic</vt:lpstr>
      <vt:lpstr>Arial</vt:lpstr>
      <vt:lpstr>Calibri</vt:lpstr>
      <vt:lpstr>Corbel</vt:lpstr>
      <vt:lpstr>Franklin Gothic Book</vt:lpstr>
      <vt:lpstr>Georgia</vt:lpstr>
      <vt:lpstr>Symbol</vt:lpstr>
      <vt:lpstr>Tahoma</vt:lpstr>
      <vt:lpstr>Times New Roman</vt:lpstr>
      <vt:lpstr>Verdana</vt:lpstr>
      <vt:lpstr>Wingdings</vt:lpstr>
      <vt:lpstr>Wingdings 2</vt:lpstr>
      <vt:lpstr>Office Theme</vt:lpstr>
      <vt:lpstr>Civic</vt:lpstr>
      <vt:lpstr>Frame</vt:lpstr>
      <vt:lpstr>1_Office Theme</vt:lpstr>
      <vt:lpstr>Bitmap Image</vt:lpstr>
      <vt:lpstr>Quarterly Board Meeting</vt:lpstr>
      <vt:lpstr>Report of Interim Action</vt:lpstr>
      <vt:lpstr>Report of the Committees</vt:lpstr>
      <vt:lpstr>Report of the Regents Award in Excellence in Philanthropy</vt:lpstr>
      <vt:lpstr>PowerPoint Presentation</vt:lpstr>
      <vt:lpstr>Report of the Chancellor</vt:lpstr>
      <vt:lpstr>AT&amp;T Aspire Scholarship Presentation</vt:lpstr>
      <vt:lpstr>Quarterly Board Meeting</vt:lpstr>
      <vt:lpstr>Report of the Chancellor</vt:lpstr>
      <vt:lpstr>                 Completion Update  1. Progress Towards the 2025 Goal      2. Completion Agenda Update 3. Strategy Highlight </vt:lpstr>
      <vt:lpstr> Progress Towards the 2025 Goal</vt:lpstr>
      <vt:lpstr>PowerPoint Presentation</vt:lpstr>
      <vt:lpstr> Completion Agenda Update </vt:lpstr>
      <vt:lpstr>PowerPoint Presentation</vt:lpstr>
      <vt:lpstr>PowerPoint Presentation</vt:lpstr>
      <vt:lpstr>PowerPoint Presentation</vt:lpstr>
      <vt:lpstr>PowerPoint Presentation</vt:lpstr>
      <vt:lpstr>PowerPoint Presentation</vt:lpstr>
      <vt:lpstr>Priority Completion Strategies</vt:lpstr>
      <vt:lpstr>FOCUS ACT of 2016 – TBR Work Sessions</vt:lpstr>
      <vt:lpstr>PowerPoint Presentation</vt:lpstr>
      <vt:lpstr>Priority Completion Strategies</vt:lpstr>
      <vt:lpstr>  Strategy Highlight   Articulated Paths  </vt:lpstr>
      <vt:lpstr>Priority Completion Strategies</vt:lpstr>
      <vt:lpstr>Report of the Chancellor</vt:lpstr>
      <vt:lpstr>Reports of Presidents and Directors</vt:lpstr>
      <vt:lpstr>Community College Presidents’ Report</vt:lpstr>
      <vt:lpstr>Mixed Methods Follow-Up Study on the Market for Tennessee Community Colleges</vt:lpstr>
      <vt:lpstr>   Study Objectives </vt:lpstr>
      <vt:lpstr>Methodology</vt:lpstr>
      <vt:lpstr>Response Rates</vt:lpstr>
      <vt:lpstr>Focus Group Findings</vt:lpstr>
      <vt:lpstr>Thoughts about Community College –  Focus Group Themes</vt:lpstr>
      <vt:lpstr>Differences from 2010 Focus Groups</vt:lpstr>
      <vt:lpstr>Survey Findings</vt:lpstr>
      <vt:lpstr>Methodology - Changes for 2016</vt:lpstr>
      <vt:lpstr>Example Question Comparison –  2016 Study Group Comparison</vt:lpstr>
      <vt:lpstr>Example Question Comparison –  2010 and 2016 Study Group Comparisons</vt:lpstr>
      <vt:lpstr>   What was different from the 2010 study? </vt:lpstr>
      <vt:lpstr>   High School Students Were More Positive</vt:lpstr>
      <vt:lpstr>   Affordability Was Less of a Barrier</vt:lpstr>
      <vt:lpstr>   Overall Perceptions of the Value  of Community Colleges Increased</vt:lpstr>
      <vt:lpstr>   Overall Understanding of  Community College Processes Increased</vt:lpstr>
      <vt:lpstr>Boyd Center for Business and Economic Research</vt:lpstr>
      <vt:lpstr>TCAT Directors’ Report</vt:lpstr>
      <vt:lpstr>PowerPoint Presentation</vt:lpstr>
      <vt:lpstr>PowerPoint Presentation</vt:lpstr>
      <vt:lpstr>TCAT Directors Report  National Coalition of Certification Centers (NC3)</vt:lpstr>
      <vt:lpstr>NC3 Train the Trainer</vt:lpstr>
      <vt:lpstr>Roger Tadajewski, NC3 Executive Director</vt:lpstr>
      <vt:lpstr>Senator Lamar Alexander Speaks at TCAT-Knoxville Graduation</vt:lpstr>
      <vt:lpstr>University Presidents’ Report</vt:lpstr>
      <vt:lpstr>Unfinished Business Security and Safety Task Force Report</vt:lpstr>
      <vt:lpstr>Tennessee Board of Regents  Campus Safety &amp; Security Task Force</vt:lpstr>
      <vt:lpstr>Charge to the Campus Safety and Security Task Force</vt:lpstr>
      <vt:lpstr>Task Force Members</vt:lpstr>
      <vt:lpstr>Vision and Mission</vt:lpstr>
      <vt:lpstr>Task Force Process</vt:lpstr>
      <vt:lpstr>Campus Survey Results</vt:lpstr>
      <vt:lpstr>Campus Survey Results</vt:lpstr>
      <vt:lpstr>TBI Crime on Campus Report - 2015</vt:lpstr>
      <vt:lpstr>TBI Crime on Campus Report - 2015</vt:lpstr>
      <vt:lpstr>Recommendations: Safety &amp; Security/Police System Structure Standards &amp; Policies</vt:lpstr>
      <vt:lpstr>Recommendations: Security/Police Staffing Levels</vt:lpstr>
      <vt:lpstr>Recommendations: BIT - Behavioral Intervention Teams &amp; Counseling</vt:lpstr>
      <vt:lpstr>Recommendations: Campus Grounds &amp; Facilities</vt:lpstr>
      <vt:lpstr>Door Locking System</vt:lpstr>
      <vt:lpstr>CPTED Strategies Design Out Crime </vt:lpstr>
      <vt:lpstr>Recommendations: Training Security/Police Officers</vt:lpstr>
      <vt:lpstr>Recommendations: Training Faculty, Staff, &amp; Students</vt:lpstr>
      <vt:lpstr>Recommendations: NIMS Training</vt:lpstr>
      <vt:lpstr>Recommendations: Emergency Preparedness</vt:lpstr>
      <vt:lpstr>Recommendations: Emergency Preparedness Emergency Notification System</vt:lpstr>
      <vt:lpstr>Recommendations: Legislation</vt:lpstr>
      <vt:lpstr>Recommendations FY 2017-18 Budget</vt:lpstr>
      <vt:lpstr>Recommendations FY 2017-18 Budget</vt:lpstr>
      <vt:lpstr>Recommendations FY 2017-18 Budget</vt:lpstr>
      <vt:lpstr>Recommendations FY 2017-18 Budget</vt:lpstr>
      <vt:lpstr>Comments Questions Discussion</vt:lpstr>
      <vt:lpstr>Quarterly Board Meeting</vt:lpstr>
    </vt:vector>
  </TitlesOfParts>
  <Company>Tennessee Board of Regents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Gann</dc:creator>
  <cp:lastModifiedBy>TBR</cp:lastModifiedBy>
  <cp:revision>148</cp:revision>
  <cp:lastPrinted>2016-09-12T14:20:45Z</cp:lastPrinted>
  <dcterms:created xsi:type="dcterms:W3CDTF">2012-09-14T14:37:03Z</dcterms:created>
  <dcterms:modified xsi:type="dcterms:W3CDTF">2016-09-16T11:47:51Z</dcterms:modified>
</cp:coreProperties>
</file>